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4" r:id="rId9"/>
    <p:sldId id="265" r:id="rId10"/>
    <p:sldId id="266" r:id="rId11"/>
    <p:sldId id="263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27" autoAdjust="0"/>
    <p:restoredTop sz="94607" autoAdjust="0"/>
  </p:normalViewPr>
  <p:slideViewPr>
    <p:cSldViewPr>
      <p:cViewPr varScale="1">
        <p:scale>
          <a:sx n="65" d="100"/>
          <a:sy n="65" d="100"/>
        </p:scale>
        <p:origin x="-97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2/23/2015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2/23/2015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2/23/2015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2/23/2015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2/23/2015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2/23/2015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2/23/2015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2/23/2015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2/23/2015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2/23/2015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2/23/2015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2/23/2015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054;&#1051;&#1045;&#1057;&#1071;\&#1042;&#1030;&#1044;&#1050;&#1056;&#1048;&#1058;&#1048;&#1049;%20&#1059;&#1056;&#1054;&#1050;\&#1058;&#1077;&#1084;&#1072;%20&#1082;&#1086;&#1093;&#1072;&#1085;&#1085;&#1103;\(%20%20Remember%20a%20wonderful%20moment!%20)&#1071;%20&#1087;&#1086;&#1084;&#1085;&#1102;%20&#1095;&#1091;&#1076;&#1085;&#1086;&#1077;%20&#1084;&#1075;&#1085;&#1086;&#1074;&#1077;&#1085;&#1100;&#1077;.mp4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054;&#1051;&#1045;&#1057;&#1071;\&#1042;&#1030;&#1044;&#1050;&#1056;&#1048;&#1058;&#1048;&#1049;%20&#1059;&#1056;&#1054;&#1050;\&#1058;&#1077;&#1084;&#1072;%20&#1082;&#1086;&#1093;&#1072;&#1085;&#1085;&#1103;\&#1053;&#1072;&#1090;&#1072;&#1083;&#1080;,%20&#1082;&#1072;&#1082;%20&#1042;&#1072;&#1089;%20&#1083;&#1102;&#1073;&#1080;&#1083;%20&#1055;&#1086;&#1101;&#1090;....mp4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04800" y="228600"/>
            <a:ext cx="8430898" cy="517064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Тема:</a:t>
            </a:r>
          </a:p>
          <a:p>
            <a:pPr algn="ctr"/>
            <a:endParaRPr lang="ru-RU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54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О.С. Пушкін. Тема кохання </a:t>
            </a:r>
          </a:p>
          <a:p>
            <a:pPr algn="ctr"/>
            <a:r>
              <a:rPr lang="ru-RU" sz="54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у творчості поета: </a:t>
            </a:r>
          </a:p>
          <a:p>
            <a:pPr algn="ctr"/>
            <a:r>
              <a:rPr lang="ru-RU" sz="54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«Я </a:t>
            </a:r>
            <a:r>
              <a:rPr lang="ru-RU" sz="5400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</a:t>
            </a:r>
            <a:r>
              <a:rPr lang="ru-RU" sz="5400" b="1" cap="none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ам’ятаю</a:t>
            </a:r>
            <a:r>
              <a:rPr lang="ru-RU" sz="54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cap="none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мить</a:t>
            </a:r>
            <a:r>
              <a:rPr lang="ru-RU" sz="54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cap="none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чудову</a:t>
            </a:r>
            <a:r>
              <a:rPr lang="ru-RU" sz="54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», </a:t>
            </a:r>
          </a:p>
          <a:p>
            <a:pPr algn="ctr"/>
            <a:r>
              <a:rPr lang="ru-RU" sz="54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«Я вас любив», «Мадонна».</a:t>
            </a:r>
            <a:endParaRPr lang="en-AU" sz="5400" b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65952" y="1066800"/>
            <a:ext cx="8778048" cy="264687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Мета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: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показати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багатство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змісту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,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глибину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думки </a:t>
            </a:r>
          </a:p>
          <a:p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і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художню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досконалість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любовної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лірики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Пушкіна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; </a:t>
            </a:r>
          </a:p>
          <a:p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р</a:t>
            </a:r>
            <a:r>
              <a:rPr lang="ru-RU" sz="28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озвивати</a:t>
            </a:r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8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зв’язне</a:t>
            </a:r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8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мовлення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,емоційний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вплив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з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метою </a:t>
            </a:r>
          </a:p>
          <a:p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залучення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школярів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до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читання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ліричних</a:t>
            </a:r>
            <a:endParaRPr lang="ru-RU" sz="2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творів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О.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Пушкіна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;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виховувати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естетичний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смак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учнів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.</a:t>
            </a:r>
            <a:endParaRPr lang="ru-RU" sz="28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1676400"/>
            <a:ext cx="8382000" cy="1447800"/>
          </a:xfrm>
        </p:spPr>
        <p:txBody>
          <a:bodyPr>
            <a:noAutofit/>
          </a:bodyPr>
          <a:lstStyle/>
          <a:p>
            <a:pPr algn="r"/>
            <a:r>
              <a:rPr lang="uk-UA" sz="2800" b="1" dirty="0" smtClean="0">
                <a:solidFill>
                  <a:srgbClr val="C00000"/>
                </a:solidFill>
              </a:rPr>
              <a:t>… </a:t>
            </a:r>
            <a:r>
              <a:rPr lang="uk-UA" sz="2800" b="1" dirty="0" smtClean="0">
                <a:solidFill>
                  <a:srgbClr val="C00000"/>
                </a:solidFill>
                <a:latin typeface="Monotype Corsiva" pitchFamily="66" charset="0"/>
              </a:rPr>
              <a:t>И </a:t>
            </a:r>
            <a:r>
              <a:rPr lang="uk-UA" sz="2800" b="1" dirty="0" err="1" smtClean="0">
                <a:solidFill>
                  <a:srgbClr val="C00000"/>
                </a:solidFill>
                <a:latin typeface="Monotype Corsiva" pitchFamily="66" charset="0"/>
              </a:rPr>
              <a:t>сердце</a:t>
            </a:r>
            <a:r>
              <a:rPr lang="uk-UA" sz="2800" b="1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uk-UA" sz="2800" b="1" dirty="0" err="1" smtClean="0">
                <a:solidFill>
                  <a:srgbClr val="C00000"/>
                </a:solidFill>
                <a:latin typeface="Monotype Corsiva" pitchFamily="66" charset="0"/>
              </a:rPr>
              <a:t>вновь</a:t>
            </a:r>
            <a:r>
              <a:rPr lang="uk-UA" sz="2800" b="1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uk-UA" sz="2800" b="1" dirty="0" err="1" smtClean="0">
                <a:solidFill>
                  <a:srgbClr val="C00000"/>
                </a:solidFill>
                <a:latin typeface="Monotype Corsiva" pitchFamily="66" charset="0"/>
              </a:rPr>
              <a:t>горит</a:t>
            </a:r>
            <a:r>
              <a:rPr lang="uk-UA" sz="2800" b="1" dirty="0" smtClean="0">
                <a:solidFill>
                  <a:srgbClr val="C00000"/>
                </a:solidFill>
                <a:latin typeface="Monotype Corsiva" pitchFamily="66" charset="0"/>
              </a:rPr>
              <a:t> и </a:t>
            </a:r>
            <a:r>
              <a:rPr lang="uk-UA" sz="2800" b="1" dirty="0" err="1" smtClean="0">
                <a:solidFill>
                  <a:srgbClr val="C00000"/>
                </a:solidFill>
                <a:latin typeface="Monotype Corsiva" pitchFamily="66" charset="0"/>
              </a:rPr>
              <a:t>любит</a:t>
            </a:r>
            <a:r>
              <a:rPr lang="uk-UA" sz="2800" b="1" dirty="0" smtClean="0">
                <a:solidFill>
                  <a:srgbClr val="C00000"/>
                </a:solidFill>
                <a:latin typeface="Monotype Corsiva" pitchFamily="66" charset="0"/>
              </a:rPr>
              <a:t> – оттого,</a:t>
            </a:r>
            <a:br>
              <a:rPr lang="uk-UA" sz="28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uk-UA" sz="2800" b="1" dirty="0" err="1" smtClean="0">
                <a:solidFill>
                  <a:srgbClr val="C00000"/>
                </a:solidFill>
                <a:latin typeface="Monotype Corsiva" pitchFamily="66" charset="0"/>
              </a:rPr>
              <a:t>Что</a:t>
            </a:r>
            <a:r>
              <a:rPr lang="uk-UA" sz="2800" b="1" dirty="0" smtClean="0">
                <a:solidFill>
                  <a:srgbClr val="C00000"/>
                </a:solidFill>
                <a:latin typeface="Monotype Corsiva" pitchFamily="66" charset="0"/>
              </a:rPr>
              <a:t> не любить </a:t>
            </a:r>
            <a:r>
              <a:rPr lang="uk-UA" sz="2800" b="1" dirty="0" err="1" smtClean="0">
                <a:solidFill>
                  <a:srgbClr val="C00000"/>
                </a:solidFill>
                <a:latin typeface="Monotype Corsiva" pitchFamily="66" charset="0"/>
              </a:rPr>
              <a:t>оно</a:t>
            </a:r>
            <a:r>
              <a:rPr lang="uk-UA" sz="2800" b="1" dirty="0" smtClean="0">
                <a:solidFill>
                  <a:srgbClr val="C00000"/>
                </a:solidFill>
                <a:latin typeface="Monotype Corsiva" pitchFamily="66" charset="0"/>
              </a:rPr>
              <a:t> не </a:t>
            </a:r>
            <a:r>
              <a:rPr lang="uk-UA" sz="2800" b="1" dirty="0" err="1" smtClean="0">
                <a:solidFill>
                  <a:srgbClr val="C00000"/>
                </a:solidFill>
                <a:latin typeface="Monotype Corsiva" pitchFamily="66" charset="0"/>
              </a:rPr>
              <a:t>может</a:t>
            </a:r>
            <a:r>
              <a:rPr lang="uk-UA" sz="2800" b="1" dirty="0" smtClean="0">
                <a:solidFill>
                  <a:srgbClr val="C00000"/>
                </a:solidFill>
                <a:latin typeface="Monotype Corsiva" pitchFamily="66" charset="0"/>
              </a:rPr>
              <a:t>.</a:t>
            </a:r>
            <a:br>
              <a:rPr lang="uk-UA" sz="28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uk-UA" sz="2800" b="1" dirty="0" smtClean="0">
                <a:solidFill>
                  <a:srgbClr val="C00000"/>
                </a:solidFill>
                <a:latin typeface="Monotype Corsiva" pitchFamily="66" charset="0"/>
              </a:rPr>
              <a:t>А. </a:t>
            </a:r>
            <a:r>
              <a:rPr lang="uk-UA" sz="2800" b="1" dirty="0" err="1" smtClean="0">
                <a:solidFill>
                  <a:srgbClr val="C00000"/>
                </a:solidFill>
                <a:latin typeface="Monotype Corsiva" pitchFamily="66" charset="0"/>
              </a:rPr>
              <a:t>Пушкин</a:t>
            </a:r>
            <a:endParaRPr lang="en-A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Салон</a:t>
            </a:r>
            <a:r>
              <a:rPr lang="uk-UA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b="1" dirty="0" smtClean="0">
                <a:solidFill>
                  <a:schemeClr val="tx1"/>
                </a:solidFill>
                <a:latin typeface="Monotype Corsiva" pitchFamily="66" charset="0"/>
                <a:cs typeface="Times New Roman" pitchFamily="18" charset="0"/>
              </a:rPr>
              <a:t>– слово французького походження і означає парадну вітальню для прийому гостей; назва офіційних виставок мистецтва. Перші салони організовували в Парижі у</a:t>
            </a:r>
            <a:r>
              <a:rPr lang="en-US" sz="3600" b="1" dirty="0" smtClean="0">
                <a:solidFill>
                  <a:schemeClr val="tx1"/>
                </a:solidFill>
                <a:latin typeface="Monotype Corsiva" pitchFamily="66" charset="0"/>
                <a:cs typeface="Times New Roman" pitchFamily="18" charset="0"/>
              </a:rPr>
              <a:t> XVII</a:t>
            </a:r>
            <a:r>
              <a:rPr lang="uk-UA" sz="3600" b="1" dirty="0" smtClean="0">
                <a:solidFill>
                  <a:schemeClr val="tx1"/>
                </a:solidFill>
                <a:latin typeface="Monotype Corsiva" pitchFamily="66" charset="0"/>
                <a:cs typeface="Times New Roman" pitchFamily="18" charset="0"/>
              </a:rPr>
              <a:t> ст. для показу картин. Поступово в салонах стали організовувати не тільки виставку картин, а і інших творів мистецтва, а також відкрились і літературні салони.</a:t>
            </a:r>
            <a:endParaRPr lang="en-AU" sz="3600" b="1" dirty="0">
              <a:solidFill>
                <a:schemeClr val="tx1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57400" y="228600"/>
            <a:ext cx="5507534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Історична довідка</a:t>
            </a:r>
            <a:endParaRPr lang="en-A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686800" cy="8382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sz="54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Словникова робота</a:t>
            </a:r>
            <a:endParaRPr lang="en-AU" sz="5400" b="1" cap="non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uk-UA" sz="4400" b="1" dirty="0" smtClean="0">
                <a:solidFill>
                  <a:srgbClr val="C00000"/>
                </a:solidFill>
                <a:latin typeface="Monotype Corsiva" pitchFamily="66" charset="0"/>
              </a:rPr>
              <a:t>Кохання</a:t>
            </a:r>
            <a:r>
              <a:rPr lang="uk-UA" sz="4400" dirty="0" smtClean="0"/>
              <a:t> </a:t>
            </a:r>
            <a:r>
              <a:rPr lang="uk-UA" sz="4400" b="1" dirty="0" smtClean="0">
                <a:solidFill>
                  <a:schemeClr val="tx1"/>
                </a:solidFill>
              </a:rPr>
              <a:t>– </a:t>
            </a:r>
            <a:r>
              <a:rPr lang="uk-UA" sz="4400" b="1" dirty="0" smtClean="0">
                <a:solidFill>
                  <a:schemeClr val="tx1"/>
                </a:solidFill>
                <a:latin typeface="Monotype Corsiva" pitchFamily="66" charset="0"/>
              </a:rPr>
              <a:t>почуття глибокої сердечної прихильності до особи іншої статі. Те ж саме, що і любов.</a:t>
            </a:r>
            <a:endParaRPr lang="en-AU" sz="4400" b="1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Керн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33600" y="1559719"/>
            <a:ext cx="4300537" cy="4514850"/>
          </a:xfrm>
        </p:spPr>
      </p:pic>
      <p:sp>
        <p:nvSpPr>
          <p:cNvPr id="5" name="Прямоугольник 4"/>
          <p:cNvSpPr/>
          <p:nvPr/>
        </p:nvSpPr>
        <p:spPr>
          <a:xfrm>
            <a:off x="2819400" y="152400"/>
            <a:ext cx="33648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Анна Керн</a:t>
            </a:r>
            <a:endParaRPr lang="en-A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(  Remember a wonderful moment! )Я помню чудное мгновенье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Гончаров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1828800"/>
            <a:ext cx="6248400" cy="436567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28800" y="228600"/>
            <a:ext cx="57137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Наталія Гончарова</a:t>
            </a:r>
            <a:endParaRPr lang="en-A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Сикстинська Мадонн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Гончаров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931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Натали, как Вас любил Поэт...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5768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uk-UA" sz="4800" b="1" dirty="0" smtClean="0">
                <a:solidFill>
                  <a:srgbClr val="C00000"/>
                </a:solidFill>
                <a:latin typeface="Monotype Corsiva" pitchFamily="66" charset="0"/>
              </a:rPr>
              <a:t>Домашнє завдання.</a:t>
            </a:r>
          </a:p>
          <a:p>
            <a:pPr algn="ctr">
              <a:buNone/>
            </a:pPr>
            <a:endParaRPr lang="uk-UA" b="1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pPr algn="ctr">
              <a:buNone/>
            </a:pPr>
            <a:r>
              <a:rPr lang="uk-UA" b="1" dirty="0" smtClean="0">
                <a:solidFill>
                  <a:srgbClr val="C00000"/>
                </a:solidFill>
                <a:latin typeface="Monotype Corsiva" pitchFamily="66" charset="0"/>
              </a:rPr>
              <a:t>Вивчити вірш “Я пам’ятаю мить </a:t>
            </a:r>
            <a:r>
              <a:rPr lang="uk-UA" b="1" dirty="0" err="1" smtClean="0">
                <a:solidFill>
                  <a:srgbClr val="C00000"/>
                </a:solidFill>
                <a:latin typeface="Monotype Corsiva" pitchFamily="66" charset="0"/>
              </a:rPr>
              <a:t>чудову”</a:t>
            </a:r>
            <a:r>
              <a:rPr lang="uk-UA" b="1" dirty="0" smtClean="0">
                <a:solidFill>
                  <a:srgbClr val="C00000"/>
                </a:solidFill>
                <a:latin typeface="Monotype Corsiva" pitchFamily="66" charset="0"/>
              </a:rPr>
              <a:t> напам’ять.</a:t>
            </a:r>
            <a:endParaRPr lang="en-A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86</TotalTime>
  <Words>169</Words>
  <Application>Microsoft Office PowerPoint</Application>
  <PresentationFormat>Экран (4:3)</PresentationFormat>
  <Paragraphs>21</Paragraphs>
  <Slides>12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Слайд 1</vt:lpstr>
      <vt:lpstr>Слайд 2</vt:lpstr>
      <vt:lpstr>… И сердце вновь горит и любит – оттого, Что не любить оно не может. А. Пушкин</vt:lpstr>
      <vt:lpstr>Слайд 4</vt:lpstr>
      <vt:lpstr>Словникова робота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Олеся</dc:creator>
  <cp:lastModifiedBy>Олеся</cp:lastModifiedBy>
  <cp:revision>11</cp:revision>
  <dcterms:created xsi:type="dcterms:W3CDTF">2015-02-18T12:58:01Z</dcterms:created>
  <dcterms:modified xsi:type="dcterms:W3CDTF">2015-02-23T06:40:08Z</dcterms:modified>
</cp:coreProperties>
</file>