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6" r:id="rId4"/>
    <p:sldId id="256" r:id="rId5"/>
    <p:sldId id="258" r:id="rId6"/>
    <p:sldId id="264" r:id="rId7"/>
    <p:sldId id="259" r:id="rId8"/>
    <p:sldId id="269" r:id="rId9"/>
    <p:sldId id="260" r:id="rId10"/>
    <p:sldId id="270" r:id="rId11"/>
    <p:sldId id="261" r:id="rId12"/>
    <p:sldId id="268" r:id="rId13"/>
    <p:sldId id="262" r:id="rId14"/>
    <p:sldId id="267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99FF"/>
    <a:srgbClr val="99FF99"/>
    <a:srgbClr val="FFFFCC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1371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Муниципальное бюджетное дошкольное образовательное учреждение «Детский сад №141 «Лукоморье» города Кургана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153400" cy="1752600"/>
          </a:xfrm>
        </p:spPr>
        <p:txBody>
          <a:bodyPr>
            <a:noAutofit/>
          </a:bodyPr>
          <a:lstStyle/>
          <a:p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«Первый раз – </a:t>
            </a:r>
          </a:p>
          <a:p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первый класс»</a:t>
            </a:r>
            <a:endParaRPr lang="ru-RU" sz="4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Танюша\Desktop\дети школьники\pervoclassni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079908"/>
            <a:ext cx="3327208" cy="3778092"/>
          </a:xfrm>
          <a:prstGeom prst="rect">
            <a:avLst/>
          </a:prstGeom>
          <a:noFill/>
        </p:spPr>
      </p:pic>
      <p:pic>
        <p:nvPicPr>
          <p:cNvPr id="1027" name="Picture 3" descr="C:\Users\Танюша\Desktop\дети школьники\pervoclassnic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43977"/>
            <a:ext cx="2566553" cy="3614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ПСИХОЛОГИЧЕСКАЯ ГОТОВНОСТЬ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81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Первый раз – в первый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класс!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Очень скоро ваши дети пойдут первый раз в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первый класс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Ваших детей встретит первая учительница.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Как будет учиться Ваш ребенок? Сложатся ли отношения с учителем, с детьми? Эти и многие другие вопросы интересуют родителей. Очень важно, что Ваш ребенок будет психологически готовым. Что значит психологически готовым? Какие компоненты входят в психологическую готовность? Как развивать эти компоненты? Попробуем разобраться.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Под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психологической готовностью к школьному обучению понимается необходимый и достаточный уровень психического развития ребенка для освоения школьной учебной программы в условиях обучения в коллективе сверстников.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Психологическая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готовность к школе включает в себя следующие компоненты: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Танюша\Desktop\Работа\дети детский сад\6e4e876786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3657600"/>
            <a:ext cx="1295400" cy="33280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pPr lvl="0"/>
            <a:r>
              <a:rPr lang="ru-RU" sz="27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 Narrow" pitchFamily="34" charset="0"/>
              </a:rPr>
              <a:t>МОТИВАЦИОННАЯ ГОТОВНОСТЬ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8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55000" lnSpcReduction="20000"/>
          </a:bodyPr>
          <a:lstStyle/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66725" algn="l"/>
              </a:tabLst>
            </a:pPr>
            <a:r>
              <a:rPr lang="ru-RU" sz="38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Мотивационная готовность предполагает отношение к учебной деятельности как к общественно значимому делу и стремление к приобретению знаний.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</a:pPr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Мотивационная готовность к школьному обучению складывается из: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66725" algn="l"/>
              </a:tabLst>
            </a:pP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Положительных представлений о школе;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66725" algn="l"/>
              </a:tabLst>
            </a:pP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Желания учиться в школе, чтобы знать и уметь много нового;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66725" algn="l"/>
              </a:tabLst>
            </a:pP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Сформированной позиции школьника.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</a:pPr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Для формирования мотивационной готовности к школе необходимо: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66725" algn="l"/>
              </a:tabLst>
            </a:pP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Поддерживать интерес ребенка ко всему новому, отвечать на его вопросы, давать новые сведения о знакомых предметах;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66725" algn="l"/>
              </a:tabLst>
            </a:pP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Знакомить с основными атрибутами школьной жизни;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66725" algn="l"/>
              </a:tabLst>
            </a:pP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Использовать загадки на школьную тему, игры  «Собери  портфель», «Собери пенал», «Что лишнее».</a:t>
            </a:r>
            <a:endParaRPr lang="ru-RU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5886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67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7272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СОЦИАЛЬНАЯ ГОТОВНОСТЬ 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E:\Шаблоны презентаций\дети детский сад\43a913fd40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4447" y="3704133"/>
            <a:ext cx="4269553" cy="315386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81000" y="685800"/>
            <a:ext cx="82296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Социальная готовность ребенка к школе включает в себя готовность к  другому общению, другому отношению к себе, окружающему миру.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Социальная готовность к школьному обучению складывается из: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умения выслушивать других и воздерживаться от собственных мыслей.  Умения ребенка слушать, а также выслушать до конца. 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Для формирования социальной готовности к школе необходимо: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-Знакомить  ребенка с правилами поведения в школе;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-Учить  общаться с детьми и взрослыми;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Учить правильно реагировать на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конфликтные ситуации  и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разрешать их.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ЛИЧНОСТНАЯ ГОТОВНОСТЬ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Личностная готовность предполагает  адекватное отношение ребенка к своим способностям, результатам работы, поведению, т.е. определенный уровень развития самосознания. О личностной готовности ребенка к школе обычно судят по его поведению  и во время беседы.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Личностная готовность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включает: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знание о себе;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отношение к себе.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Для формирования коммуникативной готовности к школе необходимо: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Использовать игры «Телефонный разговор», «Закончи предложение», «Мои способности» и др.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Читать сказки и обсуждать, беседовать и др. </a:t>
            </a:r>
          </a:p>
          <a:p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2192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КОММУНИКАТИВНАЯ ГОТОВНОСТЬ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733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Коммуникативная </a:t>
            </a:r>
            <a:r>
              <a:rPr lang="ru-RU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готовность предполагает определенный уровень умений и навыков общения и установления контактов со сверстниками и взрослыми.</a:t>
            </a:r>
          </a:p>
          <a:p>
            <a:pPr>
              <a:lnSpc>
                <a:spcPct val="120000"/>
              </a:lnSpc>
            </a:pPr>
            <a:r>
              <a:rPr lang="ru-RU" sz="2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Готовность детей к школе в сфере общения включает:</a:t>
            </a:r>
            <a:endParaRPr lang="ru-RU" sz="2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20000"/>
              </a:lnSpc>
              <a:buNone/>
            </a:pPr>
            <a:r>
              <a:rPr lang="ru-RU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- Желание вступать в контакт с детьми и  взрослыми;</a:t>
            </a:r>
          </a:p>
          <a:p>
            <a:pPr lvl="0">
              <a:lnSpc>
                <a:spcPct val="120000"/>
              </a:lnSpc>
              <a:buNone/>
            </a:pPr>
            <a:r>
              <a:rPr lang="ru-RU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- Умение организовать общение;</a:t>
            </a:r>
          </a:p>
          <a:p>
            <a:pPr lvl="0">
              <a:lnSpc>
                <a:spcPct val="120000"/>
              </a:lnSpc>
              <a:buNone/>
            </a:pPr>
            <a:r>
              <a:rPr lang="ru-RU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- Знание норм и правил, которые необходимо соблюдать при общении.</a:t>
            </a:r>
          </a:p>
          <a:p>
            <a:pPr>
              <a:buNone/>
            </a:pPr>
            <a:r>
              <a:rPr lang="ru-RU" sz="3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3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026" name="Picture 2" descr="C:\Users\Танюша\Desktop\Работа\дети школьники\cd89340355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4520" y="4026114"/>
            <a:ext cx="3808880" cy="2427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1166842"/>
            <a:ext cx="7772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Для формирования коммуникативной готовности к школе необходимо: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- Соблюдать традиции семьи;</a:t>
            </a:r>
          </a:p>
          <a:p>
            <a:pPr lvl="0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- Быть примером для ребенка (быть общительным, иметь друзей и вместе проводить досуг); </a:t>
            </a:r>
          </a:p>
          <a:p>
            <a:pPr lvl="0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- Играть с ребенком в игры, которые развивают умения внимательно и активно слушать, задавать вопросы, использовать мимику и жесты «Зеркало», «Через стекло», а также знать свои и других особенности и уметь их учитывать, умение взаимодействовать  «Нарисуй узор», проигрывание ситуаций и др. 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ВОЛЕВАЯ ГОТОВНОСТЬ 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3581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Волевая готовность предполагает умение ребенка действовать в соответствии с образцом и осуществлять контроль путем сопоставления с ним как с эталоном.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Волевая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готовность детей к школьному обучению включает: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Умение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действовать по образцу и инструкции;</a:t>
            </a:r>
          </a:p>
          <a:p>
            <a:pPr lvl="0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Умение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доводить начатое дело до конца;</a:t>
            </a:r>
          </a:p>
          <a:p>
            <a:pPr lvl="0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Умение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контролировать других и себя.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</a:t>
            </a:r>
            <a:endParaRPr lang="ru-RU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Танюша\Desktop\Работа\дети школьники\203967c9490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886200"/>
            <a:ext cx="4490104" cy="35468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365759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Для формирования волевой готовности к школе необходимо:</a:t>
            </a:r>
          </a:p>
          <a:p>
            <a:pPr lvl="0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Повышать самостоятельность и ответственность ребенка.</a:t>
            </a:r>
          </a:p>
          <a:p>
            <a:pPr lvl="0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Закрепить конкретное поручение за ребенком    и   поощрять его выполнение.</a:t>
            </a:r>
          </a:p>
          <a:p>
            <a:pPr lvl="0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Учить стихи, пересказывать рассказы.</a:t>
            </a:r>
          </a:p>
          <a:p>
            <a:pPr lvl="0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Развивать самоконтроль, используя игры: «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делай так же», «Найди отличия», «Выполни по образцу» и др.</a:t>
            </a:r>
          </a:p>
          <a:p>
            <a:pPr lvl="0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Развивать стремление действовать по моральным мотивам.</a:t>
            </a:r>
          </a:p>
          <a:p>
            <a:pPr lvl="0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Развивать уверенность в себе, в своих силах с помощью создания ситуации успеха.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ИНТЕЛЛЕКТУАЛЬНАЯ ГОТОВНОСТЬ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419600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6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Интеллектуальный уровень предполагает определенный уровень развития психических познавательных процессов, определенный уровень общей осведомленности и произвольности.</a:t>
            </a:r>
          </a:p>
          <a:p>
            <a:pPr>
              <a:lnSpc>
                <a:spcPct val="120000"/>
              </a:lnSpc>
            </a:pPr>
            <a:r>
              <a:rPr lang="ru-RU" sz="6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Интеллектуальная готовность детей к школьному обучению включает:</a:t>
            </a:r>
            <a:endParaRPr lang="ru-RU" sz="6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6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6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20000"/>
              </a:lnSpc>
              <a:buNone/>
            </a:pPr>
            <a:r>
              <a:rPr lang="ru-RU" sz="6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  Общие знания об окружающем мире, специальные первоначальные знания в области языка (звуковой анализ слова, ударный слог и др.), математики, изодеятельности, пространственной ориентировки (в т.ч. на листе), а также владение общими способами умственных действий:</a:t>
            </a:r>
          </a:p>
          <a:p>
            <a:pPr>
              <a:lnSpc>
                <a:spcPct val="120000"/>
              </a:lnSpc>
              <a:buNone/>
            </a:pPr>
            <a:r>
              <a:rPr lang="ru-RU" sz="8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8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  Умение следовать указаниям педагога, взрослого человека, работать по плану, инструкции;</a:t>
            </a:r>
          </a:p>
          <a:p>
            <a:pPr lvl="0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  Владеть навыками сравнения, обобщения, классификации предметов и явлений;</a:t>
            </a:r>
          </a:p>
          <a:p>
            <a:pPr lvl="0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  Навыками переноса знаний и умений в новую ситуацию.</a:t>
            </a:r>
          </a:p>
          <a:p>
            <a:endParaRPr lang="ru-RU" dirty="0"/>
          </a:p>
        </p:txBody>
      </p:sp>
      <p:pic>
        <p:nvPicPr>
          <p:cNvPr id="3074" name="Picture 2" descr="C:\Users\Танюша\Desktop\Работа\дети школьники\e42093da8b8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6134" y="2568412"/>
            <a:ext cx="5142466" cy="4289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Для формирования интеллектуальной готовности к школе необходимо: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  Чаще читать детям книги, наблюдать вместе разные предметы и явления и беседовать об увиденном.</a:t>
            </a:r>
          </a:p>
          <a:p>
            <a:pPr lvl="0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  Приближать ребенка к природе - выезжать с ним в лес в разное время года. Рассматривать деревья, насекомых, растения, цветы, грибы, птиц, что угодно, ведь зачастую природная любознательность у детей с нарушением зрения бывает притуплена.</a:t>
            </a:r>
          </a:p>
          <a:p>
            <a:pPr lvl="0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   Полезно, придя с прогулки домой, дать ребенку нарисовать, вылепить,  вырезать  то,   с  чем познакомился, и что запомнил.</a:t>
            </a:r>
          </a:p>
          <a:p>
            <a:pPr lvl="0">
              <a:lnSpc>
                <a:spcPct val="120000"/>
              </a:lnSpc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4572000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Важно  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развивать  у  ребенка       логическое мышление: операции сравнения, обобщении, классификации предметов по разным признакам, для этого предлагайте задания типа: «Назови все эти предметы одним словом», «Назови предметы посуды», «Кто больше животных назовет», «Назови лишний предмет»...</a:t>
            </a:r>
          </a:p>
          <a:p>
            <a:pPr lvl="0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  Нужно развивать у ребенка произвольное внимание, для этого полезны игры: «Чего не стало?» (в этой игре количество предметов можно доводить до 8-9), «Что изменилось?», «Запомни и назови», «Сделай так же»...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7762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4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Танюша\Desktop\Работа\1сентября\9b1a65af978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743200"/>
            <a:ext cx="3725557" cy="3760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890</Words>
  <Application>Microsoft Office PowerPoint</Application>
  <PresentationFormat>Экран (4:3)</PresentationFormat>
  <Paragraphs>81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Муниципальное бюджетное дошкольное образовательное учреждение «Детский сад №141 «Лукоморье» города Кургана</vt:lpstr>
      <vt:lpstr>ПСИХОЛОГИЧЕСКАЯ ГОТОВНОСТЬ</vt:lpstr>
      <vt:lpstr>Слайд 3</vt:lpstr>
      <vt:lpstr>МОТИВАЦИОННАЯ ГОТОВНОСТЬ </vt:lpstr>
      <vt:lpstr>СОЦИАЛЬНАЯ ГОТОВНОСТЬ </vt:lpstr>
      <vt:lpstr>ЛИЧНОСТНАЯ ГОТОВНОСТЬ</vt:lpstr>
      <vt:lpstr>КОММУНИКАТИВНАЯ ГОТОВНОСТЬ  </vt:lpstr>
      <vt:lpstr>Слайд 8</vt:lpstr>
      <vt:lpstr>ВОЛЕВАЯ ГОТОВНОСТЬ  </vt:lpstr>
      <vt:lpstr>Слайд 10</vt:lpstr>
      <vt:lpstr>  ИНТЕЛЛЕКТУАЛЬНАЯ ГОТОВНОСТЬ  </vt:lpstr>
      <vt:lpstr>Слайд 12</vt:lpstr>
      <vt:lpstr>Слайд 13</vt:lpstr>
      <vt:lpstr>Слайд 14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</dc:title>
  <dc:creator>Танюша</dc:creator>
  <cp:lastModifiedBy>Танюша</cp:lastModifiedBy>
  <cp:revision>60</cp:revision>
  <dcterms:created xsi:type="dcterms:W3CDTF">2014-12-17T18:40:07Z</dcterms:created>
  <dcterms:modified xsi:type="dcterms:W3CDTF">2015-03-27T18:42:03Z</dcterms:modified>
</cp:coreProperties>
</file>