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Default Extension="gif" ContentType="image/gif"/>
  <Default Extension="xlsx" ContentType="application/vnd.openxmlformats-officedocument.spreadsheetml.sheet"/>
  <Override PartName="/ppt/notesSlides/notesSlide6.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3"/>
  </p:notesMasterIdLst>
  <p:sldIdLst>
    <p:sldId id="256" r:id="rId3"/>
    <p:sldId id="279" r:id="rId4"/>
    <p:sldId id="257" r:id="rId5"/>
    <p:sldId id="262" r:id="rId6"/>
    <p:sldId id="261" r:id="rId7"/>
    <p:sldId id="265" r:id="rId8"/>
    <p:sldId id="259" r:id="rId9"/>
    <p:sldId id="268" r:id="rId10"/>
    <p:sldId id="258" r:id="rId11"/>
    <p:sldId id="263" r:id="rId12"/>
    <p:sldId id="275" r:id="rId13"/>
    <p:sldId id="264" r:id="rId14"/>
    <p:sldId id="267" r:id="rId15"/>
    <p:sldId id="269" r:id="rId16"/>
    <p:sldId id="272" r:id="rId17"/>
    <p:sldId id="277" r:id="rId18"/>
    <p:sldId id="276" r:id="rId19"/>
    <p:sldId id="271" r:id="rId20"/>
    <p:sldId id="278" r:id="rId21"/>
    <p:sldId id="280" r:id="rId22"/>
  </p:sldIdLst>
  <p:sldSz cx="6858000" cy="9144000" type="screen4x3"/>
  <p:notesSz cx="6858000" cy="97345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5050"/>
    <a:srgbClr val="AEC90D"/>
    <a:srgbClr val="13BDAD"/>
    <a:srgbClr val="FA6F06"/>
    <a:srgbClr val="807B38"/>
    <a:srgbClr val="AB670D"/>
    <a:srgbClr val="3EBE20"/>
    <a:srgbClr val="F34BBB"/>
    <a:srgbClr val="F67ECE"/>
    <a:srgbClr val="E9490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666" autoAdjust="0"/>
    <p:restoredTop sz="96200" autoAdjust="0"/>
  </p:normalViewPr>
  <p:slideViewPr>
    <p:cSldViewPr>
      <p:cViewPr>
        <p:scale>
          <a:sx n="101" d="100"/>
          <a:sy n="101" d="100"/>
        </p:scale>
        <p:origin x="-2868" y="-78"/>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01677B-8263-4FA2-9F08-F9DB3D7AAA01}" type="doc">
      <dgm:prSet loTypeId="urn:microsoft.com/office/officeart/2005/8/layout/arrow2" loCatId="process" qsTypeId="urn:microsoft.com/office/officeart/2005/8/quickstyle/simple1" qsCatId="simple" csTypeId="urn:microsoft.com/office/officeart/2005/8/colors/accent1_2" csCatId="accent1" phldr="1"/>
      <dgm:spPr/>
    </dgm:pt>
    <dgm:pt modelId="{D7A65F20-0B37-4793-88B7-0BD0529FE136}">
      <dgm:prSet phldrT="[Текст]" custT="1"/>
      <dgm:spPr/>
      <dgm:t>
        <a:bodyPr/>
        <a:lstStyle/>
        <a:p>
          <a:pPr algn="l"/>
          <a:endParaRPr lang="ru-RU" sz="1300" dirty="0" smtClean="0"/>
        </a:p>
        <a:p>
          <a:pPr algn="ctr"/>
          <a:endParaRPr lang="ru-RU" sz="1200" dirty="0" smtClean="0"/>
        </a:p>
        <a:p>
          <a:pPr algn="ctr"/>
          <a:r>
            <a:rPr lang="ru-RU" sz="1200" b="1" dirty="0" smtClean="0"/>
            <a:t>Анри </a:t>
          </a:r>
          <a:r>
            <a:rPr lang="ru-RU" sz="1200" b="1" dirty="0" err="1" smtClean="0"/>
            <a:t>Файоль</a:t>
          </a:r>
          <a:r>
            <a:rPr lang="ru-RU" sz="1200" b="1" dirty="0" smtClean="0"/>
            <a:t> 20-е гг.</a:t>
          </a:r>
          <a:endParaRPr lang="ru-RU" sz="1200" b="1" dirty="0"/>
        </a:p>
      </dgm:t>
    </dgm:pt>
    <dgm:pt modelId="{3E4F952D-90CF-4CD7-8ABD-C0C991CC7806}" type="parTrans" cxnId="{89C541E4-B14D-4687-8AD6-AAE4ABDA0C12}">
      <dgm:prSet/>
      <dgm:spPr/>
      <dgm:t>
        <a:bodyPr/>
        <a:lstStyle/>
        <a:p>
          <a:endParaRPr lang="ru-RU"/>
        </a:p>
      </dgm:t>
    </dgm:pt>
    <dgm:pt modelId="{2FCFF112-C043-4986-9C50-B2A8465F3D43}" type="sibTrans" cxnId="{89C541E4-B14D-4687-8AD6-AAE4ABDA0C12}">
      <dgm:prSet/>
      <dgm:spPr/>
      <dgm:t>
        <a:bodyPr/>
        <a:lstStyle/>
        <a:p>
          <a:endParaRPr lang="ru-RU"/>
        </a:p>
      </dgm:t>
    </dgm:pt>
    <dgm:pt modelId="{D551C90E-54CC-41A5-AFA3-CBE5C376689C}">
      <dgm:prSet phldrT="[Текст]" custT="1"/>
      <dgm:spPr/>
      <dgm:t>
        <a:bodyPr/>
        <a:lstStyle/>
        <a:p>
          <a:pPr algn="l"/>
          <a:endParaRPr lang="ru-RU" sz="1300" dirty="0" smtClean="0"/>
        </a:p>
        <a:p>
          <a:pPr algn="l"/>
          <a:endParaRPr lang="ru-RU" sz="1300" dirty="0" smtClean="0"/>
        </a:p>
        <a:p>
          <a:pPr algn="l"/>
          <a:endParaRPr lang="ru-RU" sz="1200" dirty="0" smtClean="0"/>
        </a:p>
        <a:p>
          <a:pPr algn="ctr"/>
          <a:r>
            <a:rPr lang="ru-RU" sz="1200" b="1" dirty="0" smtClean="0"/>
            <a:t>Питер Друкер </a:t>
          </a:r>
        </a:p>
        <a:p>
          <a:pPr algn="ctr"/>
          <a:r>
            <a:rPr lang="ru-RU" sz="1200" b="1" dirty="0" smtClean="0"/>
            <a:t>40-е гг.</a:t>
          </a:r>
          <a:endParaRPr lang="ru-RU" sz="1200" b="1" dirty="0"/>
        </a:p>
      </dgm:t>
    </dgm:pt>
    <dgm:pt modelId="{28450307-309B-4C01-9F83-5D24E6413F58}" type="parTrans" cxnId="{49CAE01C-FDD9-4883-9D72-CE31199F5150}">
      <dgm:prSet/>
      <dgm:spPr/>
      <dgm:t>
        <a:bodyPr/>
        <a:lstStyle/>
        <a:p>
          <a:endParaRPr lang="ru-RU"/>
        </a:p>
      </dgm:t>
    </dgm:pt>
    <dgm:pt modelId="{8E26B638-FF68-4497-B861-41983B6D7D2B}" type="sibTrans" cxnId="{49CAE01C-FDD9-4883-9D72-CE31199F5150}">
      <dgm:prSet/>
      <dgm:spPr/>
      <dgm:t>
        <a:bodyPr/>
        <a:lstStyle/>
        <a:p>
          <a:endParaRPr lang="ru-RU"/>
        </a:p>
      </dgm:t>
    </dgm:pt>
    <dgm:pt modelId="{7B3691F1-B61C-44A9-9DCE-559FFE91C0FF}">
      <dgm:prSet phldrT="[Текст]" custT="1"/>
      <dgm:spPr/>
      <dgm:t>
        <a:bodyPr/>
        <a:lstStyle/>
        <a:p>
          <a:pPr algn="l"/>
          <a:endParaRPr lang="ru-RU" sz="1300" dirty="0" smtClean="0"/>
        </a:p>
        <a:p>
          <a:pPr algn="l"/>
          <a:endParaRPr lang="ru-RU" sz="1300" dirty="0" smtClean="0"/>
        </a:p>
        <a:p>
          <a:pPr algn="l"/>
          <a:endParaRPr lang="ru-RU" sz="1300" dirty="0" smtClean="0"/>
        </a:p>
        <a:p>
          <a:pPr algn="ctr"/>
          <a:r>
            <a:rPr lang="ru-RU" sz="1200" b="1" dirty="0" err="1" smtClean="0"/>
            <a:t>Якокка</a:t>
          </a:r>
          <a:r>
            <a:rPr lang="ru-RU" sz="1200" b="1" dirty="0" smtClean="0"/>
            <a:t>, Ли  80-е гг.</a:t>
          </a:r>
          <a:endParaRPr lang="ru-RU" sz="1200" b="1" dirty="0"/>
        </a:p>
      </dgm:t>
    </dgm:pt>
    <dgm:pt modelId="{6E7A7CAD-35A5-41A1-AA86-C66687B9218A}" type="parTrans" cxnId="{B150E2D6-2DA3-4044-AA6E-82DB85027E25}">
      <dgm:prSet/>
      <dgm:spPr/>
      <dgm:t>
        <a:bodyPr/>
        <a:lstStyle/>
        <a:p>
          <a:endParaRPr lang="ru-RU"/>
        </a:p>
      </dgm:t>
    </dgm:pt>
    <dgm:pt modelId="{348E0873-51B6-4919-898A-210831C4609B}" type="sibTrans" cxnId="{B150E2D6-2DA3-4044-AA6E-82DB85027E25}">
      <dgm:prSet/>
      <dgm:spPr/>
      <dgm:t>
        <a:bodyPr/>
        <a:lstStyle/>
        <a:p>
          <a:endParaRPr lang="ru-RU"/>
        </a:p>
      </dgm:t>
    </dgm:pt>
    <dgm:pt modelId="{5640E249-B6E8-4B89-B5A6-6D7009392CA5}">
      <dgm:prSet phldrT="[Текст]" custT="1"/>
      <dgm:spPr/>
      <dgm:t>
        <a:bodyPr/>
        <a:lstStyle/>
        <a:p>
          <a:pPr algn="ctr"/>
          <a:r>
            <a:rPr lang="ru-RU" sz="1200" b="1" dirty="0" smtClean="0"/>
            <a:t>Джек Уэлч 2000 - е .</a:t>
          </a:r>
          <a:r>
            <a:rPr lang="ru-RU" sz="1200" b="1" dirty="0" err="1" smtClean="0"/>
            <a:t>гг</a:t>
          </a:r>
          <a:endParaRPr lang="ru-RU" sz="1200" dirty="0"/>
        </a:p>
      </dgm:t>
    </dgm:pt>
    <dgm:pt modelId="{F95745EE-29D6-46A1-B928-A31DBB3DE8CF}" type="parTrans" cxnId="{D6FDD768-B5D8-4F73-8223-5910A1E35AFD}">
      <dgm:prSet/>
      <dgm:spPr/>
      <dgm:t>
        <a:bodyPr/>
        <a:lstStyle/>
        <a:p>
          <a:endParaRPr lang="ru-RU"/>
        </a:p>
      </dgm:t>
    </dgm:pt>
    <dgm:pt modelId="{81D7B109-75ED-458E-A52F-7BF796E1B8F7}" type="sibTrans" cxnId="{D6FDD768-B5D8-4F73-8223-5910A1E35AFD}">
      <dgm:prSet/>
      <dgm:spPr/>
      <dgm:t>
        <a:bodyPr/>
        <a:lstStyle/>
        <a:p>
          <a:endParaRPr lang="ru-RU"/>
        </a:p>
      </dgm:t>
    </dgm:pt>
    <dgm:pt modelId="{5D33642B-F5BC-42C2-809F-0092885E0AD5}">
      <dgm:prSet phldrT="[Текст]" custT="1"/>
      <dgm:spPr/>
      <dgm:t>
        <a:bodyPr/>
        <a:lstStyle/>
        <a:p>
          <a:pPr algn="l"/>
          <a:endParaRPr lang="ru-RU" sz="1300" dirty="0" smtClean="0"/>
        </a:p>
        <a:p>
          <a:pPr algn="ctr"/>
          <a:endParaRPr lang="ru-RU" sz="1200" b="1" dirty="0" smtClean="0"/>
        </a:p>
        <a:p>
          <a:pPr algn="ctr"/>
          <a:r>
            <a:rPr lang="ru-RU" sz="1200" b="1" dirty="0" smtClean="0"/>
            <a:t>Юрий </a:t>
          </a:r>
          <a:r>
            <a:rPr lang="ru-RU" sz="1200" b="1" dirty="0" err="1" smtClean="0"/>
            <a:t>Максарёв</a:t>
          </a:r>
          <a:r>
            <a:rPr lang="ru-RU" sz="1200" b="1" dirty="0" smtClean="0"/>
            <a:t>    40-60-е гг.</a:t>
          </a:r>
          <a:endParaRPr lang="ru-RU" sz="1200" b="1" dirty="0"/>
        </a:p>
      </dgm:t>
    </dgm:pt>
    <dgm:pt modelId="{B82DCBE1-3106-4505-B887-49376384478F}" type="parTrans" cxnId="{0F7EB9E8-CEC4-45A0-AC07-9C34BEDFC225}">
      <dgm:prSet/>
      <dgm:spPr/>
      <dgm:t>
        <a:bodyPr/>
        <a:lstStyle/>
        <a:p>
          <a:endParaRPr lang="ru-RU"/>
        </a:p>
      </dgm:t>
    </dgm:pt>
    <dgm:pt modelId="{F4E1682E-B530-4078-8C5D-A03C826DB9D0}" type="sibTrans" cxnId="{0F7EB9E8-CEC4-45A0-AC07-9C34BEDFC225}">
      <dgm:prSet/>
      <dgm:spPr/>
      <dgm:t>
        <a:bodyPr/>
        <a:lstStyle/>
        <a:p>
          <a:endParaRPr lang="ru-RU"/>
        </a:p>
      </dgm:t>
    </dgm:pt>
    <dgm:pt modelId="{A9F03026-CEB4-43AB-8AC7-0332452F7915}" type="pres">
      <dgm:prSet presAssocID="{8601677B-8263-4FA2-9F08-F9DB3D7AAA01}" presName="arrowDiagram" presStyleCnt="0">
        <dgm:presLayoutVars>
          <dgm:chMax val="5"/>
          <dgm:dir/>
          <dgm:resizeHandles val="exact"/>
        </dgm:presLayoutVars>
      </dgm:prSet>
      <dgm:spPr/>
    </dgm:pt>
    <dgm:pt modelId="{F0E7BD99-0EB6-424E-94B4-4038704F5CD8}" type="pres">
      <dgm:prSet presAssocID="{8601677B-8263-4FA2-9F08-F9DB3D7AAA01}" presName="arrow" presStyleLbl="bgShp" presStyleIdx="0" presStyleCnt="1" custScaleY="106667" custLinFactNeighborX="-24676" custLinFactNeighborY="-36364"/>
      <dgm:spPr/>
    </dgm:pt>
    <dgm:pt modelId="{6039E1CE-96A4-4EC6-9FFE-CB0D2E2F7CE9}" type="pres">
      <dgm:prSet presAssocID="{8601677B-8263-4FA2-9F08-F9DB3D7AAA01}" presName="arrowDiagram5" presStyleCnt="0"/>
      <dgm:spPr/>
    </dgm:pt>
    <dgm:pt modelId="{9CC71B2F-1808-46E7-AD6E-F206297A3B0D}" type="pres">
      <dgm:prSet presAssocID="{D7A65F20-0B37-4793-88B7-0BD0529FE136}" presName="bullet5a" presStyleLbl="node1" presStyleIdx="0" presStyleCnt="5"/>
      <dgm:spPr/>
    </dgm:pt>
    <dgm:pt modelId="{59E9A2F4-96EA-4C83-BB28-961C88CDB17B}" type="pres">
      <dgm:prSet presAssocID="{D7A65F20-0B37-4793-88B7-0BD0529FE136}" presName="textBox5a" presStyleLbl="revTx" presStyleIdx="0" presStyleCnt="5" custLinFactNeighborX="-65351" custLinFactNeighborY="16992">
        <dgm:presLayoutVars>
          <dgm:bulletEnabled val="1"/>
        </dgm:presLayoutVars>
      </dgm:prSet>
      <dgm:spPr/>
      <dgm:t>
        <a:bodyPr/>
        <a:lstStyle/>
        <a:p>
          <a:endParaRPr lang="ru-RU"/>
        </a:p>
      </dgm:t>
    </dgm:pt>
    <dgm:pt modelId="{1BEE1990-3E3F-450F-ABBB-14955811D4DD}" type="pres">
      <dgm:prSet presAssocID="{D551C90E-54CC-41A5-AFA3-CBE5C376689C}" presName="bullet5b" presStyleLbl="node1" presStyleIdx="1" presStyleCnt="5"/>
      <dgm:spPr/>
    </dgm:pt>
    <dgm:pt modelId="{EC9F76F7-930A-4553-A3D2-90E1DECF61A9}" type="pres">
      <dgm:prSet presAssocID="{D551C90E-54CC-41A5-AFA3-CBE5C376689C}" presName="textBox5b" presStyleLbl="revTx" presStyleIdx="1" presStyleCnt="5" custLinFactNeighborX="-39611" custLinFactNeighborY="-21672">
        <dgm:presLayoutVars>
          <dgm:bulletEnabled val="1"/>
        </dgm:presLayoutVars>
      </dgm:prSet>
      <dgm:spPr/>
      <dgm:t>
        <a:bodyPr/>
        <a:lstStyle/>
        <a:p>
          <a:endParaRPr lang="ru-RU"/>
        </a:p>
      </dgm:t>
    </dgm:pt>
    <dgm:pt modelId="{85A2FBDF-44F3-435B-8895-B0B38F1A2AFB}" type="pres">
      <dgm:prSet presAssocID="{5D33642B-F5BC-42C2-809F-0092885E0AD5}" presName="bullet5c" presStyleLbl="node1" presStyleIdx="2" presStyleCnt="5"/>
      <dgm:spPr/>
    </dgm:pt>
    <dgm:pt modelId="{4AE561CD-EAE9-432E-9D1E-9E5627CC75A9}" type="pres">
      <dgm:prSet presAssocID="{5D33642B-F5BC-42C2-809F-0092885E0AD5}" presName="textBox5c" presStyleLbl="revTx" presStyleIdx="2" presStyleCnt="5" custLinFactNeighborX="-33956" custLinFactNeighborY="2352">
        <dgm:presLayoutVars>
          <dgm:bulletEnabled val="1"/>
        </dgm:presLayoutVars>
      </dgm:prSet>
      <dgm:spPr/>
      <dgm:t>
        <a:bodyPr/>
        <a:lstStyle/>
        <a:p>
          <a:endParaRPr lang="ru-RU"/>
        </a:p>
      </dgm:t>
    </dgm:pt>
    <dgm:pt modelId="{2CE0FECD-34CA-4FE3-A77B-EB50747E5327}" type="pres">
      <dgm:prSet presAssocID="{7B3691F1-B61C-44A9-9DCE-559FFE91C0FF}" presName="bullet5d" presStyleLbl="node1" presStyleIdx="3" presStyleCnt="5"/>
      <dgm:spPr/>
    </dgm:pt>
    <dgm:pt modelId="{802A019E-E409-4E7D-9C0E-A8F0BD02DAA9}" type="pres">
      <dgm:prSet presAssocID="{7B3691F1-B61C-44A9-9DCE-559FFE91C0FF}" presName="textBox5d" presStyleLbl="revTx" presStyleIdx="3" presStyleCnt="5" custLinFactNeighborX="-40809" custLinFactNeighborY="-5356">
        <dgm:presLayoutVars>
          <dgm:bulletEnabled val="1"/>
        </dgm:presLayoutVars>
      </dgm:prSet>
      <dgm:spPr/>
      <dgm:t>
        <a:bodyPr/>
        <a:lstStyle/>
        <a:p>
          <a:endParaRPr lang="ru-RU"/>
        </a:p>
      </dgm:t>
    </dgm:pt>
    <dgm:pt modelId="{B1C15445-E7B9-4E96-864F-CA804775B9AF}" type="pres">
      <dgm:prSet presAssocID="{5640E249-B6E8-4B89-B5A6-6D7009392CA5}" presName="bullet5e" presStyleLbl="node1" presStyleIdx="4" presStyleCnt="5"/>
      <dgm:spPr/>
    </dgm:pt>
    <dgm:pt modelId="{A46CFE33-2CB0-4205-9FB6-8FB4AAAF8801}" type="pres">
      <dgm:prSet presAssocID="{5640E249-B6E8-4B89-B5A6-6D7009392CA5}" presName="textBox5e" presStyleLbl="revTx" presStyleIdx="4" presStyleCnt="5" custScaleY="43160" custLinFactNeighborX="-73407" custLinFactNeighborY="-5679">
        <dgm:presLayoutVars>
          <dgm:bulletEnabled val="1"/>
        </dgm:presLayoutVars>
      </dgm:prSet>
      <dgm:spPr/>
      <dgm:t>
        <a:bodyPr/>
        <a:lstStyle/>
        <a:p>
          <a:endParaRPr lang="ru-RU"/>
        </a:p>
      </dgm:t>
    </dgm:pt>
  </dgm:ptLst>
  <dgm:cxnLst>
    <dgm:cxn modelId="{CB75B08A-1CA2-4561-9DEE-EA6625917B92}" type="presOf" srcId="{8601677B-8263-4FA2-9F08-F9DB3D7AAA01}" destId="{A9F03026-CEB4-43AB-8AC7-0332452F7915}" srcOrd="0" destOrd="0" presId="urn:microsoft.com/office/officeart/2005/8/layout/arrow2"/>
    <dgm:cxn modelId="{739EDE07-70DA-4FC6-BA13-37972CD86D81}" type="presOf" srcId="{D7A65F20-0B37-4793-88B7-0BD0529FE136}" destId="{59E9A2F4-96EA-4C83-BB28-961C88CDB17B}" srcOrd="0" destOrd="0" presId="urn:microsoft.com/office/officeart/2005/8/layout/arrow2"/>
    <dgm:cxn modelId="{0F7EB9E8-CEC4-45A0-AC07-9C34BEDFC225}" srcId="{8601677B-8263-4FA2-9F08-F9DB3D7AAA01}" destId="{5D33642B-F5BC-42C2-809F-0092885E0AD5}" srcOrd="2" destOrd="0" parTransId="{B82DCBE1-3106-4505-B887-49376384478F}" sibTransId="{F4E1682E-B530-4078-8C5D-A03C826DB9D0}"/>
    <dgm:cxn modelId="{B4A0426A-A0E1-4DB4-BA22-4D4BF068BEEF}" type="presOf" srcId="{D551C90E-54CC-41A5-AFA3-CBE5C376689C}" destId="{EC9F76F7-930A-4553-A3D2-90E1DECF61A9}" srcOrd="0" destOrd="0" presId="urn:microsoft.com/office/officeart/2005/8/layout/arrow2"/>
    <dgm:cxn modelId="{49CAE01C-FDD9-4883-9D72-CE31199F5150}" srcId="{8601677B-8263-4FA2-9F08-F9DB3D7AAA01}" destId="{D551C90E-54CC-41A5-AFA3-CBE5C376689C}" srcOrd="1" destOrd="0" parTransId="{28450307-309B-4C01-9F83-5D24E6413F58}" sibTransId="{8E26B638-FF68-4497-B861-41983B6D7D2B}"/>
    <dgm:cxn modelId="{89C541E4-B14D-4687-8AD6-AAE4ABDA0C12}" srcId="{8601677B-8263-4FA2-9F08-F9DB3D7AAA01}" destId="{D7A65F20-0B37-4793-88B7-0BD0529FE136}" srcOrd="0" destOrd="0" parTransId="{3E4F952D-90CF-4CD7-8ABD-C0C991CC7806}" sibTransId="{2FCFF112-C043-4986-9C50-B2A8465F3D43}"/>
    <dgm:cxn modelId="{3F17BBA4-3857-4840-A4CA-052971AE06AE}" type="presOf" srcId="{7B3691F1-B61C-44A9-9DCE-559FFE91C0FF}" destId="{802A019E-E409-4E7D-9C0E-A8F0BD02DAA9}" srcOrd="0" destOrd="0" presId="urn:microsoft.com/office/officeart/2005/8/layout/arrow2"/>
    <dgm:cxn modelId="{298DA344-C09E-4A7B-BED1-DF48C4F7B7A5}" type="presOf" srcId="{5640E249-B6E8-4B89-B5A6-6D7009392CA5}" destId="{A46CFE33-2CB0-4205-9FB6-8FB4AAAF8801}" srcOrd="0" destOrd="0" presId="urn:microsoft.com/office/officeart/2005/8/layout/arrow2"/>
    <dgm:cxn modelId="{3BBDD849-78A4-4598-932F-1C08D3084AD1}" type="presOf" srcId="{5D33642B-F5BC-42C2-809F-0092885E0AD5}" destId="{4AE561CD-EAE9-432E-9D1E-9E5627CC75A9}" srcOrd="0" destOrd="0" presId="urn:microsoft.com/office/officeart/2005/8/layout/arrow2"/>
    <dgm:cxn modelId="{D6FDD768-B5D8-4F73-8223-5910A1E35AFD}" srcId="{8601677B-8263-4FA2-9F08-F9DB3D7AAA01}" destId="{5640E249-B6E8-4B89-B5A6-6D7009392CA5}" srcOrd="4" destOrd="0" parTransId="{F95745EE-29D6-46A1-B928-A31DBB3DE8CF}" sibTransId="{81D7B109-75ED-458E-A52F-7BF796E1B8F7}"/>
    <dgm:cxn modelId="{B150E2D6-2DA3-4044-AA6E-82DB85027E25}" srcId="{8601677B-8263-4FA2-9F08-F9DB3D7AAA01}" destId="{7B3691F1-B61C-44A9-9DCE-559FFE91C0FF}" srcOrd="3" destOrd="0" parTransId="{6E7A7CAD-35A5-41A1-AA86-C66687B9218A}" sibTransId="{348E0873-51B6-4919-898A-210831C4609B}"/>
    <dgm:cxn modelId="{7E473B7A-01AE-4646-B41C-F33E914257A6}" type="presParOf" srcId="{A9F03026-CEB4-43AB-8AC7-0332452F7915}" destId="{F0E7BD99-0EB6-424E-94B4-4038704F5CD8}" srcOrd="0" destOrd="0" presId="urn:microsoft.com/office/officeart/2005/8/layout/arrow2"/>
    <dgm:cxn modelId="{9680D728-6F89-4B8E-BB65-AC1463A23A13}" type="presParOf" srcId="{A9F03026-CEB4-43AB-8AC7-0332452F7915}" destId="{6039E1CE-96A4-4EC6-9FFE-CB0D2E2F7CE9}" srcOrd="1" destOrd="0" presId="urn:microsoft.com/office/officeart/2005/8/layout/arrow2"/>
    <dgm:cxn modelId="{2DC6F19D-47DC-4244-89CF-645E04BBF344}" type="presParOf" srcId="{6039E1CE-96A4-4EC6-9FFE-CB0D2E2F7CE9}" destId="{9CC71B2F-1808-46E7-AD6E-F206297A3B0D}" srcOrd="0" destOrd="0" presId="urn:microsoft.com/office/officeart/2005/8/layout/arrow2"/>
    <dgm:cxn modelId="{C1A8995B-EAD1-4863-BFB5-F1DCEAC8D8E1}" type="presParOf" srcId="{6039E1CE-96A4-4EC6-9FFE-CB0D2E2F7CE9}" destId="{59E9A2F4-96EA-4C83-BB28-961C88CDB17B}" srcOrd="1" destOrd="0" presId="urn:microsoft.com/office/officeart/2005/8/layout/arrow2"/>
    <dgm:cxn modelId="{998FF80A-4678-4710-9871-3C876F4AC1C7}" type="presParOf" srcId="{6039E1CE-96A4-4EC6-9FFE-CB0D2E2F7CE9}" destId="{1BEE1990-3E3F-450F-ABBB-14955811D4DD}" srcOrd="2" destOrd="0" presId="urn:microsoft.com/office/officeart/2005/8/layout/arrow2"/>
    <dgm:cxn modelId="{3E067D07-5051-404C-95A0-AD430AC930C4}" type="presParOf" srcId="{6039E1CE-96A4-4EC6-9FFE-CB0D2E2F7CE9}" destId="{EC9F76F7-930A-4553-A3D2-90E1DECF61A9}" srcOrd="3" destOrd="0" presId="urn:microsoft.com/office/officeart/2005/8/layout/arrow2"/>
    <dgm:cxn modelId="{6931FBDA-79DA-4E51-A29B-C95129705852}" type="presParOf" srcId="{6039E1CE-96A4-4EC6-9FFE-CB0D2E2F7CE9}" destId="{85A2FBDF-44F3-435B-8895-B0B38F1A2AFB}" srcOrd="4" destOrd="0" presId="urn:microsoft.com/office/officeart/2005/8/layout/arrow2"/>
    <dgm:cxn modelId="{95CF8189-BD0C-4467-BE12-A8A6590A2D68}" type="presParOf" srcId="{6039E1CE-96A4-4EC6-9FFE-CB0D2E2F7CE9}" destId="{4AE561CD-EAE9-432E-9D1E-9E5627CC75A9}" srcOrd="5" destOrd="0" presId="urn:microsoft.com/office/officeart/2005/8/layout/arrow2"/>
    <dgm:cxn modelId="{214D345F-EE87-48D5-932B-5EDA71B06167}" type="presParOf" srcId="{6039E1CE-96A4-4EC6-9FFE-CB0D2E2F7CE9}" destId="{2CE0FECD-34CA-4FE3-A77B-EB50747E5327}" srcOrd="6" destOrd="0" presId="urn:microsoft.com/office/officeart/2005/8/layout/arrow2"/>
    <dgm:cxn modelId="{56BF9B65-6613-4E4A-BF95-16016E3F2A4F}" type="presParOf" srcId="{6039E1CE-96A4-4EC6-9FFE-CB0D2E2F7CE9}" destId="{802A019E-E409-4E7D-9C0E-A8F0BD02DAA9}" srcOrd="7" destOrd="0" presId="urn:microsoft.com/office/officeart/2005/8/layout/arrow2"/>
    <dgm:cxn modelId="{6F7C7E44-CD40-4316-AEF9-6F7B70B66FED}" type="presParOf" srcId="{6039E1CE-96A4-4EC6-9FFE-CB0D2E2F7CE9}" destId="{B1C15445-E7B9-4E96-864F-CA804775B9AF}" srcOrd="8" destOrd="0" presId="urn:microsoft.com/office/officeart/2005/8/layout/arrow2"/>
    <dgm:cxn modelId="{BE6C2D67-B9BD-4F97-A076-9704DC0F70E2}" type="presParOf" srcId="{6039E1CE-96A4-4EC6-9FFE-CB0D2E2F7CE9}" destId="{A46CFE33-2CB0-4205-9FB6-8FB4AAAF8801}" srcOrd="9" destOrd="0" presId="urn:microsoft.com/office/officeart/2005/8/layout/arrow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0E7BD99-0EB6-424E-94B4-4038704F5CD8}">
      <dsp:nvSpPr>
        <dsp:cNvPr id="0" name=""/>
        <dsp:cNvSpPr/>
      </dsp:nvSpPr>
      <dsp:spPr>
        <a:xfrm>
          <a:off x="0" y="-121450"/>
          <a:ext cx="5829340" cy="3886239"/>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C71B2F-1808-46E7-AD6E-F206297A3B0D}">
      <dsp:nvSpPr>
        <dsp:cNvPr id="0" name=""/>
        <dsp:cNvSpPr/>
      </dsp:nvSpPr>
      <dsp:spPr>
        <a:xfrm>
          <a:off x="767072" y="2709186"/>
          <a:ext cx="134074" cy="13407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E9A2F4-96EA-4C83-BB28-961C88CDB17B}">
      <dsp:nvSpPr>
        <dsp:cNvPr id="0" name=""/>
        <dsp:cNvSpPr/>
      </dsp:nvSpPr>
      <dsp:spPr>
        <a:xfrm>
          <a:off x="335061" y="2776223"/>
          <a:ext cx="763643" cy="867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043" tIns="0" rIns="0" bIns="0" numCol="1" spcCol="1270" anchor="t" anchorCtr="0">
          <a:noAutofit/>
        </a:bodyPr>
        <a:lstStyle/>
        <a:p>
          <a:pPr lvl="0" algn="l" defTabSz="577850">
            <a:lnSpc>
              <a:spcPct val="90000"/>
            </a:lnSpc>
            <a:spcBef>
              <a:spcPct val="0"/>
            </a:spcBef>
            <a:spcAft>
              <a:spcPct val="35000"/>
            </a:spcAft>
          </a:pPr>
          <a:endParaRPr lang="ru-RU" sz="1300" kern="1200" dirty="0" smtClean="0"/>
        </a:p>
        <a:p>
          <a:pPr lvl="0" algn="ctr" defTabSz="577850">
            <a:lnSpc>
              <a:spcPct val="90000"/>
            </a:lnSpc>
            <a:spcBef>
              <a:spcPct val="0"/>
            </a:spcBef>
            <a:spcAft>
              <a:spcPct val="35000"/>
            </a:spcAft>
          </a:pPr>
          <a:endParaRPr lang="ru-RU" sz="1200" kern="1200" dirty="0" smtClean="0"/>
        </a:p>
        <a:p>
          <a:pPr lvl="0" algn="ctr" defTabSz="577850">
            <a:lnSpc>
              <a:spcPct val="90000"/>
            </a:lnSpc>
            <a:spcBef>
              <a:spcPct val="0"/>
            </a:spcBef>
            <a:spcAft>
              <a:spcPct val="35000"/>
            </a:spcAft>
          </a:pPr>
          <a:r>
            <a:rPr lang="ru-RU" sz="1200" b="1" kern="1200" dirty="0" smtClean="0"/>
            <a:t>Анри </a:t>
          </a:r>
          <a:r>
            <a:rPr lang="ru-RU" sz="1200" b="1" kern="1200" dirty="0" err="1" smtClean="0"/>
            <a:t>Файоль</a:t>
          </a:r>
          <a:r>
            <a:rPr lang="ru-RU" sz="1200" b="1" kern="1200" dirty="0" smtClean="0"/>
            <a:t> 20-е гг.</a:t>
          </a:r>
          <a:endParaRPr lang="ru-RU" sz="1200" b="1" kern="1200" dirty="0"/>
        </a:p>
      </dsp:txBody>
      <dsp:txXfrm>
        <a:off x="335061" y="2776223"/>
        <a:ext cx="763643" cy="867114"/>
      </dsp:txXfrm>
    </dsp:sp>
    <dsp:sp modelId="{1BEE1990-3E3F-450F-ABBB-14955811D4DD}">
      <dsp:nvSpPr>
        <dsp:cNvPr id="0" name=""/>
        <dsp:cNvSpPr/>
      </dsp:nvSpPr>
      <dsp:spPr>
        <a:xfrm>
          <a:off x="1492825" y="2011851"/>
          <a:ext cx="209856" cy="209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9F76F7-930A-4553-A3D2-90E1DECF61A9}">
      <dsp:nvSpPr>
        <dsp:cNvPr id="0" name=""/>
        <dsp:cNvSpPr/>
      </dsp:nvSpPr>
      <dsp:spPr>
        <a:xfrm>
          <a:off x="1214449" y="1785943"/>
          <a:ext cx="967670" cy="15265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198" tIns="0" rIns="0" bIns="0" numCol="1" spcCol="1270" anchor="t" anchorCtr="0">
          <a:noAutofit/>
        </a:bodyPr>
        <a:lstStyle/>
        <a:p>
          <a:pPr lvl="0" algn="l" defTabSz="577850">
            <a:lnSpc>
              <a:spcPct val="90000"/>
            </a:lnSpc>
            <a:spcBef>
              <a:spcPct val="0"/>
            </a:spcBef>
            <a:spcAft>
              <a:spcPct val="35000"/>
            </a:spcAft>
          </a:pPr>
          <a:endParaRPr lang="ru-RU" sz="1300" kern="1200" dirty="0" smtClean="0"/>
        </a:p>
        <a:p>
          <a:pPr lvl="0" algn="l" defTabSz="577850">
            <a:lnSpc>
              <a:spcPct val="90000"/>
            </a:lnSpc>
            <a:spcBef>
              <a:spcPct val="0"/>
            </a:spcBef>
            <a:spcAft>
              <a:spcPct val="35000"/>
            </a:spcAft>
          </a:pPr>
          <a:endParaRPr lang="ru-RU" sz="1300" kern="1200" dirty="0" smtClean="0"/>
        </a:p>
        <a:p>
          <a:pPr lvl="0" algn="l" defTabSz="577850">
            <a:lnSpc>
              <a:spcPct val="90000"/>
            </a:lnSpc>
            <a:spcBef>
              <a:spcPct val="0"/>
            </a:spcBef>
            <a:spcAft>
              <a:spcPct val="35000"/>
            </a:spcAft>
          </a:pPr>
          <a:endParaRPr lang="ru-RU" sz="1200" kern="1200" dirty="0" smtClean="0"/>
        </a:p>
        <a:p>
          <a:pPr lvl="0" algn="ctr" defTabSz="577850">
            <a:lnSpc>
              <a:spcPct val="90000"/>
            </a:lnSpc>
            <a:spcBef>
              <a:spcPct val="0"/>
            </a:spcBef>
            <a:spcAft>
              <a:spcPct val="35000"/>
            </a:spcAft>
          </a:pPr>
          <a:r>
            <a:rPr lang="ru-RU" sz="1200" b="1" kern="1200" dirty="0" smtClean="0"/>
            <a:t>Питер Друкер </a:t>
          </a:r>
        </a:p>
        <a:p>
          <a:pPr lvl="0" algn="ctr" defTabSz="577850">
            <a:lnSpc>
              <a:spcPct val="90000"/>
            </a:lnSpc>
            <a:spcBef>
              <a:spcPct val="0"/>
            </a:spcBef>
            <a:spcAft>
              <a:spcPct val="35000"/>
            </a:spcAft>
          </a:pPr>
          <a:r>
            <a:rPr lang="ru-RU" sz="1200" b="1" kern="1200" dirty="0" smtClean="0"/>
            <a:t>40-е гг.</a:t>
          </a:r>
          <a:endParaRPr lang="ru-RU" sz="1200" b="1" kern="1200" dirty="0"/>
        </a:p>
      </dsp:txBody>
      <dsp:txXfrm>
        <a:off x="1214449" y="1785943"/>
        <a:ext cx="967670" cy="1526558"/>
      </dsp:txXfrm>
    </dsp:sp>
    <dsp:sp modelId="{85A2FBDF-44F3-435B-8895-B0B38F1A2AFB}">
      <dsp:nvSpPr>
        <dsp:cNvPr id="0" name=""/>
        <dsp:cNvSpPr/>
      </dsp:nvSpPr>
      <dsp:spPr>
        <a:xfrm>
          <a:off x="2425520" y="1455877"/>
          <a:ext cx="279808" cy="27980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E561CD-EAE9-432E-9D1E-9E5627CC75A9}">
      <dsp:nvSpPr>
        <dsp:cNvPr id="0" name=""/>
        <dsp:cNvSpPr/>
      </dsp:nvSpPr>
      <dsp:spPr>
        <a:xfrm>
          <a:off x="2183397" y="1595782"/>
          <a:ext cx="1125062" cy="2047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265" tIns="0" rIns="0" bIns="0" numCol="1" spcCol="1270" anchor="t" anchorCtr="0">
          <a:noAutofit/>
        </a:bodyPr>
        <a:lstStyle/>
        <a:p>
          <a:pPr lvl="0" algn="l" defTabSz="577850">
            <a:lnSpc>
              <a:spcPct val="90000"/>
            </a:lnSpc>
            <a:spcBef>
              <a:spcPct val="0"/>
            </a:spcBef>
            <a:spcAft>
              <a:spcPct val="35000"/>
            </a:spcAft>
          </a:pPr>
          <a:endParaRPr lang="ru-RU" sz="1300" kern="1200" dirty="0" smtClean="0"/>
        </a:p>
        <a:p>
          <a:pPr lvl="0" algn="ctr" defTabSz="577850">
            <a:lnSpc>
              <a:spcPct val="90000"/>
            </a:lnSpc>
            <a:spcBef>
              <a:spcPct val="0"/>
            </a:spcBef>
            <a:spcAft>
              <a:spcPct val="35000"/>
            </a:spcAft>
          </a:pPr>
          <a:endParaRPr lang="ru-RU" sz="1200" b="1" kern="1200" dirty="0" smtClean="0"/>
        </a:p>
        <a:p>
          <a:pPr lvl="0" algn="ctr" defTabSz="577850">
            <a:lnSpc>
              <a:spcPct val="90000"/>
            </a:lnSpc>
            <a:spcBef>
              <a:spcPct val="0"/>
            </a:spcBef>
            <a:spcAft>
              <a:spcPct val="35000"/>
            </a:spcAft>
          </a:pPr>
          <a:r>
            <a:rPr lang="ru-RU" sz="1200" b="1" kern="1200" dirty="0" smtClean="0"/>
            <a:t>Юрий </a:t>
          </a:r>
          <a:r>
            <a:rPr lang="ru-RU" sz="1200" b="1" kern="1200" dirty="0" err="1" smtClean="0"/>
            <a:t>Максарёв</a:t>
          </a:r>
          <a:r>
            <a:rPr lang="ru-RU" sz="1200" b="1" kern="1200" dirty="0" smtClean="0"/>
            <a:t>    40-60-е гг.</a:t>
          </a:r>
          <a:endParaRPr lang="ru-RU" sz="1200" b="1" kern="1200" dirty="0"/>
        </a:p>
      </dsp:txBody>
      <dsp:txXfrm>
        <a:off x="2183397" y="1595782"/>
        <a:ext cx="1125062" cy="2047555"/>
      </dsp:txXfrm>
    </dsp:sp>
    <dsp:sp modelId="{2CE0FECD-34CA-4FE3-A77B-EB50747E5327}">
      <dsp:nvSpPr>
        <dsp:cNvPr id="0" name=""/>
        <dsp:cNvSpPr/>
      </dsp:nvSpPr>
      <dsp:spPr>
        <a:xfrm>
          <a:off x="3509777" y="1021591"/>
          <a:ext cx="361419" cy="36141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2A019E-E409-4E7D-9C0E-A8F0BD02DAA9}">
      <dsp:nvSpPr>
        <dsp:cNvPr id="0" name=""/>
        <dsp:cNvSpPr/>
      </dsp:nvSpPr>
      <dsp:spPr>
        <a:xfrm>
          <a:off x="3214707" y="1071559"/>
          <a:ext cx="1165868" cy="2441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1509" tIns="0" rIns="0" bIns="0" numCol="1" spcCol="1270" anchor="t" anchorCtr="0">
          <a:noAutofit/>
        </a:bodyPr>
        <a:lstStyle/>
        <a:p>
          <a:pPr lvl="0" algn="l" defTabSz="577850">
            <a:lnSpc>
              <a:spcPct val="90000"/>
            </a:lnSpc>
            <a:spcBef>
              <a:spcPct val="0"/>
            </a:spcBef>
            <a:spcAft>
              <a:spcPct val="35000"/>
            </a:spcAft>
          </a:pPr>
          <a:endParaRPr lang="ru-RU" sz="1300" kern="1200" dirty="0" smtClean="0"/>
        </a:p>
        <a:p>
          <a:pPr lvl="0" algn="l" defTabSz="577850">
            <a:lnSpc>
              <a:spcPct val="90000"/>
            </a:lnSpc>
            <a:spcBef>
              <a:spcPct val="0"/>
            </a:spcBef>
            <a:spcAft>
              <a:spcPct val="35000"/>
            </a:spcAft>
          </a:pPr>
          <a:endParaRPr lang="ru-RU" sz="1300" kern="1200" dirty="0" smtClean="0"/>
        </a:p>
        <a:p>
          <a:pPr lvl="0" algn="l" defTabSz="577850">
            <a:lnSpc>
              <a:spcPct val="90000"/>
            </a:lnSpc>
            <a:spcBef>
              <a:spcPct val="0"/>
            </a:spcBef>
            <a:spcAft>
              <a:spcPct val="35000"/>
            </a:spcAft>
          </a:pPr>
          <a:endParaRPr lang="ru-RU" sz="1300" kern="1200" dirty="0" smtClean="0"/>
        </a:p>
        <a:p>
          <a:pPr lvl="0" algn="ctr" defTabSz="577850">
            <a:lnSpc>
              <a:spcPct val="90000"/>
            </a:lnSpc>
            <a:spcBef>
              <a:spcPct val="0"/>
            </a:spcBef>
            <a:spcAft>
              <a:spcPct val="35000"/>
            </a:spcAft>
          </a:pPr>
          <a:r>
            <a:rPr lang="ru-RU" sz="1200" b="1" kern="1200" dirty="0" err="1" smtClean="0"/>
            <a:t>Якокка</a:t>
          </a:r>
          <a:r>
            <a:rPr lang="ru-RU" sz="1200" b="1" kern="1200" dirty="0" smtClean="0"/>
            <a:t>, Ли  80-е гг.</a:t>
          </a:r>
          <a:endParaRPr lang="ru-RU" sz="1200" b="1" kern="1200" dirty="0"/>
        </a:p>
      </dsp:txBody>
      <dsp:txXfrm>
        <a:off x="3214707" y="1071559"/>
        <a:ext cx="1165868" cy="2441036"/>
      </dsp:txXfrm>
    </dsp:sp>
    <dsp:sp modelId="{B1C15445-E7B9-4E96-864F-CA804775B9AF}">
      <dsp:nvSpPr>
        <dsp:cNvPr id="0" name=""/>
        <dsp:cNvSpPr/>
      </dsp:nvSpPr>
      <dsp:spPr>
        <a:xfrm>
          <a:off x="4626096" y="731582"/>
          <a:ext cx="460517" cy="46051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6CFE33-2CB0-4205-9FB6-8FB4AAAF8801}">
      <dsp:nvSpPr>
        <dsp:cNvPr id="0" name=""/>
        <dsp:cNvSpPr/>
      </dsp:nvSpPr>
      <dsp:spPr>
        <a:xfrm>
          <a:off x="4000526" y="1571640"/>
          <a:ext cx="1165868" cy="11573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019" tIns="0" rIns="0" bIns="0" numCol="1" spcCol="1270" anchor="t" anchorCtr="0">
          <a:noAutofit/>
        </a:bodyPr>
        <a:lstStyle/>
        <a:p>
          <a:pPr lvl="0" algn="ctr" defTabSz="533400">
            <a:lnSpc>
              <a:spcPct val="90000"/>
            </a:lnSpc>
            <a:spcBef>
              <a:spcPct val="0"/>
            </a:spcBef>
            <a:spcAft>
              <a:spcPct val="35000"/>
            </a:spcAft>
          </a:pPr>
          <a:r>
            <a:rPr lang="ru-RU" sz="1200" b="1" kern="1200" dirty="0" smtClean="0"/>
            <a:t>Джек Уэлч 2000 - е .</a:t>
          </a:r>
          <a:r>
            <a:rPr lang="ru-RU" sz="1200" b="1" kern="1200" dirty="0" err="1" smtClean="0"/>
            <a:t>гг</a:t>
          </a:r>
          <a:endParaRPr lang="ru-RU" sz="1200" kern="1200" dirty="0"/>
        </a:p>
      </dsp:txBody>
      <dsp:txXfrm>
        <a:off x="4000526" y="1571640"/>
        <a:ext cx="1165868" cy="1157334"/>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8736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87363"/>
          </a:xfrm>
          <a:prstGeom prst="rect">
            <a:avLst/>
          </a:prstGeom>
        </p:spPr>
        <p:txBody>
          <a:bodyPr vert="horz" lIns="91440" tIns="45720" rIns="91440" bIns="45720" rtlCol="0"/>
          <a:lstStyle>
            <a:lvl1pPr algn="r">
              <a:defRPr sz="1200"/>
            </a:lvl1pPr>
          </a:lstStyle>
          <a:p>
            <a:fld id="{483A24B4-2677-41B8-867A-6233CDEA911B}" type="datetimeFigureOut">
              <a:rPr lang="ru-RU" smtClean="0"/>
              <a:pPr/>
              <a:t>22.11.2014</a:t>
            </a:fld>
            <a:endParaRPr lang="ru-RU"/>
          </a:p>
        </p:txBody>
      </p:sp>
      <p:sp>
        <p:nvSpPr>
          <p:cNvPr id="4" name="Образ слайда 3"/>
          <p:cNvSpPr>
            <a:spLocks noGrp="1" noRot="1" noChangeAspect="1"/>
          </p:cNvSpPr>
          <p:nvPr>
            <p:ph type="sldImg" idx="2"/>
          </p:nvPr>
        </p:nvSpPr>
        <p:spPr>
          <a:xfrm>
            <a:off x="2060575" y="730250"/>
            <a:ext cx="2736850" cy="3649663"/>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624388"/>
            <a:ext cx="5486400" cy="437991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245600"/>
            <a:ext cx="2971800" cy="487363"/>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9245600"/>
            <a:ext cx="2971800" cy="487363"/>
          </a:xfrm>
          <a:prstGeom prst="rect">
            <a:avLst/>
          </a:prstGeom>
        </p:spPr>
        <p:txBody>
          <a:bodyPr vert="horz" lIns="91440" tIns="45720" rIns="91440" bIns="45720" rtlCol="0" anchor="b"/>
          <a:lstStyle>
            <a:lvl1pPr algn="r">
              <a:defRPr sz="1200"/>
            </a:lvl1pPr>
          </a:lstStyle>
          <a:p>
            <a:fld id="{5487B3E7-CF09-421A-9829-2651D7C7EA22}" type="slidenum">
              <a:rPr lang="ru-RU" smtClean="0"/>
              <a:pPr/>
              <a:t>‹#›</a:t>
            </a:fld>
            <a:endParaRPr lang="ru-RU"/>
          </a:p>
        </p:txBody>
      </p:sp>
    </p:spTree>
    <p:extLst>
      <p:ext uri="{BB962C8B-B14F-4D97-AF65-F5344CB8AC3E}">
        <p14:creationId xmlns="" xmlns:p14="http://schemas.microsoft.com/office/powerpoint/2010/main" val="3781791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5487B3E7-CF09-421A-9829-2651D7C7EA22}" type="slidenum">
              <a:rPr lang="ru-RU" smtClean="0"/>
              <a:pPr/>
              <a:t>4</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5487B3E7-CF09-421A-9829-2651D7C7EA22}" type="slidenum">
              <a:rPr lang="ru-RU" smtClean="0"/>
              <a:pPr/>
              <a:t>5</a:t>
            </a:fld>
            <a:endParaRPr lang="ru-RU"/>
          </a:p>
        </p:txBody>
      </p:sp>
    </p:spTree>
    <p:extLst>
      <p:ext uri="{BB962C8B-B14F-4D97-AF65-F5344CB8AC3E}">
        <p14:creationId xmlns="" xmlns:p14="http://schemas.microsoft.com/office/powerpoint/2010/main" val="3837749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5487B3E7-CF09-421A-9829-2651D7C7EA22}" type="slidenum">
              <a:rPr lang="ru-RU" smtClean="0"/>
              <a:pPr/>
              <a:t>6</a:t>
            </a:fld>
            <a:endParaRPr lang="ru-RU"/>
          </a:p>
        </p:txBody>
      </p:sp>
    </p:spTree>
    <p:extLst>
      <p:ext uri="{BB962C8B-B14F-4D97-AF65-F5344CB8AC3E}">
        <p14:creationId xmlns="" xmlns:p14="http://schemas.microsoft.com/office/powerpoint/2010/main" val="3077905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487B3E7-CF09-421A-9829-2651D7C7EA22}" type="slidenum">
              <a:rPr lang="ru-RU" smtClean="0"/>
              <a:pPr/>
              <a:t>7</a:t>
            </a:fld>
            <a:endParaRPr lang="ru-RU" dirty="0"/>
          </a:p>
        </p:txBody>
      </p:sp>
    </p:spTree>
    <p:extLst>
      <p:ext uri="{BB962C8B-B14F-4D97-AF65-F5344CB8AC3E}">
        <p14:creationId xmlns="" xmlns:p14="http://schemas.microsoft.com/office/powerpoint/2010/main" val="4220105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487B3E7-CF09-421A-9829-2651D7C7EA22}" type="slidenum">
              <a:rPr lang="ru-RU" smtClean="0"/>
              <a:pPr/>
              <a:t>8</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487B3E7-CF09-421A-9829-2651D7C7EA22}" type="slidenum">
              <a:rPr lang="ru-RU" smtClean="0"/>
              <a:pPr/>
              <a:t>13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569"/>
            <a:ext cx="5829300" cy="1960033"/>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1CB9568-2FC8-465C-916C-91C3C69932F2}" type="datetime1">
              <a:rPr lang="ru-RU" smtClean="0"/>
              <a:pPr/>
              <a:t>22.11.2014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3F6069-31DF-4B12-8E0D-B468C1828B5F}"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6AA7C0B-9738-4AC9-9823-F64C49DBDB71}" type="datetime1">
              <a:rPr lang="ru-RU" smtClean="0"/>
              <a:pPr/>
              <a:t>22.11.2014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3F6069-31DF-4B12-8E0D-B468C1828B5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5875867"/>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3875620"/>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7EA6407-5EC5-44FD-95EA-267B3C849B57}" type="datetime1">
              <a:rPr lang="ru-RU" smtClean="0"/>
              <a:pPr/>
              <a:t>22.11.2014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3F6069-31DF-4B12-8E0D-B468C1828B5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34290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348615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106A0E3-8BBE-4228-BD5E-598FD7ABF6D1}" type="datetime1">
              <a:rPr lang="ru-RU" smtClean="0"/>
              <a:pPr/>
              <a:t>22.11.2014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93F6069-31DF-4B12-8E0D-B468C1828B5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1"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3770"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EE83BE7-1E1B-4BF6-9F6D-01CAAE7514E4}" type="datetime1">
              <a:rPr lang="ru-RU" smtClean="0"/>
              <a:pPr/>
              <a:t>22.11.2014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93F6069-31DF-4B12-8E0D-B468C1828B5F}"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AA1580-F824-4604-A66F-65C3D5AD59C8}" type="datetime1">
              <a:rPr lang="ru-RU" smtClean="0"/>
              <a:pPr/>
              <a:t>22.11.2014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93F6069-31DF-4B12-8E0D-B468C1828B5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38F362F-E92E-4E6D-997B-792A08C40C2C}" type="datetime1">
              <a:rPr lang="ru-RU" smtClean="0"/>
              <a:pPr/>
              <a:t>22.11.2014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93F6069-31DF-4B12-8E0D-B468C1828B5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1" y="364067"/>
            <a:ext cx="2256235" cy="154940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2681288" y="364069"/>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1" y="1913469"/>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D4A955B-388E-44FF-B0C7-B4380020F31E}" type="datetime1">
              <a:rPr lang="ru-RU" smtClean="0"/>
              <a:pPr/>
              <a:t>22.11.2014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93F6069-31DF-4B12-8E0D-B468C1828B5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216" y="6400801"/>
            <a:ext cx="4114800" cy="755651"/>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4D8342A-F3D5-49DF-ADD0-F1187AEFF5AC}" type="datetime1">
              <a:rPr lang="ru-RU" smtClean="0"/>
              <a:pPr/>
              <a:t>22.11.2014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93F6069-31DF-4B12-8E0D-B468C1828B5F}"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9DE2992-CFAC-4207-B4DC-B47B2333E130}" type="datetime1">
              <a:rPr lang="ru-RU" smtClean="0"/>
              <a:pPr/>
              <a:t>22.11.2014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3F6069-31DF-4B12-8E0D-B468C1828B5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66186"/>
            <a:ext cx="1543050" cy="780203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66186"/>
            <a:ext cx="4514850" cy="78020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35156E-D6A4-42EE-866B-456688C32119}" type="datetime1">
              <a:rPr lang="ru-RU" smtClean="0"/>
              <a:pPr/>
              <a:t>22.11.2014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3F6069-31DF-4B12-8E0D-B468C1828B5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8475136"/>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4AFDC063-A514-46E1-B7D4-64CFB06371EF}" type="datetime1">
              <a:rPr lang="ru-RU" smtClean="0"/>
              <a:pPr/>
              <a:t>22.11.2014</a:t>
            </a:fld>
            <a:endParaRPr lang="ru-RU"/>
          </a:p>
        </p:txBody>
      </p:sp>
      <p:sp>
        <p:nvSpPr>
          <p:cNvPr id="5" name="Нижний колонтитул 4"/>
          <p:cNvSpPr>
            <a:spLocks noGrp="1"/>
          </p:cNvSpPr>
          <p:nvPr>
            <p:ph type="ftr" sz="quarter" idx="3"/>
          </p:nvPr>
        </p:nvSpPr>
        <p:spPr>
          <a:xfrm>
            <a:off x="2343150" y="8475136"/>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4914900" y="8475136"/>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293F6069-31DF-4B12-8E0D-B468C1828B5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 Target="slide18.xml"/><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 Target="slide3.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png"/><Relationship Id="rId5" Type="http://schemas.openxmlformats.org/officeDocument/2006/relationships/image" Target="../media/image23.png"/><Relationship Id="rId4" Type="http://schemas.openxmlformats.org/officeDocument/2006/relationships/package" Target="../embeddings/_____Microsoft_Office_Excel1.xlsx"/></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9.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www.itnews.com.au/News/353590,criminals-use-3d-printed-skimming-devices-on-sydney-atms.aspx" TargetMode="Externa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jpeg"/><Relationship Id="rId3" Type="http://schemas.openxmlformats.org/officeDocument/2006/relationships/diagramData" Target="../diagrams/data1.xml"/><Relationship Id="rId7" Type="http://schemas.openxmlformats.org/officeDocument/2006/relationships/image" Target="../media/image9.png"/><Relationship Id="rId12"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43.png"/><Relationship Id="rId5" Type="http://schemas.openxmlformats.org/officeDocument/2006/relationships/diagramQuickStyle" Target="../diagrams/quickStyle1.xml"/><Relationship Id="rId15" Type="http://schemas.microsoft.com/office/2007/relationships/diagramDrawing" Target="../diagrams/drawing1.xml"/><Relationship Id="rId10" Type="http://schemas.openxmlformats.org/officeDocument/2006/relationships/image" Target="../media/image42.png"/><Relationship Id="rId4" Type="http://schemas.openxmlformats.org/officeDocument/2006/relationships/diagramLayout" Target="../diagrams/layout1.xml"/><Relationship Id="rId9" Type="http://schemas.openxmlformats.org/officeDocument/2006/relationships/image" Target="../media/image41.png"/><Relationship Id="rId1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gif"/><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jpeg"/></Relationships>
</file>

<file path=ppt/slides/_rels/slide1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3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4290" y="1142976"/>
            <a:ext cx="6357958" cy="1121316"/>
          </a:xfrm>
        </p:spPr>
        <p:txBody>
          <a:bodyPr>
            <a:prstTxWarp prst="textPlain">
              <a:avLst/>
            </a:prstTxWarp>
            <a:noAutofit/>
          </a:bodyPr>
          <a:lstStyle/>
          <a:p>
            <a:pPr algn="just"/>
            <a:r>
              <a:rPr lang="ru-RU" sz="72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Fontocide" pitchFamily="2" charset="0"/>
              </a:rPr>
              <a:t>Сине</a:t>
            </a:r>
            <a:r>
              <a:rPr lang="ru-RU" sz="7200" b="1" spc="60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Fontocide" pitchFamily="2" charset="0"/>
              </a:rPr>
              <a:t>ргия</a:t>
            </a:r>
            <a:endParaRPr lang="ru-RU" sz="7200" spc="600" dirty="0">
              <a:latin typeface="Fontocide" pitchFamily="2" charset="0"/>
            </a:endParaRPr>
          </a:p>
        </p:txBody>
      </p:sp>
      <p:sp>
        <p:nvSpPr>
          <p:cNvPr id="7" name="Скругленный прямоугольник 6"/>
          <p:cNvSpPr/>
          <p:nvPr/>
        </p:nvSpPr>
        <p:spPr>
          <a:xfrm>
            <a:off x="0" y="2285984"/>
            <a:ext cx="4653134" cy="1008112"/>
          </a:xfrm>
          <a:prstGeom prst="roundRect">
            <a:avLst/>
          </a:prstGeom>
          <a:ln>
            <a:solidFill>
              <a:srgbClr val="00B05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ru-RU" dirty="0"/>
          </a:p>
        </p:txBody>
      </p:sp>
      <p:sp>
        <p:nvSpPr>
          <p:cNvPr id="8" name="TextBox 7">
            <a:hlinkClick r:id="rId3" action="ppaction://hlinksldjump"/>
          </p:cNvPr>
          <p:cNvSpPr txBox="1"/>
          <p:nvPr/>
        </p:nvSpPr>
        <p:spPr>
          <a:xfrm>
            <a:off x="1340767" y="2285984"/>
            <a:ext cx="3312367" cy="523220"/>
          </a:xfrm>
          <a:prstGeom prst="rect">
            <a:avLst/>
          </a:prstGeom>
          <a:noFill/>
        </p:spPr>
        <p:txBody>
          <a:bodyPr wrap="square" rtlCol="0">
            <a:spAutoFit/>
          </a:bodyPr>
          <a:lstStyle/>
          <a:p>
            <a:r>
              <a:rPr lang="ru-RU" sz="2800" dirty="0" smtClean="0">
                <a:effectLst>
                  <a:outerShdw blurRad="38100" dist="38100" dir="2700000" algn="tl">
                    <a:srgbClr val="000000">
                      <a:alpha val="43137"/>
                    </a:srgbClr>
                  </a:outerShdw>
                </a:effectLst>
              </a:rPr>
              <a:t>только в </a:t>
            </a:r>
            <a:r>
              <a:rPr lang="ru-RU" sz="2800" dirty="0" smtClean="0">
                <a:solidFill>
                  <a:srgbClr val="7030A0"/>
                </a:solidFill>
                <a:effectLst>
                  <a:outerShdw blurRad="38100" dist="38100" dir="2700000" algn="tl">
                    <a:srgbClr val="000000">
                      <a:alpha val="43137"/>
                    </a:srgbClr>
                  </a:outerShdw>
                </a:effectLst>
                <a:latin typeface="ArbuckleRemix" pitchFamily="2" charset="0"/>
              </a:rPr>
              <a:t>«Синергии»</a:t>
            </a:r>
            <a:endParaRPr lang="ru-RU" sz="2800" dirty="0">
              <a:solidFill>
                <a:srgbClr val="7030A0"/>
              </a:solidFill>
              <a:effectLst>
                <a:outerShdw blurRad="38100" dist="38100" dir="2700000" algn="tl">
                  <a:srgbClr val="000000">
                    <a:alpha val="43137"/>
                  </a:srgbClr>
                </a:outerShdw>
              </a:effectLst>
            </a:endParaRPr>
          </a:p>
        </p:txBody>
      </p:sp>
      <p:sp>
        <p:nvSpPr>
          <p:cNvPr id="9" name="TextBox 8"/>
          <p:cNvSpPr txBox="1"/>
          <p:nvPr/>
        </p:nvSpPr>
        <p:spPr>
          <a:xfrm>
            <a:off x="1484782" y="2718033"/>
            <a:ext cx="2944349" cy="400110"/>
          </a:xfrm>
          <a:prstGeom prst="rect">
            <a:avLst/>
          </a:prstGeom>
          <a:noFill/>
        </p:spPr>
        <p:txBody>
          <a:bodyPr wrap="square" rtlCol="0">
            <a:spAutoFit/>
          </a:bodyPr>
          <a:lstStyle/>
          <a:p>
            <a:r>
              <a:rPr lang="ru-RU" sz="2000" dirty="0" smtClean="0">
                <a:effectLst>
                  <a:outerShdw blurRad="38100" dist="38100" dir="2700000" algn="tl">
                    <a:srgbClr val="000000">
                      <a:alpha val="43137"/>
                    </a:srgbClr>
                  </a:outerShdw>
                </a:effectLst>
              </a:rPr>
              <a:t>Мир бизнеса в </a:t>
            </a:r>
            <a:r>
              <a:rPr lang="en-US" sz="2000" dirty="0" smtClean="0">
                <a:effectLst>
                  <a:outerShdw blurRad="38100" dist="38100" dir="2700000" algn="tl">
                    <a:srgbClr val="000000">
                      <a:alpha val="43137"/>
                    </a:srgbClr>
                  </a:outerShdw>
                </a:effectLst>
              </a:rPr>
              <a:t>XXI </a:t>
            </a:r>
            <a:r>
              <a:rPr lang="ru-RU" sz="2000" dirty="0" smtClean="0">
                <a:effectLst>
                  <a:outerShdw blurRad="38100" dist="38100" dir="2700000" algn="tl">
                    <a:srgbClr val="000000">
                      <a:alpha val="43137"/>
                    </a:srgbClr>
                  </a:outerShdw>
                </a:effectLst>
              </a:rPr>
              <a:t>веке.</a:t>
            </a:r>
            <a:endParaRPr lang="ru-RU" sz="2000" dirty="0">
              <a:effectLst>
                <a:outerShdw blurRad="38100" dist="38100" dir="2700000" algn="tl">
                  <a:srgbClr val="000000">
                    <a:alpha val="43137"/>
                  </a:srgbClr>
                </a:outerShdw>
              </a:effectLst>
            </a:endParaRPr>
          </a:p>
        </p:txBody>
      </p:sp>
      <p:sp>
        <p:nvSpPr>
          <p:cNvPr id="11" name="Прямоугольник 10">
            <a:hlinkClick r:id="rId4" action="ppaction://hlinksldjump"/>
          </p:cNvPr>
          <p:cNvSpPr/>
          <p:nvPr/>
        </p:nvSpPr>
        <p:spPr>
          <a:xfrm>
            <a:off x="-142900" y="4000496"/>
            <a:ext cx="1988839" cy="1446550"/>
          </a:xfrm>
          <a:prstGeom prst="rect">
            <a:avLst/>
          </a:prstGeom>
          <a:noFill/>
          <a:effectLst/>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400" b="1" spc="50" dirty="0" smtClean="0">
                <a:ln w="11430"/>
                <a:gradFill>
                  <a:gsLst>
                    <a:gs pos="25000">
                      <a:schemeClr val="accent2">
                        <a:satMod val="155000"/>
                      </a:schemeClr>
                    </a:gs>
                    <a:gs pos="100000">
                      <a:schemeClr val="accent2">
                        <a:shade val="45000"/>
                        <a:satMod val="165000"/>
                      </a:schemeClr>
                    </a:gs>
                  </a:gsLst>
                  <a:lin ang="5400000"/>
                </a:gradFill>
                <a:effectLst/>
                <a:latin typeface="Times New Roman" panose="02020603050405020304" pitchFamily="18" charset="0"/>
                <a:cs typeface="Times New Roman" panose="02020603050405020304" pitchFamily="18" charset="0"/>
              </a:rPr>
              <a:t>Это важно</a:t>
            </a:r>
            <a:endParaRPr lang="ru-RU" sz="4400" b="1" cap="none" spc="50" dirty="0">
              <a:ln w="11430"/>
              <a:gradFill>
                <a:gsLst>
                  <a:gs pos="25000">
                    <a:schemeClr val="accent2">
                      <a:satMod val="155000"/>
                    </a:schemeClr>
                  </a:gs>
                  <a:gs pos="100000">
                    <a:schemeClr val="accent2">
                      <a:shade val="45000"/>
                      <a:satMod val="165000"/>
                    </a:schemeClr>
                  </a:gs>
                </a:gsLst>
                <a:lin ang="5400000"/>
              </a:gradFill>
              <a:effectLst/>
              <a:latin typeface="Times New Roman" panose="02020603050405020304" pitchFamily="18" charset="0"/>
              <a:cs typeface="Times New Roman" panose="02020603050405020304" pitchFamily="18" charset="0"/>
            </a:endParaRPr>
          </a:p>
        </p:txBody>
      </p:sp>
      <p:sp>
        <p:nvSpPr>
          <p:cNvPr id="12" name="Стрелка влево 11"/>
          <p:cNvSpPr/>
          <p:nvPr/>
        </p:nvSpPr>
        <p:spPr>
          <a:xfrm rot="288543">
            <a:off x="1756058" y="4245564"/>
            <a:ext cx="1350706" cy="535643"/>
          </a:xfrm>
          <a:prstGeom prst="leftArrow">
            <a:avLst/>
          </a:prstGeom>
          <a:solidFill>
            <a:srgbClr val="00B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000" dirty="0">
                <a:effectLst>
                  <a:outerShdw blurRad="38100" dist="38100" dir="2700000" algn="tl">
                    <a:srgbClr val="000000">
                      <a:alpha val="43137"/>
                    </a:srgbClr>
                  </a:outerShdw>
                </a:effectLst>
              </a:rPr>
              <a:t>К</a:t>
            </a:r>
            <a:r>
              <a:rPr lang="ru-RU" sz="2000" dirty="0" smtClean="0">
                <a:effectLst>
                  <a:outerShdw blurRad="38100" dist="38100" dir="2700000" algn="tl">
                    <a:srgbClr val="000000">
                      <a:alpha val="43137"/>
                    </a:srgbClr>
                  </a:outerShdw>
                </a:effectLst>
              </a:rPr>
              <a:t>ачества</a:t>
            </a:r>
            <a:endParaRPr lang="ru-RU" sz="2000" dirty="0">
              <a:effectLst>
                <a:outerShdw blurRad="38100" dist="38100" dir="2700000" algn="tl">
                  <a:srgbClr val="000000">
                    <a:alpha val="43137"/>
                  </a:srgbClr>
                </a:outerShdw>
              </a:effectLst>
            </a:endParaRPr>
          </a:p>
        </p:txBody>
      </p:sp>
      <p:sp>
        <p:nvSpPr>
          <p:cNvPr id="14" name="Стрелка влево 13"/>
          <p:cNvSpPr/>
          <p:nvPr/>
        </p:nvSpPr>
        <p:spPr>
          <a:xfrm rot="1865295">
            <a:off x="1539200" y="5144549"/>
            <a:ext cx="1740799" cy="552371"/>
          </a:xfrm>
          <a:prstGeom prst="leftArrow">
            <a:avLst/>
          </a:prstGeom>
          <a:solidFill>
            <a:srgbClr val="00B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000" dirty="0" smtClean="0">
                <a:effectLst>
                  <a:outerShdw blurRad="38100" dist="38100" dir="2700000" algn="tl">
                    <a:srgbClr val="000000">
                      <a:alpha val="43137"/>
                    </a:srgbClr>
                  </a:outerShdw>
                </a:effectLst>
              </a:rPr>
              <a:t>Менеджера</a:t>
            </a:r>
            <a:endParaRPr lang="ru-RU" sz="2000" dirty="0">
              <a:effectLst>
                <a:outerShdw blurRad="38100" dist="38100" dir="2700000" algn="tl">
                  <a:srgbClr val="000000">
                    <a:alpha val="43137"/>
                  </a:srgbClr>
                </a:outerShdw>
              </a:effectLst>
            </a:endParaRPr>
          </a:p>
        </p:txBody>
      </p:sp>
      <p:sp>
        <p:nvSpPr>
          <p:cNvPr id="18" name="Прямоугольник 17"/>
          <p:cNvSpPr/>
          <p:nvPr/>
        </p:nvSpPr>
        <p:spPr>
          <a:xfrm rot="768644">
            <a:off x="345051" y="6425522"/>
            <a:ext cx="2635877" cy="830997"/>
          </a:xfrm>
          <a:prstGeom prst="rect">
            <a:avLst/>
          </a:prstGeom>
          <a:noFill/>
        </p:spPr>
        <p:txBody>
          <a:bodyPr wrap="square" lIns="91440" tIns="45720" rIns="91440" bIns="45720">
            <a:spAutoFit/>
          </a:bodyPr>
          <a:lstStyle/>
          <a:p>
            <a:pPr algn="ctr"/>
            <a:r>
              <a:rPr lang="ru-RU" sz="2400" b="1" dirty="0" smtClean="0">
                <a:ln w="1905"/>
                <a:solidFill>
                  <a:schemeClr val="accent6">
                    <a:lumMod val="75000"/>
                  </a:schemeClr>
                </a:solidFill>
                <a:effectLst>
                  <a:innerShdw blurRad="69850" dist="43180" dir="5400000">
                    <a:srgbClr val="000000">
                      <a:alpha val="65000"/>
                    </a:srgbClr>
                  </a:innerShdw>
                </a:effectLst>
                <a:latin typeface="Glasten" pitchFamily="2" charset="0"/>
              </a:rPr>
              <a:t>Великие идеи Великие люди</a:t>
            </a:r>
            <a:endParaRPr lang="ru-RU" sz="2400" b="1" dirty="0">
              <a:ln w="1905"/>
              <a:solidFill>
                <a:schemeClr val="accent6">
                  <a:lumMod val="75000"/>
                </a:schemeClr>
              </a:solidFill>
              <a:effectLst>
                <a:innerShdw blurRad="69850" dist="43180" dir="5400000">
                  <a:srgbClr val="000000">
                    <a:alpha val="65000"/>
                  </a:srgbClr>
                </a:innerShdw>
              </a:effectLst>
            </a:endParaRPr>
          </a:p>
        </p:txBody>
      </p:sp>
      <p:sp>
        <p:nvSpPr>
          <p:cNvPr id="24" name="Прямоугольник 23"/>
          <p:cNvSpPr/>
          <p:nvPr/>
        </p:nvSpPr>
        <p:spPr>
          <a:xfrm>
            <a:off x="2503561" y="3786182"/>
            <a:ext cx="4354439" cy="461665"/>
          </a:xfrm>
          <a:prstGeom prst="rect">
            <a:avLst/>
          </a:prstGeom>
          <a:noFill/>
        </p:spPr>
        <p:txBody>
          <a:bodyPr wrap="square" lIns="91440" tIns="45720" rIns="91440" bIns="45720">
            <a:spAutoFit/>
          </a:bodyPr>
          <a:lstStyle/>
          <a:p>
            <a:pPr algn="ctr"/>
            <a:r>
              <a:rPr lang="ru-RU" sz="2400" b="1" dirty="0" smtClean="0">
                <a:ln w="10541" cmpd="sng">
                  <a:solidFill>
                    <a:srgbClr val="7D7D7D">
                      <a:tint val="100000"/>
                      <a:shade val="100000"/>
                      <a:satMod val="110000"/>
                    </a:srgbClr>
                  </a:solidFill>
                  <a:prstDash val="solid"/>
                </a:ln>
                <a:solidFill>
                  <a:srgbClr val="C00000"/>
                </a:solidFill>
              </a:rPr>
              <a:t>Что такое менеджмент?</a:t>
            </a:r>
            <a:endParaRPr lang="ru-RU" sz="2400" b="1" cap="none" spc="0" dirty="0">
              <a:ln w="10541" cmpd="sng">
                <a:solidFill>
                  <a:srgbClr val="7D7D7D">
                    <a:tint val="100000"/>
                    <a:shade val="100000"/>
                    <a:satMod val="110000"/>
                  </a:srgbClr>
                </a:solidFill>
                <a:prstDash val="solid"/>
              </a:ln>
              <a:solidFill>
                <a:srgbClr val="C00000"/>
              </a:solidFill>
              <a:effectLst/>
            </a:endParaRPr>
          </a:p>
        </p:txBody>
      </p:sp>
      <p:sp>
        <p:nvSpPr>
          <p:cNvPr id="26" name="Прямоугольник 25"/>
          <p:cNvSpPr/>
          <p:nvPr/>
        </p:nvSpPr>
        <p:spPr>
          <a:xfrm>
            <a:off x="3571876" y="4572000"/>
            <a:ext cx="3286124" cy="707886"/>
          </a:xfrm>
          <a:prstGeom prst="rect">
            <a:avLst/>
          </a:prstGeom>
          <a:gradFill>
            <a:gsLst>
              <a:gs pos="0">
                <a:schemeClr val="accent3">
                  <a:tint val="50000"/>
                  <a:satMod val="300000"/>
                  <a:alpha val="75000"/>
                </a:schemeClr>
              </a:gs>
              <a:gs pos="35000">
                <a:schemeClr val="accent3">
                  <a:tint val="37000"/>
                  <a:satMod val="30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wrap="square" lIns="91440" tIns="45720" rIns="91440" bIns="45720">
            <a:spAutoFit/>
          </a:bodyPr>
          <a:lstStyle/>
          <a:p>
            <a:pPr algn="ctr"/>
            <a:r>
              <a:rPr lang="ru-RU" sz="2000" b="1" dirty="0" smtClean="0">
                <a:ln w="12700">
                  <a:solidFill>
                    <a:schemeClr val="tx2">
                      <a:satMod val="155000"/>
                    </a:schemeClr>
                  </a:solidFill>
                  <a:prstDash val="solid"/>
                </a:ln>
                <a:solidFill>
                  <a:srgbClr val="F67ECE"/>
                </a:solidFill>
                <a:effectLst>
                  <a:outerShdw blurRad="41275" dist="20320" dir="1800000" algn="tl" rotWithShape="0">
                    <a:srgbClr val="000000">
                      <a:alpha val="40000"/>
                    </a:srgbClr>
                  </a:outerShdw>
                </a:effectLst>
                <a:cs typeface="Times New Roman" panose="02020603050405020304" pitchFamily="18" charset="0"/>
              </a:rPr>
              <a:t>Аддитивные технологии</a:t>
            </a:r>
            <a:r>
              <a:rPr lang="ru-RU" sz="2000" b="1" dirty="0" smtClean="0">
                <a:ln w="12700">
                  <a:solidFill>
                    <a:schemeClr val="tx2">
                      <a:satMod val="155000"/>
                    </a:schemeClr>
                  </a:solidFill>
                  <a:prstDash val="solid"/>
                </a:ln>
                <a:solidFill>
                  <a:srgbClr val="F67ECE"/>
                </a:solidFill>
                <a:effectLst>
                  <a:outerShdw blurRad="41275" dist="20320" dir="1800000" algn="tl" rotWithShape="0">
                    <a:srgbClr val="000000">
                      <a:alpha val="40000"/>
                    </a:srgbClr>
                  </a:outerShdw>
                </a:effectLst>
              </a:rPr>
              <a:t> (3</a:t>
            </a:r>
            <a:r>
              <a:rPr lang="en-US" sz="2000" b="1" dirty="0" smtClean="0">
                <a:ln w="12700">
                  <a:solidFill>
                    <a:schemeClr val="tx2">
                      <a:satMod val="155000"/>
                    </a:schemeClr>
                  </a:solidFill>
                  <a:prstDash val="solid"/>
                </a:ln>
                <a:solidFill>
                  <a:srgbClr val="F67ECE"/>
                </a:solidFill>
                <a:effectLst>
                  <a:outerShdw blurRad="41275" dist="20320" dir="1800000" algn="tl" rotWithShape="0">
                    <a:srgbClr val="000000">
                      <a:alpha val="40000"/>
                    </a:srgbClr>
                  </a:outerShdw>
                </a:effectLst>
              </a:rPr>
              <a:t>D </a:t>
            </a:r>
            <a:r>
              <a:rPr lang="ru-RU" sz="2000" b="1" dirty="0" smtClean="0">
                <a:ln w="12700">
                  <a:solidFill>
                    <a:schemeClr val="tx2">
                      <a:satMod val="155000"/>
                    </a:schemeClr>
                  </a:solidFill>
                  <a:prstDash val="solid"/>
                </a:ln>
                <a:solidFill>
                  <a:srgbClr val="F67ECE"/>
                </a:solidFill>
                <a:effectLst>
                  <a:outerShdw blurRad="41275" dist="20320" dir="1800000" algn="tl" rotWithShape="0">
                    <a:srgbClr val="000000">
                      <a:alpha val="40000"/>
                    </a:srgbClr>
                  </a:outerShdw>
                </a:effectLst>
              </a:rPr>
              <a:t>принтеры)</a:t>
            </a:r>
            <a:endParaRPr lang="ru-RU" sz="2000" b="1" dirty="0">
              <a:ln w="12700">
                <a:solidFill>
                  <a:schemeClr val="tx2">
                    <a:satMod val="155000"/>
                  </a:schemeClr>
                </a:solidFill>
                <a:prstDash val="solid"/>
              </a:ln>
              <a:solidFill>
                <a:srgbClr val="F67ECE"/>
              </a:solidFill>
              <a:effectLst>
                <a:outerShdw blurRad="41275" dist="20320" dir="1800000" algn="tl" rotWithShape="0">
                  <a:srgbClr val="000000">
                    <a:alpha val="40000"/>
                  </a:srgbClr>
                </a:outerShdw>
              </a:effectLst>
              <a:cs typeface="Times New Roman" panose="02020603050405020304" pitchFamily="18" charset="0"/>
            </a:endParaRPr>
          </a:p>
        </p:txBody>
      </p:sp>
      <p:sp>
        <p:nvSpPr>
          <p:cNvPr id="17" name="Прямоугольник 16"/>
          <p:cNvSpPr/>
          <p:nvPr/>
        </p:nvSpPr>
        <p:spPr>
          <a:xfrm rot="21048136">
            <a:off x="2815670" y="7556538"/>
            <a:ext cx="3429000" cy="646331"/>
          </a:xfrm>
          <a:prstGeom prst="rect">
            <a:avLst/>
          </a:prstGeom>
          <a:gradFill flip="none" rotWithShape="1">
            <a:gsLst>
              <a:gs pos="0">
                <a:schemeClr val="accent5">
                  <a:shade val="51000"/>
                  <a:satMod val="130000"/>
                  <a:alpha val="22000"/>
                </a:schemeClr>
              </a:gs>
              <a:gs pos="80000">
                <a:schemeClr val="accent5">
                  <a:shade val="93000"/>
                  <a:satMod val="130000"/>
                </a:schemeClr>
              </a:gs>
              <a:gs pos="100000">
                <a:schemeClr val="accent5">
                  <a:shade val="94000"/>
                  <a:satMod val="135000"/>
                </a:schemeClr>
              </a:gs>
            </a:gsLst>
            <a:path path="rect">
              <a:fillToRect l="100000" t="100000"/>
            </a:path>
            <a:tileRect r="-100000" b="-100000"/>
          </a:gradFill>
        </p:spPr>
        <p:style>
          <a:lnRef idx="0">
            <a:schemeClr val="accent5"/>
          </a:lnRef>
          <a:fillRef idx="3">
            <a:schemeClr val="accent5"/>
          </a:fillRef>
          <a:effectRef idx="3">
            <a:schemeClr val="accent5"/>
          </a:effectRef>
          <a:fontRef idx="minor">
            <a:schemeClr val="lt1"/>
          </a:fontRef>
        </p:style>
        <p:txBody>
          <a:bodyPr>
            <a:spAutoFit/>
          </a:bodyPr>
          <a:lstStyle/>
          <a:p>
            <a:pPr algn="ctr"/>
            <a:r>
              <a:rPr lang="ru-RU" b="1" dirty="0" smtClean="0">
                <a:ln w="10541" cmpd="sng">
                  <a:solidFill>
                    <a:schemeClr val="accent1">
                      <a:shade val="88000"/>
                      <a:satMod val="110000"/>
                    </a:schemeClr>
                  </a:solidFill>
                  <a:prstDash val="solid"/>
                </a:ln>
                <a:solidFill>
                  <a:schemeClr val="accent1">
                    <a:lumMod val="50000"/>
                  </a:schemeClr>
                </a:solidFill>
              </a:rPr>
              <a:t>Востребованные профессии среди менеджеров</a:t>
            </a:r>
            <a:endParaRPr lang="ru-RU" b="1" dirty="0">
              <a:ln w="13462">
                <a:solidFill>
                  <a:sysClr val="windowText" lastClr="000000"/>
                </a:solidFill>
                <a:prstDash val="solid"/>
              </a:ln>
              <a:solidFill>
                <a:schemeClr val="accent1">
                  <a:lumMod val="50000"/>
                </a:schemeClr>
              </a:solidFill>
              <a:effectLst>
                <a:outerShdw dist="38100" dir="2700000" algn="bl" rotWithShape="0">
                  <a:schemeClr val="accent5"/>
                </a:outerShdw>
              </a:effectLst>
            </a:endParaRPr>
          </a:p>
        </p:txBody>
      </p:sp>
      <p:sp>
        <p:nvSpPr>
          <p:cNvPr id="35" name="Прямоугольник 34"/>
          <p:cNvSpPr/>
          <p:nvPr/>
        </p:nvSpPr>
        <p:spPr>
          <a:xfrm>
            <a:off x="0" y="0"/>
            <a:ext cx="6858000" cy="461665"/>
          </a:xfrm>
          <a:prstGeom prst="rect">
            <a:avLst/>
          </a:prstGeom>
          <a:noFill/>
        </p:spPr>
        <p:txBody>
          <a:bodyPr wrap="square" lIns="91440" tIns="45720" rIns="91440" bIns="45720">
            <a:spAutoFit/>
          </a:bodyPr>
          <a:lstStyle/>
          <a:p>
            <a:pPr algn="ct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Четверг 20 Ноября </a:t>
            </a:r>
          </a:p>
        </p:txBody>
      </p:sp>
      <p:sp>
        <p:nvSpPr>
          <p:cNvPr id="22" name="TextBox 21"/>
          <p:cNvSpPr txBox="1"/>
          <p:nvPr/>
        </p:nvSpPr>
        <p:spPr>
          <a:xfrm>
            <a:off x="3286124" y="6572264"/>
            <a:ext cx="2500330" cy="523220"/>
          </a:xfrm>
          <a:prstGeom prst="rect">
            <a:avLst/>
          </a:prstGeom>
          <a:effectLst>
            <a:outerShdw blurRad="40000" dist="20000" dir="5400000" rotWithShape="0">
              <a:srgbClr val="000000">
                <a:alpha val="38000"/>
              </a:srgbClr>
            </a:outerShdw>
            <a:softEdge rad="63500"/>
          </a:effectLst>
          <a:scene3d>
            <a:camera prst="perspectiveAbove"/>
            <a:lightRig rig="threePt" dir="t"/>
          </a:scene3d>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ru-RU" sz="1400" dirty="0" smtClean="0">
                <a:solidFill>
                  <a:sysClr val="windowText" lastClr="000000"/>
                </a:solidFill>
                <a:effectLst>
                  <a:outerShdw blurRad="38100" dist="38100" dir="2700000" algn="tl">
                    <a:srgbClr val="000000">
                      <a:alpha val="43137"/>
                    </a:srgbClr>
                  </a:outerShdw>
                </a:effectLst>
              </a:rPr>
              <a:t>Как надо учиться?</a:t>
            </a:r>
            <a:endParaRPr lang="en-US" sz="1400" dirty="0" smtClean="0">
              <a:solidFill>
                <a:sysClr val="windowText" lastClr="000000"/>
              </a:solidFill>
              <a:effectLst>
                <a:outerShdw blurRad="38100" dist="38100" dir="2700000" algn="tl">
                  <a:srgbClr val="000000">
                    <a:alpha val="43137"/>
                  </a:srgbClr>
                </a:outerShdw>
              </a:effectLst>
            </a:endParaRPr>
          </a:p>
          <a:p>
            <a:pPr algn="ctr"/>
            <a:r>
              <a:rPr lang="ru-RU" sz="1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lasten" pitchFamily="2" charset="0"/>
              </a:rPr>
              <a:t>Жизненный пример</a:t>
            </a:r>
            <a:endParaRPr lang="ru-RU" sz="1400" dirty="0">
              <a:solidFill>
                <a:sysClr val="windowText" lastClr="000000"/>
              </a:solidFill>
              <a:effectLst>
                <a:outerShdw blurRad="38100" dist="38100" dir="2700000" algn="tl">
                  <a:srgbClr val="000000">
                    <a:alpha val="43137"/>
                  </a:srgbClr>
                </a:outerShdw>
              </a:effectLst>
            </a:endParaRPr>
          </a:p>
        </p:txBody>
      </p:sp>
      <p:pic>
        <p:nvPicPr>
          <p:cNvPr id="23" name="Рисунок 22" descr="787oo7o.png"/>
          <p:cNvPicPr>
            <a:picLocks noChangeAspect="1"/>
          </p:cNvPicPr>
          <p:nvPr/>
        </p:nvPicPr>
        <p:blipFill>
          <a:blip r:embed="rId5" cstate="print"/>
          <a:stretch>
            <a:fillRect/>
          </a:stretch>
        </p:blipFill>
        <p:spPr>
          <a:xfrm>
            <a:off x="142852" y="2214546"/>
            <a:ext cx="1357322" cy="1298895"/>
          </a:xfrm>
          <a:prstGeom prst="rect">
            <a:avLst/>
          </a:prstGeom>
          <a:effectLst>
            <a:glow rad="63500">
              <a:schemeClr val="accent1">
                <a:satMod val="175000"/>
                <a:alpha val="40000"/>
              </a:schemeClr>
            </a:glow>
          </a:effectLst>
        </p:spPr>
      </p:pic>
      <p:sp>
        <p:nvSpPr>
          <p:cNvPr id="31" name="TextBox 30"/>
          <p:cNvSpPr txBox="1"/>
          <p:nvPr/>
        </p:nvSpPr>
        <p:spPr>
          <a:xfrm>
            <a:off x="116474" y="285720"/>
            <a:ext cx="6741526" cy="461665"/>
          </a:xfrm>
          <a:prstGeom prst="rect">
            <a:avLst/>
          </a:prstGeom>
          <a:noFill/>
        </p:spPr>
        <p:txBody>
          <a:bodyPr wrap="none" rtlCol="0">
            <a:spAutoFit/>
          </a:bodyPr>
          <a:lstStyle/>
          <a:p>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Газета факультета «менеджмента и психологии»</a:t>
            </a:r>
            <a:endPar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29" name="Прямоугольник 28"/>
          <p:cNvSpPr/>
          <p:nvPr/>
        </p:nvSpPr>
        <p:spPr>
          <a:xfrm>
            <a:off x="2428868" y="8559225"/>
            <a:ext cx="1859803" cy="584775"/>
          </a:xfrm>
          <a:prstGeom prst="rect">
            <a:avLst/>
          </a:prstGeom>
          <a:noFill/>
        </p:spPr>
        <p:txBody>
          <a:bodyPr wrap="none" lIns="91440" tIns="45720" rIns="91440" bIns="45720">
            <a:spAutoFit/>
          </a:bodyPr>
          <a:lstStyle/>
          <a:p>
            <a:pPr algn="ctr"/>
            <a:r>
              <a:rPr lang="ru-RU"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КФ МГЭИ</a:t>
            </a:r>
            <a:endParaRPr lang="ru-RU"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0" name="Прямоугольник 29"/>
          <p:cNvSpPr/>
          <p:nvPr/>
        </p:nvSpPr>
        <p:spPr>
          <a:xfrm>
            <a:off x="142852" y="714348"/>
            <a:ext cx="1212191" cy="400110"/>
          </a:xfrm>
          <a:prstGeom prst="rect">
            <a:avLst/>
          </a:prstGeom>
        </p:spPr>
        <p:txBody>
          <a:bodyPr wrap="none">
            <a:spAutoFit/>
          </a:bodyPr>
          <a:lstStyle/>
          <a:p>
            <a:pPr algn="ct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2</a:t>
            </a: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20</a:t>
            </a: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14</a:t>
            </a: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28" name="Рисунок 27" descr="Рисунок12.png"/>
          <p:cNvPicPr>
            <a:picLocks noChangeAspect="1"/>
          </p:cNvPicPr>
          <p:nvPr/>
        </p:nvPicPr>
        <p:blipFill>
          <a:blip r:embed="rId6" cstate="print"/>
          <a:stretch>
            <a:fillRect/>
          </a:stretch>
        </p:blipFill>
        <p:spPr>
          <a:xfrm>
            <a:off x="142852" y="7072330"/>
            <a:ext cx="2005418" cy="1481206"/>
          </a:xfrm>
          <a:prstGeom prst="rect">
            <a:avLst/>
          </a:prstGeom>
        </p:spPr>
      </p:pic>
      <p:pic>
        <p:nvPicPr>
          <p:cNvPr id="33" name="Рисунок 32"/>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653822" y="5286380"/>
            <a:ext cx="1204178" cy="796080"/>
          </a:xfrm>
          <a:prstGeom prst="rect">
            <a:avLst/>
          </a:prstGeom>
          <a:noFill/>
        </p:spPr>
      </p:pic>
      <p:sp>
        <p:nvSpPr>
          <p:cNvPr id="25" name="Прямоугольник 24"/>
          <p:cNvSpPr/>
          <p:nvPr/>
        </p:nvSpPr>
        <p:spPr>
          <a:xfrm>
            <a:off x="2571744" y="3357554"/>
            <a:ext cx="3652410" cy="523220"/>
          </a:xfrm>
          <a:prstGeom prst="rect">
            <a:avLst/>
          </a:prstGeom>
        </p:spPr>
        <p:txBody>
          <a:bodyPr wrap="none">
            <a:spAutoFit/>
          </a:bodyPr>
          <a:lstStyle/>
          <a:p>
            <a:r>
              <a:rPr lang="ru-RU" sz="2800" b="1" dirty="0" smtClean="0">
                <a:ln w="10541" cmpd="sng">
                  <a:solidFill>
                    <a:schemeClr val="accent1">
                      <a:shade val="88000"/>
                      <a:satMod val="110000"/>
                    </a:schemeClr>
                  </a:solidFill>
                  <a:prstDash val="solid"/>
                </a:ln>
                <a:solidFill>
                  <a:srgbClr val="C00000"/>
                </a:solidFill>
              </a:rPr>
              <a:t>Кто такой менеджер? </a:t>
            </a:r>
            <a:endParaRPr lang="ru-RU" sz="2800" dirty="0">
              <a:solidFill>
                <a:srgbClr val="C00000"/>
              </a:solidFill>
            </a:endParaRPr>
          </a:p>
        </p:txBody>
      </p:sp>
      <p:pic>
        <p:nvPicPr>
          <p:cNvPr id="27" name="Рисунок 26" descr="Пётр.png"/>
          <p:cNvPicPr>
            <a:picLocks noChangeAspect="1"/>
          </p:cNvPicPr>
          <p:nvPr/>
        </p:nvPicPr>
        <p:blipFill>
          <a:blip r:embed="rId8" cstate="print"/>
          <a:stretch>
            <a:fillRect/>
          </a:stretch>
        </p:blipFill>
        <p:spPr>
          <a:xfrm>
            <a:off x="4500570" y="428596"/>
            <a:ext cx="1008112" cy="1008112"/>
          </a:xfrm>
          <a:prstGeom prst="rect">
            <a:avLst/>
          </a:prstGeom>
        </p:spPr>
      </p:pic>
      <p:sp>
        <p:nvSpPr>
          <p:cNvPr id="32" name="Прямоугольник 31"/>
          <p:cNvSpPr/>
          <p:nvPr/>
        </p:nvSpPr>
        <p:spPr>
          <a:xfrm>
            <a:off x="5357826" y="6000760"/>
            <a:ext cx="1560107" cy="369332"/>
          </a:xfrm>
          <a:prstGeom prst="rect">
            <a:avLst/>
          </a:prstGeom>
        </p:spPr>
        <p:txBody>
          <a:bodyPr wrap="none">
            <a:spAutoFit/>
          </a:bodyPr>
          <a:lstStyle/>
          <a:p>
            <a:r>
              <a:rPr lang="ru-RU" b="1" dirty="0" err="1" smtClean="0">
                <a:solidFill>
                  <a:srgbClr val="E3F672"/>
                </a:solidFill>
              </a:rPr>
              <a:t>Startup</a:t>
            </a:r>
            <a:r>
              <a:rPr lang="ru-RU" b="1" dirty="0" smtClean="0">
                <a:solidFill>
                  <a:srgbClr val="E3F672"/>
                </a:solidFill>
              </a:rPr>
              <a:t> </a:t>
            </a:r>
            <a:r>
              <a:rPr lang="ru-RU" b="1" dirty="0" err="1" smtClean="0">
                <a:solidFill>
                  <a:srgbClr val="E3F672"/>
                </a:solidFill>
              </a:rPr>
              <a:t>village</a:t>
            </a:r>
            <a:endParaRPr lang="ru-RU" b="1" dirty="0" smtClean="0">
              <a:solidFill>
                <a:srgbClr val="E3F67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293F6069-31DF-4B12-8E0D-B468C1828B5F}" type="slidenum">
              <a:rPr lang="ru-RU" smtClean="0"/>
              <a:pPr/>
              <a:t>2</a:t>
            </a:fld>
            <a:endParaRPr lang="ru-RU"/>
          </a:p>
        </p:txBody>
      </p:sp>
      <p:sp>
        <p:nvSpPr>
          <p:cNvPr id="33795" name="Rectangle 3"/>
          <p:cNvSpPr>
            <a:spLocks noChangeArrowheads="1"/>
          </p:cNvSpPr>
          <p:nvPr/>
        </p:nvSpPr>
        <p:spPr bwMode="auto">
          <a:xfrm>
            <a:off x="428604" y="249436"/>
            <a:ext cx="5929354" cy="79098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180975" algn="ctr"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ea typeface="Calibri" pitchFamily="34" charset="0"/>
              <a:cs typeface="Times New Roman" pitchFamily="18" charset="0"/>
            </a:endParaRPr>
          </a:p>
          <a:p>
            <a:pPr marR="0" lvl="0" indent="180975" algn="ctr" defTabSz="914400" rtl="0" eaLnBrk="1" fontAlgn="base" latinLnBrk="0" hangingPunct="1">
              <a:lnSpc>
                <a:spcPct val="100000"/>
              </a:lnSpc>
              <a:spcBef>
                <a:spcPct val="0"/>
              </a:spcBef>
              <a:spcAft>
                <a:spcPct val="0"/>
              </a:spcAft>
              <a:buClrTx/>
              <a:buSzTx/>
              <a:buFontTx/>
              <a:buNone/>
              <a:tabLst/>
            </a:pPr>
            <a:endParaRPr lang="en-US" sz="2400" b="1" dirty="0" smtClean="0">
              <a:ea typeface="Calibri" pitchFamily="34" charset="0"/>
              <a:cs typeface="Times New Roman" pitchFamily="18" charset="0"/>
            </a:endParaRPr>
          </a:p>
          <a:p>
            <a:pPr marR="0" lvl="0" indent="180975"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tx1"/>
                </a:solidFill>
                <a:effectLst/>
                <a:ea typeface="Calibri" pitchFamily="34" charset="0"/>
                <a:cs typeface="Times New Roman" pitchFamily="18" charset="0"/>
              </a:rPr>
              <a:t>Обращение </a:t>
            </a:r>
            <a:r>
              <a:rPr kumimoji="0" lang="ru-RU" sz="2400" b="1" i="0" u="none" strike="noStrike" cap="none" normalizeH="0" baseline="0" dirty="0" smtClean="0">
                <a:ln>
                  <a:noFill/>
                </a:ln>
                <a:solidFill>
                  <a:schemeClr val="tx1"/>
                </a:solidFill>
                <a:effectLst/>
                <a:ea typeface="Calibri" pitchFamily="34" charset="0"/>
                <a:cs typeface="Times New Roman" pitchFamily="18" charset="0"/>
              </a:rPr>
              <a:t>директора КФ МГЭИ</a:t>
            </a:r>
            <a:endParaRPr kumimoji="0" lang="ru-RU" sz="2400" b="1" i="0" u="none" strike="noStrike" cap="none" normalizeH="0" baseline="0" dirty="0" smtClean="0">
              <a:ln>
                <a:noFill/>
              </a:ln>
              <a:solidFill>
                <a:schemeClr val="tx1"/>
              </a:solidFill>
              <a:effectLst/>
              <a:cs typeface="Arial" pitchFamily="34" charset="0"/>
            </a:endParaRPr>
          </a:p>
          <a:p>
            <a:pPr marR="0" lvl="0" indent="180975"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ea typeface="Calibri" pitchFamily="34"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ea typeface="Calibri" pitchFamily="34"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endParaRPr lang="en-US" sz="1400" dirty="0" smtClean="0">
              <a:ea typeface="Calibri" pitchFamily="34"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ea typeface="Calibri" pitchFamily="34"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endParaRPr lang="en-US" sz="1400" dirty="0" smtClean="0">
              <a:ea typeface="Calibri" pitchFamily="34"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ea typeface="Calibri" pitchFamily="34"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endParaRPr lang="en-US" sz="1400" dirty="0" smtClean="0">
              <a:ea typeface="Calibri" pitchFamily="34"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ea typeface="Calibri" pitchFamily="34"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endParaRPr lang="en-US" sz="1400" dirty="0" smtClean="0">
              <a:ea typeface="Calibri" pitchFamily="34"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ea typeface="Calibri" pitchFamily="34"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endParaRPr lang="en-US" sz="1400" dirty="0" smtClean="0">
              <a:ea typeface="Calibri" pitchFamily="34"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ea typeface="Calibri" pitchFamily="34"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Профессорско-преподавательский состав</a:t>
            </a:r>
            <a:r>
              <a:rPr lang="ru-RU" sz="1400" dirty="0" smtClean="0">
                <a:latin typeface="Times New Roman" pitchFamily="18" charset="0"/>
                <a:ea typeface="Calibri" pitchFamily="34" charset="0"/>
                <a:cs typeface="Times New Roman" pitchFamily="18" charset="0"/>
              </a:rPr>
              <a:t> </a:t>
            </a:r>
          </a:p>
          <a:p>
            <a:pPr marR="0" lvl="0" indent="180975"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Московского гуманитарно-экономического института Калужского филиала от всей души поздравляет первокурсников факультета менеджмента и психологии </a:t>
            </a:r>
          </a:p>
          <a:p>
            <a:pPr marR="0" lvl="0" indent="180975"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a:t>
            </a:r>
            <a:r>
              <a:rPr lang="en-US" sz="1400" dirty="0" smtClean="0">
                <a:latin typeface="Times New Roman" pitchFamily="18" charset="0"/>
                <a:ea typeface="Calibri" pitchFamily="34" charset="0"/>
                <a:cs typeface="Times New Roman" pitchFamily="18" charset="0"/>
              </a:rPr>
              <a:t> </a:t>
            </a:r>
            <a:r>
              <a:rPr lang="ru-RU" sz="1400" dirty="0" smtClean="0">
                <a:latin typeface="Times New Roman" pitchFamily="18" charset="0"/>
                <a:ea typeface="Calibri" pitchFamily="34" charset="0"/>
                <a:cs typeface="Times New Roman" pitchFamily="18" charset="0"/>
              </a:rPr>
              <a:t>Международным днём студентов!</a:t>
            </a:r>
          </a:p>
          <a:p>
            <a:pPr marR="0" lvl="0" indent="180975"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Нет сомнения, что поступившие  в этом году юноши и девушки, </a:t>
            </a:r>
          </a:p>
          <a:p>
            <a:pPr marR="0" lvl="0" indent="180975"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спустя несколько лет станут профессионалами своего дела, в которых нуждаются государственные и частные предприятия и организации.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180975"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течение четырёх лет вы получите необходимые знания, </a:t>
            </a:r>
          </a:p>
          <a:p>
            <a:pPr marR="0" lvl="0" indent="180975"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практические навыки и профессиональные компетенции, которые позволят вам стать бакалаврами по выбранной профессии.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180975"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Желаем всем вам достичь высоких успехов в постижении вашей удивительной профессии!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180975"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Желаем  вам, чтобы ваша студенческая жизнь была насыщенной и интересной!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endParaRPr kumimoji="0" lang="en-US" sz="14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r>
              <a:rPr kumimoji="0" lang="ru-RU" sz="14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добрый путь, друзья!</a:t>
            </a:r>
            <a:endParaRPr kumimoji="0" lang="ru-RU" sz="140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180975"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ea typeface="Calibri" pitchFamily="34" charset="0"/>
              <a:cs typeface="Times New Roman" pitchFamily="18" charset="0"/>
            </a:endParaRPr>
          </a:p>
          <a:p>
            <a:pPr marR="0" lvl="0" indent="180975"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ea typeface="Calibri" pitchFamily="34" charset="0"/>
                <a:cs typeface="Times New Roman" pitchFamily="18" charset="0"/>
              </a:rPr>
              <a:t>Директор </a:t>
            </a:r>
            <a:r>
              <a:rPr kumimoji="0" lang="ru-RU" sz="1600" b="1" i="0" u="none" strike="noStrike" cap="none" normalizeH="0" baseline="0" dirty="0" smtClean="0">
                <a:ln>
                  <a:noFill/>
                </a:ln>
                <a:solidFill>
                  <a:schemeClr val="tx1"/>
                </a:solidFill>
                <a:effectLst/>
                <a:ea typeface="Calibri" pitchFamily="34" charset="0"/>
                <a:cs typeface="Times New Roman" pitchFamily="18" charset="0"/>
              </a:rPr>
              <a:t>КФ МГЭИ </a:t>
            </a:r>
            <a:r>
              <a:rPr lang="ru-RU" sz="1600" b="1" dirty="0" smtClean="0">
                <a:ea typeface="Calibri" pitchFamily="34" charset="0"/>
                <a:cs typeface="Times New Roman" pitchFamily="18" charset="0"/>
              </a:rPr>
              <a:t>-</a:t>
            </a:r>
            <a:r>
              <a:rPr kumimoji="0" lang="ru-RU" sz="1600" b="1" i="0" u="none" strike="noStrike" cap="none" normalizeH="0" baseline="0" dirty="0" smtClean="0">
                <a:ln>
                  <a:noFill/>
                </a:ln>
                <a:solidFill>
                  <a:schemeClr val="tx1"/>
                </a:solidFill>
                <a:effectLst/>
                <a:ea typeface="Calibri" pitchFamily="34" charset="0"/>
                <a:cs typeface="Times New Roman" pitchFamily="18" charset="0"/>
              </a:rPr>
              <a:t> профессор Зайцев А.А.</a:t>
            </a:r>
            <a:endParaRPr kumimoji="0" lang="ru-RU" sz="1600" b="1" i="0" u="none" strike="noStrike" cap="none" normalizeH="0" baseline="0" dirty="0" smtClean="0">
              <a:ln>
                <a:noFill/>
              </a:ln>
              <a:solidFill>
                <a:schemeClr val="tx1"/>
              </a:solidFill>
              <a:effectLst/>
              <a:cs typeface="Arial" pitchFamily="34" charset="0"/>
            </a:endParaRPr>
          </a:p>
        </p:txBody>
      </p:sp>
      <p:pic>
        <p:nvPicPr>
          <p:cNvPr id="6" name="Рисунок 5" descr="c3883e1678_img_3007.jpg"/>
          <p:cNvPicPr>
            <a:picLocks noChangeAspect="1"/>
          </p:cNvPicPr>
          <p:nvPr/>
        </p:nvPicPr>
        <p:blipFill>
          <a:blip r:embed="rId2" cstate="print"/>
          <a:stretch>
            <a:fillRect/>
          </a:stretch>
        </p:blipFill>
        <p:spPr>
          <a:xfrm>
            <a:off x="2000240" y="1643042"/>
            <a:ext cx="2962881" cy="2071702"/>
          </a:xfrm>
          <a:prstGeom prst="rect">
            <a:avLst/>
          </a:prstGeom>
        </p:spPr>
      </p:pic>
      <p:sp>
        <p:nvSpPr>
          <p:cNvPr id="7" name="Номер слайда 1"/>
          <p:cNvSpPr txBox="1">
            <a:spLocks/>
          </p:cNvSpPr>
          <p:nvPr/>
        </p:nvSpPr>
        <p:spPr>
          <a:xfrm>
            <a:off x="6343668" y="8657167"/>
            <a:ext cx="514332" cy="486833"/>
          </a:xfrm>
          <a:prstGeom prst="rect">
            <a:avLst/>
          </a:prstGeom>
          <a:solidFill>
            <a:schemeClr val="bg1">
              <a:lumMod val="95000"/>
              <a:alpha val="49000"/>
            </a:schemeClr>
          </a:solidFill>
          <a:scene3d>
            <a:camera prst="orthographicFront"/>
            <a:lightRig rig="threePt" dir="t"/>
          </a:scene3d>
          <a:sp3d>
            <a:bevelT w="114300" prst="artDeco"/>
          </a:sp3d>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293F6069-31DF-4B12-8E0D-B468C1828B5F}" type="slidenum">
              <a:rPr kumimoji="0" lang="ru-RU" sz="1200" b="1" i="0" u="none" strike="noStrike" kern="1200" cap="none" spc="0" normalizeH="0" baseline="0" noProof="0" smtClean="0">
                <a:ln>
                  <a:noFill/>
                </a:ln>
                <a:solidFill>
                  <a:schemeClr val="tx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ru-RU" sz="1200" b="1" i="0" u="none" strike="noStrike" kern="1200" cap="none" spc="0" normalizeH="0" baseline="0" noProof="0" dirty="0">
              <a:ln>
                <a:noFill/>
              </a:ln>
              <a:solidFill>
                <a:schemeClr val="tx1"/>
              </a:solidFill>
              <a:effectLst/>
              <a:uLnTx/>
              <a:uFillTx/>
              <a:latin typeface="+mn-lt"/>
              <a:ea typeface="+mn-ea"/>
              <a:cs typeface="+mn-cs"/>
            </a:endParaRPr>
          </a:p>
        </p:txBody>
      </p:sp>
      <p:pic>
        <p:nvPicPr>
          <p:cNvPr id="9" name="Рисунок 8" descr="Московский.png"/>
          <p:cNvPicPr>
            <a:picLocks noChangeAspect="1"/>
          </p:cNvPicPr>
          <p:nvPr/>
        </p:nvPicPr>
        <p:blipFill>
          <a:blip r:embed="rId3"/>
          <a:stretch>
            <a:fillRect/>
          </a:stretch>
        </p:blipFill>
        <p:spPr>
          <a:xfrm>
            <a:off x="357166" y="0"/>
            <a:ext cx="6143668" cy="128585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3357562" y="5500694"/>
            <a:ext cx="2643206" cy="2857520"/>
          </a:xfrm>
          <a:prstGeom prst="rect">
            <a:avLst/>
          </a:prstGeom>
          <a:solidFill>
            <a:schemeClr val="bg1">
              <a:lumMod val="95000"/>
              <a:alpha val="1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ru-RU"/>
          </a:p>
        </p:txBody>
      </p:sp>
      <p:sp>
        <p:nvSpPr>
          <p:cNvPr id="2" name="Номер слайда 1"/>
          <p:cNvSpPr>
            <a:spLocks noGrp="1"/>
          </p:cNvSpPr>
          <p:nvPr>
            <p:ph type="sldNum" sz="quarter" idx="12"/>
          </p:nvPr>
        </p:nvSpPr>
        <p:spPr>
          <a:xfrm>
            <a:off x="6343668" y="8657167"/>
            <a:ext cx="514332" cy="486833"/>
          </a:xfrm>
          <a:solidFill>
            <a:schemeClr val="bg1">
              <a:lumMod val="95000"/>
              <a:alpha val="49000"/>
            </a:schemeClr>
          </a:solidFill>
          <a:scene3d>
            <a:camera prst="orthographicFront"/>
            <a:lightRig rig="threePt" dir="t"/>
          </a:scene3d>
          <a:sp3d>
            <a:bevelT w="114300" prst="artDeco"/>
          </a:sp3d>
        </p:spPr>
        <p:txBody>
          <a:bodyPr/>
          <a:lstStyle/>
          <a:p>
            <a:pPr algn="ctr"/>
            <a:fld id="{293F6069-31DF-4B12-8E0D-B468C1828B5F}" type="slidenum">
              <a:rPr lang="ru-RU" b="1" smtClean="0">
                <a:solidFill>
                  <a:schemeClr val="tx1"/>
                </a:solidFill>
              </a:rPr>
              <a:pPr algn="ctr"/>
              <a:t>3</a:t>
            </a:fld>
            <a:endParaRPr lang="ru-RU" b="1" dirty="0">
              <a:solidFill>
                <a:schemeClr val="tx1"/>
              </a:solidFill>
            </a:endParaRPr>
          </a:p>
        </p:txBody>
      </p:sp>
      <p:sp>
        <p:nvSpPr>
          <p:cNvPr id="5" name="TextBox 4"/>
          <p:cNvSpPr txBox="1"/>
          <p:nvPr/>
        </p:nvSpPr>
        <p:spPr>
          <a:xfrm>
            <a:off x="428604" y="785786"/>
            <a:ext cx="4968552" cy="461665"/>
          </a:xfrm>
          <a:prstGeom prst="rect">
            <a:avLst/>
          </a:prstGeom>
          <a:noFill/>
        </p:spPr>
        <p:txBody>
          <a:bodyPr wrap="square" rtlCol="0">
            <a:spAutoFit/>
          </a:bodyPr>
          <a:lstStyle/>
          <a:p>
            <a:pPr indent="1343025" algn="ctr">
              <a:tabLst>
                <a:tab pos="1162050" algn="l"/>
              </a:tabLst>
            </a:pPr>
            <a:r>
              <a:rPr lang="ru-RU" sz="2400" b="1" dirty="0" smtClean="0">
                <a:latin typeface="Times New Roman" pitchFamily="18" charset="0"/>
                <a:cs typeface="Times New Roman" pitchFamily="18" charset="0"/>
              </a:rPr>
              <a:t>Дорогие друзья!</a:t>
            </a:r>
            <a:endParaRPr lang="ru-RU" sz="2400" b="1" dirty="0">
              <a:latin typeface="Times New Roman" pitchFamily="18" charset="0"/>
              <a:cs typeface="Times New Roman" pitchFamily="18" charset="0"/>
            </a:endParaRPr>
          </a:p>
        </p:txBody>
      </p:sp>
      <p:sp>
        <p:nvSpPr>
          <p:cNvPr id="6" name="TextBox 5"/>
          <p:cNvSpPr txBox="1"/>
          <p:nvPr/>
        </p:nvSpPr>
        <p:spPr>
          <a:xfrm>
            <a:off x="0" y="1214414"/>
            <a:ext cx="6597352" cy="8063746"/>
          </a:xfrm>
          <a:prstGeom prst="rect">
            <a:avLst/>
          </a:prstGeom>
          <a:noFill/>
        </p:spPr>
        <p:txBody>
          <a:bodyPr wrap="square" numCol="2" rtlCol="0">
            <a:spAutoFit/>
          </a:bodyPr>
          <a:lstStyle/>
          <a:p>
            <a:pPr marL="266700" indent="174625"/>
            <a:r>
              <a:rPr lang="ru-RU" sz="1400" dirty="0" smtClean="0">
                <a:latin typeface="Times New Roman" pitchFamily="18" charset="0"/>
                <a:cs typeface="Times New Roman" pitchFamily="18" charset="0"/>
              </a:rPr>
              <a:t>Прошло 15 лет с тех пор, как вы- шел первый номер журнала «Синергия», подготовленный </a:t>
            </a:r>
          </a:p>
          <a:p>
            <a:pPr marL="266700" indent="174625"/>
            <a:r>
              <a:rPr lang="ru-RU" sz="1400" dirty="0" smtClean="0">
                <a:latin typeface="Times New Roman" pitchFamily="18" charset="0"/>
                <a:cs typeface="Times New Roman" pitchFamily="18" charset="0"/>
              </a:rPr>
              <a:t>менеджерами  МДС-97 в конце 1999 года, а точнее  27 декабря 1999 года. Первый номер и единственный вышел накануне Миллениума.                                              С той поры прошло 15 лет. За это время кто-то из вас пошел в детский сад, кто-то в первый класс, а кто-то впервые  задумался о будущей профессии. Мы, студенты МДС-10, в то время пошли только в школу. И не задумывались о выборе будущей профессии. Но после окончания школы мы выбрали КФ МГЭИ и по-  ступили на факультет менеджмента и психологии. </a:t>
            </a:r>
          </a:p>
          <a:p>
            <a:pPr marL="266700" indent="174625"/>
            <a:r>
              <a:rPr lang="ru-RU" sz="1400" dirty="0" smtClean="0">
                <a:latin typeface="Times New Roman" pitchFamily="18" charset="0"/>
                <a:cs typeface="Times New Roman" pitchFamily="18" charset="0"/>
              </a:rPr>
              <a:t>С первого дня учебы мы                      столкнулись с удивительным миром менеджмента и управленческих технологий. Обучаясь профессии менеджера в течении пяти лет, мы только сегодня осознали всю сложность и социальную                  ответственность выбранной профессии. </a:t>
            </a:r>
          </a:p>
          <a:p>
            <a:pPr marL="266700" indent="174625"/>
            <a:r>
              <a:rPr lang="ru-RU" sz="1400" dirty="0" smtClean="0">
                <a:latin typeface="Times New Roman" pitchFamily="18" charset="0"/>
                <a:cs typeface="Times New Roman" pitchFamily="18" charset="0"/>
              </a:rPr>
              <a:t>Через несколько месяцев нам предстоит защитить дипломный проект и сдавать государственный  экзамен по менеджменту.                          Это будет первая ступенька в становлении нас как профессиональных управленцев.  </a:t>
            </a:r>
          </a:p>
          <a:p>
            <a:pPr marL="266700" indent="174625"/>
            <a:r>
              <a:rPr lang="ru-RU" sz="1400" dirty="0" smtClean="0">
                <a:latin typeface="Times New Roman" pitchFamily="18" charset="0"/>
                <a:cs typeface="Times New Roman" pitchFamily="18" charset="0"/>
              </a:rPr>
              <a:t>Как говорил классик менеджмента Ф. Тейлор, менеджмент – это </a:t>
            </a:r>
          </a:p>
          <a:p>
            <a:pPr marL="266700" indent="174625"/>
            <a:endParaRPr lang="ru-RU" sz="1400" dirty="0" smtClean="0">
              <a:latin typeface="Times New Roman" pitchFamily="18" charset="0"/>
              <a:cs typeface="Times New Roman" pitchFamily="18" charset="0"/>
            </a:endParaRPr>
          </a:p>
          <a:p>
            <a:pPr marL="266700" indent="174625"/>
            <a:r>
              <a:rPr lang="ru-RU" sz="1400" dirty="0" smtClean="0">
                <a:latin typeface="Times New Roman" pitchFamily="18" charset="0"/>
                <a:cs typeface="Times New Roman" pitchFamily="18" charset="0"/>
              </a:rPr>
              <a:t>искусство точно знать что предстоит сделать и как это сделать самым лучшим и дешевым способом. </a:t>
            </a:r>
          </a:p>
          <a:p>
            <a:pPr marL="266700" indent="174625" algn="just"/>
            <a:r>
              <a:rPr lang="ru-RU" sz="1400" dirty="0" smtClean="0">
                <a:latin typeface="Times New Roman" pitchFamily="18" charset="0"/>
                <a:cs typeface="Times New Roman" pitchFamily="18" charset="0"/>
              </a:rPr>
              <a:t>На самом деле, профессия </a:t>
            </a:r>
          </a:p>
          <a:p>
            <a:pPr marL="266700" indent="174625"/>
            <a:r>
              <a:rPr lang="ru-RU" sz="1400" dirty="0" smtClean="0">
                <a:latin typeface="Times New Roman" pitchFamily="18" charset="0"/>
                <a:cs typeface="Times New Roman" pitchFamily="18" charset="0"/>
              </a:rPr>
              <a:t>менеджера очень, очень сложная!</a:t>
            </a:r>
            <a:r>
              <a:rPr lang="en-US"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  И постигая науку менеджмента в стенах института, вы только открываете первые страницы своей профессиональной  биографии.</a:t>
            </a:r>
          </a:p>
          <a:p>
            <a:pPr marL="266700" indent="182563"/>
            <a:r>
              <a:rPr lang="ru-RU" sz="1400" dirty="0" smtClean="0">
                <a:latin typeface="Times New Roman" pitchFamily="18" charset="0"/>
                <a:cs typeface="Times New Roman" pitchFamily="18" charset="0"/>
              </a:rPr>
              <a:t>Идите и постигайте эту                       удивительную и потрясающую науку. Наука, которая открывает вам гори- зонты к благополучию общества и личной жизни. </a:t>
            </a:r>
          </a:p>
          <a:p>
            <a:pPr marL="266700" indent="182563"/>
            <a:r>
              <a:rPr lang="ru-RU" sz="1400" dirty="0" smtClean="0">
                <a:latin typeface="Times New Roman" pitchFamily="18" charset="0"/>
                <a:cs typeface="Times New Roman" pitchFamily="18" charset="0"/>
              </a:rPr>
              <a:t>Помните! Менеджеры – это управленческая элита общества! </a:t>
            </a:r>
            <a:endParaRPr lang="en-US" sz="1400" dirty="0" smtClean="0">
              <a:latin typeface="Times New Roman" pitchFamily="18" charset="0"/>
              <a:cs typeface="Times New Roman" pitchFamily="18" charset="0"/>
            </a:endParaRPr>
          </a:p>
          <a:p>
            <a:pPr marL="1162050" defTabSz="1076325"/>
            <a:endParaRPr lang="ru-RU" sz="1400" dirty="0" smtClean="0">
              <a:latin typeface="Times New Roman" pitchFamily="18" charset="0"/>
              <a:cs typeface="Times New Roman" pitchFamily="18" charset="0"/>
            </a:endParaRPr>
          </a:p>
          <a:p>
            <a:pPr marL="1162050" defTabSz="1076325"/>
            <a:endParaRPr lang="ru-RU" sz="1400" b="1" dirty="0" smtClean="0">
              <a:latin typeface="Times New Roman" pitchFamily="18" charset="0"/>
              <a:cs typeface="Times New Roman" pitchFamily="18" charset="0"/>
            </a:endParaRPr>
          </a:p>
          <a:p>
            <a:pPr marL="1162050" defTabSz="1076325"/>
            <a:endParaRPr lang="ru-RU" sz="1400" b="1" dirty="0" smtClean="0">
              <a:latin typeface="Times New Roman" pitchFamily="18" charset="0"/>
              <a:cs typeface="Times New Roman" pitchFamily="18" charset="0"/>
            </a:endParaRPr>
          </a:p>
          <a:p>
            <a:pPr marL="1162050" defTabSz="1076325"/>
            <a:endParaRPr lang="ru-RU" sz="1400" b="1" dirty="0" smtClean="0">
              <a:latin typeface="Times New Roman" pitchFamily="18" charset="0"/>
              <a:cs typeface="Times New Roman" pitchFamily="18" charset="0"/>
            </a:endParaRPr>
          </a:p>
          <a:p>
            <a:pPr marL="1162050" defTabSz="1076325"/>
            <a:r>
              <a:rPr lang="ru-RU" sz="1200" b="1" dirty="0" smtClean="0">
                <a:latin typeface="Times New Roman" pitchFamily="18" charset="0"/>
                <a:cs typeface="Times New Roman" pitchFamily="18" charset="0"/>
              </a:rPr>
              <a:t>Редакторы:</a:t>
            </a:r>
          </a:p>
          <a:p>
            <a:pPr marL="628650"/>
            <a:r>
              <a:rPr lang="ru-RU" sz="1200" b="1" dirty="0" smtClean="0">
                <a:latin typeface="Times New Roman" pitchFamily="18" charset="0"/>
                <a:cs typeface="Times New Roman" pitchFamily="18" charset="0"/>
              </a:rPr>
              <a:t>Хлестов А. и Кудрявцев М.</a:t>
            </a:r>
          </a:p>
          <a:p>
            <a:pPr marL="1076325"/>
            <a:r>
              <a:rPr lang="ru-RU" sz="1200" b="1" dirty="0" smtClean="0">
                <a:latin typeface="Times New Roman" pitchFamily="18" charset="0"/>
                <a:cs typeface="Times New Roman" pitchFamily="18" charset="0"/>
              </a:rPr>
              <a:t>Гр. МДС-10</a:t>
            </a:r>
            <a:endParaRPr lang="ru-RU" sz="1400" b="1" dirty="0" smtClean="0">
              <a:latin typeface="Times New Roman" pitchFamily="18" charset="0"/>
              <a:cs typeface="Times New Roman" pitchFamily="18" charset="0"/>
            </a:endParaRPr>
          </a:p>
          <a:p>
            <a:pPr marL="1076325"/>
            <a:endParaRPr lang="ru-RU" sz="1400" b="1" dirty="0" smtClean="0">
              <a:latin typeface="Times New Roman" pitchFamily="18" charset="0"/>
              <a:cs typeface="Times New Roman" pitchFamily="18" charset="0"/>
            </a:endParaRPr>
          </a:p>
          <a:p>
            <a:pPr marL="1076325"/>
            <a:endParaRPr lang="ru-RU" sz="1400" b="1" dirty="0" smtClean="0">
              <a:latin typeface="Times New Roman" pitchFamily="18" charset="0"/>
              <a:cs typeface="Times New Roman" pitchFamily="18" charset="0"/>
            </a:endParaRPr>
          </a:p>
          <a:p>
            <a:pPr marL="1076325"/>
            <a:endParaRPr lang="ru-RU" sz="1400" b="1" dirty="0" smtClean="0">
              <a:latin typeface="Times New Roman" pitchFamily="18" charset="0"/>
              <a:cs typeface="Times New Roman" pitchFamily="18" charset="0"/>
            </a:endParaRPr>
          </a:p>
          <a:p>
            <a:pPr marL="1076325"/>
            <a:endParaRPr lang="ru-RU" sz="1400" b="1" dirty="0" smtClean="0">
              <a:latin typeface="Times New Roman" pitchFamily="18" charset="0"/>
              <a:cs typeface="Times New Roman" pitchFamily="18" charset="0"/>
            </a:endParaRPr>
          </a:p>
          <a:p>
            <a:pPr marL="361950">
              <a:tabLst>
                <a:tab pos="361950" algn="l"/>
              </a:tabLst>
            </a:pPr>
            <a:endParaRPr lang="ru-RU" sz="1400" b="1" dirty="0" smtClean="0">
              <a:latin typeface="Times New Roman" pitchFamily="18" charset="0"/>
              <a:cs typeface="Times New Roman" pitchFamily="18" charset="0"/>
            </a:endParaRPr>
          </a:p>
          <a:p>
            <a:pPr marL="361950">
              <a:tabLst>
                <a:tab pos="361950" algn="l"/>
              </a:tabLst>
            </a:pPr>
            <a:endParaRPr lang="ru-RU" sz="1400" b="1" dirty="0" smtClean="0">
              <a:latin typeface="Times New Roman" pitchFamily="18" charset="0"/>
              <a:cs typeface="Times New Roman" pitchFamily="18" charset="0"/>
            </a:endParaRPr>
          </a:p>
          <a:p>
            <a:pPr marL="361950">
              <a:tabLst>
                <a:tab pos="361950" algn="l"/>
              </a:tabLst>
            </a:pPr>
            <a:endParaRPr lang="ru-RU" sz="1200" b="1" dirty="0" smtClean="0">
              <a:latin typeface="Times New Roman" pitchFamily="18" charset="0"/>
              <a:cs typeface="Times New Roman" pitchFamily="18" charset="0"/>
            </a:endParaRPr>
          </a:p>
          <a:p>
            <a:pPr marL="361950">
              <a:tabLst>
                <a:tab pos="361950" algn="l"/>
              </a:tabLst>
            </a:pPr>
            <a:r>
              <a:rPr lang="ru-RU" sz="1200" b="1" dirty="0" smtClean="0">
                <a:latin typeface="Times New Roman" pitchFamily="18" charset="0"/>
                <a:cs typeface="Times New Roman" pitchFamily="18" charset="0"/>
              </a:rPr>
              <a:t>Ответственный редактор: </a:t>
            </a:r>
          </a:p>
          <a:p>
            <a:pPr marL="361950">
              <a:tabLst>
                <a:tab pos="361950" algn="l"/>
              </a:tabLst>
            </a:pPr>
            <a:r>
              <a:rPr lang="ru-RU" sz="1200" b="1" dirty="0" smtClean="0">
                <a:latin typeface="Times New Roman" pitchFamily="18" charset="0"/>
                <a:cs typeface="Times New Roman" pitchFamily="18" charset="0"/>
              </a:rPr>
              <a:t>Казачинский А. Е.</a:t>
            </a:r>
          </a:p>
          <a:p>
            <a:pPr marL="361950"/>
            <a:r>
              <a:rPr lang="ru-RU" sz="1200" b="1" dirty="0" smtClean="0">
                <a:latin typeface="Times New Roman" pitchFamily="18" charset="0"/>
                <a:cs typeface="Times New Roman" pitchFamily="18" charset="0"/>
              </a:rPr>
              <a:t>Технический редактор:</a:t>
            </a:r>
          </a:p>
          <a:p>
            <a:pPr marL="361950"/>
            <a:r>
              <a:rPr lang="ru-RU" sz="1200" b="1" dirty="0" smtClean="0">
                <a:latin typeface="Times New Roman" pitchFamily="18" charset="0"/>
                <a:cs typeface="Times New Roman" pitchFamily="18" charset="0"/>
              </a:rPr>
              <a:t>Иванова И.С.</a:t>
            </a:r>
          </a:p>
        </p:txBody>
      </p:sp>
      <p:sp>
        <p:nvSpPr>
          <p:cNvPr id="8" name="Прямоугольник 7"/>
          <p:cNvSpPr/>
          <p:nvPr/>
        </p:nvSpPr>
        <p:spPr>
          <a:xfrm>
            <a:off x="4497661" y="357158"/>
            <a:ext cx="2150845" cy="338554"/>
          </a:xfrm>
          <a:prstGeom prst="rect">
            <a:avLst/>
          </a:prstGeom>
        </p:spPr>
        <p:txBody>
          <a:bodyPr wrap="none">
            <a:spAutoFit/>
          </a:bodyPr>
          <a:lstStyle/>
          <a:p>
            <a:pPr algn="r"/>
            <a:r>
              <a:rPr lang="ru-RU" sz="1600" i="1" dirty="0" smtClean="0">
                <a:latin typeface="Times New Roman" pitchFamily="18" charset="0"/>
                <a:cs typeface="Times New Roman" pitchFamily="18" charset="0"/>
              </a:rPr>
              <a:t>Редакторская колонка</a:t>
            </a:r>
            <a:endParaRPr lang="ru-RU" sz="1600" i="1" dirty="0">
              <a:latin typeface="Times New Roman" pitchFamily="18" charset="0"/>
              <a:cs typeface="Times New Roman" pitchFamily="18" charset="0"/>
            </a:endParaRPr>
          </a:p>
        </p:txBody>
      </p:sp>
      <p:sp>
        <p:nvSpPr>
          <p:cNvPr id="9" name="Прямоугольник 8"/>
          <p:cNvSpPr/>
          <p:nvPr/>
        </p:nvSpPr>
        <p:spPr>
          <a:xfrm>
            <a:off x="5661248" y="8676456"/>
            <a:ext cx="792088" cy="276999"/>
          </a:xfrm>
          <a:prstGeom prst="rect">
            <a:avLst/>
          </a:prstGeom>
        </p:spPr>
        <p:txBody>
          <a:bodyPr wrap="square">
            <a:spAutoFit/>
          </a:bodyPr>
          <a:lstStyle/>
          <a:p>
            <a:r>
              <a:rPr lang="ru-RU" sz="1200" dirty="0" smtClean="0"/>
              <a:t>МКАХ</a:t>
            </a:r>
            <a:endParaRPr lang="ru-RU" sz="1200" dirty="0"/>
          </a:p>
        </p:txBody>
      </p:sp>
      <p:pic>
        <p:nvPicPr>
          <p:cNvPr id="12" name="Рисунок 11"/>
          <p:cNvPicPr>
            <a:picLocks noChangeAspect="1"/>
          </p:cNvPicPr>
          <p:nvPr/>
        </p:nvPicPr>
        <p:blipFill rotWithShape="1">
          <a:blip r:embed="rId2" cstate="print">
            <a:extLst>
              <a:ext uri="{28A0092B-C50C-407E-A947-70E740481C1C}">
                <a14:useLocalDpi xmlns="" xmlns:a14="http://schemas.microsoft.com/office/drawing/2010/main" val="0"/>
              </a:ext>
            </a:extLst>
          </a:blip>
          <a:srcRect l="-1"/>
          <a:stretch/>
        </p:blipFill>
        <p:spPr>
          <a:xfrm>
            <a:off x="3501008" y="6300192"/>
            <a:ext cx="1113388" cy="10801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Рисунок 12" descr="787oo7o.png"/>
          <p:cNvPicPr>
            <a:picLocks noChangeAspect="1"/>
          </p:cNvPicPr>
          <p:nvPr/>
        </p:nvPicPr>
        <p:blipFill>
          <a:blip r:embed="rId3" cstate="print">
            <a:lum contrast="-33000"/>
          </a:blip>
          <a:stretch>
            <a:fillRect/>
          </a:stretch>
        </p:blipFill>
        <p:spPr>
          <a:xfrm>
            <a:off x="3212976" y="8501090"/>
            <a:ext cx="576064" cy="535406"/>
          </a:xfrm>
          <a:prstGeom prst="rect">
            <a:avLst/>
          </a:prstGeom>
          <a:effectLst>
            <a:glow rad="63500">
              <a:schemeClr val="accent1">
                <a:satMod val="175000"/>
                <a:alpha val="40000"/>
              </a:schemeClr>
            </a:glow>
            <a:outerShdw blurRad="50800" dist="50800" dir="5400000" algn="ctr" rotWithShape="0">
              <a:srgbClr val="000000"/>
            </a:outerShdw>
          </a:effectLst>
        </p:spPr>
      </p:pic>
      <p:pic>
        <p:nvPicPr>
          <p:cNvPr id="15" name="Рисунок 14" descr="image.jpg"/>
          <p:cNvPicPr>
            <a:picLocks noChangeAspect="1"/>
          </p:cNvPicPr>
          <p:nvPr/>
        </p:nvPicPr>
        <p:blipFill>
          <a:blip r:embed="rId4" cstate="print"/>
          <a:stretch>
            <a:fillRect/>
          </a:stretch>
        </p:blipFill>
        <p:spPr>
          <a:xfrm>
            <a:off x="4725144" y="6300192"/>
            <a:ext cx="1152128" cy="10801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6858000" cy="500034"/>
          </a:xfrm>
          <a:gradFill>
            <a:gsLst>
              <a:gs pos="0">
                <a:schemeClr val="accent5">
                  <a:tint val="50000"/>
                  <a:satMod val="300000"/>
                  <a:alpha val="17000"/>
                </a:schemeClr>
              </a:gs>
              <a:gs pos="35000">
                <a:schemeClr val="accent5">
                  <a:tint val="37000"/>
                  <a:satMod val="300000"/>
                </a:schemeClr>
              </a:gs>
              <a:gs pos="100000">
                <a:schemeClr val="accent5">
                  <a:tint val="15000"/>
                  <a:satMod val="350000"/>
                </a:schemeClr>
              </a:gs>
            </a:gsLst>
          </a:gradFill>
        </p:spPr>
        <p:style>
          <a:lnRef idx="1">
            <a:schemeClr val="accent5"/>
          </a:lnRef>
          <a:fillRef idx="2">
            <a:schemeClr val="accent5"/>
          </a:fillRef>
          <a:effectRef idx="1">
            <a:schemeClr val="accent5"/>
          </a:effectRef>
          <a:fontRef idx="minor">
            <a:schemeClr val="dk1"/>
          </a:fontRef>
        </p:style>
        <p:txBody>
          <a:bodyPr>
            <a:noAutofit/>
          </a:bodyPr>
          <a:lstStyle/>
          <a:p>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lasten" pitchFamily="2" charset="0"/>
              </a:rPr>
              <a:t>Содержание</a:t>
            </a: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Glasten" pitchFamily="2" charset="0"/>
              </a:rPr>
              <a:t> </a:t>
            </a:r>
            <a:endParaRPr lang="ru-RU"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Glasten" pitchFamily="2" charset="0"/>
            </a:endParaRPr>
          </a:p>
        </p:txBody>
      </p:sp>
      <p:sp>
        <p:nvSpPr>
          <p:cNvPr id="3" name="TextBox 2"/>
          <p:cNvSpPr txBox="1"/>
          <p:nvPr/>
        </p:nvSpPr>
        <p:spPr>
          <a:xfrm>
            <a:off x="142852" y="642910"/>
            <a:ext cx="6585183" cy="7478970"/>
          </a:xfrm>
          <a:prstGeom prst="rect">
            <a:avLst/>
          </a:prstGeom>
          <a:noFill/>
        </p:spPr>
        <p:txBody>
          <a:bodyPr wrap="square" rtlCol="0">
            <a:spAutoFit/>
          </a:bodyPr>
          <a:lstStyle/>
          <a:p>
            <a:pPr>
              <a:lnSpc>
                <a:spcPct val="150000"/>
              </a:lnSpc>
              <a:tabLst>
                <a:tab pos="6370638" algn="l"/>
              </a:tabLst>
            </a:pPr>
            <a:r>
              <a:rPr lang="ru-RU" sz="2000" b="1" dirty="0" smtClean="0">
                <a:ln w="10541" cmpd="sng">
                  <a:solidFill>
                    <a:schemeClr val="accent1">
                      <a:shade val="88000"/>
                      <a:satMod val="110000"/>
                    </a:schemeClr>
                  </a:solidFill>
                  <a:prstDash val="solid"/>
                </a:ln>
                <a:solidFill>
                  <a:srgbClr val="00B050"/>
                </a:solidFill>
              </a:rPr>
              <a:t>Что такое менеджмент? Кто такой менеджер?................</a:t>
            </a:r>
            <a:r>
              <a:rPr lang="en-US" sz="2000" b="1" dirty="0" smtClean="0">
                <a:ln w="10541" cmpd="sng">
                  <a:solidFill>
                    <a:schemeClr val="accent1">
                      <a:shade val="88000"/>
                      <a:satMod val="110000"/>
                    </a:schemeClr>
                  </a:solidFill>
                  <a:prstDash val="solid"/>
                </a:ln>
                <a:solidFill>
                  <a:srgbClr val="00B050"/>
                </a:solidFill>
              </a:rPr>
              <a:t>5</a:t>
            </a:r>
            <a:r>
              <a:rPr lang="ru-RU" sz="2000" b="1" dirty="0" smtClean="0">
                <a:ln w="10541" cmpd="sng">
                  <a:solidFill>
                    <a:schemeClr val="accent1">
                      <a:shade val="88000"/>
                      <a:satMod val="110000"/>
                    </a:schemeClr>
                  </a:solidFill>
                  <a:prstDash val="solid"/>
                </a:ln>
                <a:solidFill>
                  <a:srgbClr val="00B050"/>
                </a:solidFill>
              </a:rPr>
              <a:t> </a:t>
            </a:r>
            <a:br>
              <a:rPr lang="ru-RU" sz="2000" b="1" dirty="0" smtClean="0">
                <a:ln w="10541" cmpd="sng">
                  <a:solidFill>
                    <a:schemeClr val="accent1">
                      <a:shade val="88000"/>
                      <a:satMod val="110000"/>
                    </a:schemeClr>
                  </a:solidFill>
                  <a:prstDash val="solid"/>
                </a:ln>
                <a:solidFill>
                  <a:srgbClr val="00B050"/>
                </a:solidFill>
              </a:rPr>
            </a:br>
            <a:r>
              <a:rPr lang="ru-RU" sz="2000" b="1" dirty="0" smtClean="0">
                <a:ln w="10541" cmpd="sng">
                  <a:solidFill>
                    <a:schemeClr val="accent1">
                      <a:shade val="88000"/>
                      <a:satMod val="110000"/>
                    </a:schemeClr>
                  </a:solidFill>
                  <a:prstDash val="solid"/>
                </a:ln>
                <a:solidFill>
                  <a:schemeClr val="tx2">
                    <a:lumMod val="60000"/>
                    <a:lumOff val="40000"/>
                  </a:schemeClr>
                </a:solidFill>
                <a:cs typeface="Times New Roman" panose="02020603050405020304" pitchFamily="18" charset="0"/>
              </a:rPr>
              <a:t>Менеджмент</a:t>
            </a:r>
            <a:r>
              <a:rPr lang="en-US" sz="2000" b="1" dirty="0" smtClean="0">
                <a:ln w="10541" cmpd="sng">
                  <a:solidFill>
                    <a:schemeClr val="accent1">
                      <a:shade val="88000"/>
                      <a:satMod val="110000"/>
                    </a:schemeClr>
                  </a:solidFill>
                  <a:prstDash val="solid"/>
                </a:ln>
                <a:solidFill>
                  <a:schemeClr val="tx2">
                    <a:lumMod val="60000"/>
                    <a:lumOff val="40000"/>
                  </a:schemeClr>
                </a:solidFill>
                <a:cs typeface="Times New Roman" panose="02020603050405020304" pitchFamily="18" charset="0"/>
              </a:rPr>
              <a:t> </a:t>
            </a:r>
            <a:r>
              <a:rPr lang="ru-RU" sz="2000" b="1" dirty="0" smtClean="0">
                <a:ln w="10541" cmpd="sng">
                  <a:solidFill>
                    <a:schemeClr val="accent1">
                      <a:shade val="88000"/>
                      <a:satMod val="110000"/>
                    </a:schemeClr>
                  </a:solidFill>
                  <a:prstDash val="solid"/>
                </a:ln>
                <a:solidFill>
                  <a:schemeClr val="tx2">
                    <a:lumMod val="60000"/>
                    <a:lumOff val="40000"/>
                  </a:schemeClr>
                </a:solidFill>
                <a:cs typeface="Times New Roman" panose="02020603050405020304" pitchFamily="18" charset="0"/>
              </a:rPr>
              <a:t>технологии………………………………………………</a:t>
            </a:r>
            <a:r>
              <a:rPr lang="en-US" sz="2000" b="1" dirty="0" smtClean="0">
                <a:ln w="10541" cmpd="sng">
                  <a:solidFill>
                    <a:schemeClr val="accent1">
                      <a:shade val="88000"/>
                      <a:satMod val="110000"/>
                    </a:schemeClr>
                  </a:solidFill>
                  <a:prstDash val="solid"/>
                </a:ln>
                <a:solidFill>
                  <a:schemeClr val="tx2">
                    <a:lumMod val="60000"/>
                    <a:lumOff val="40000"/>
                  </a:schemeClr>
                </a:solidFill>
                <a:cs typeface="Times New Roman" panose="02020603050405020304" pitchFamily="18" charset="0"/>
              </a:rPr>
              <a:t>..6</a:t>
            </a:r>
            <a:r>
              <a:rPr lang="ru-RU" sz="2000" b="1" dirty="0" smtClean="0">
                <a:ln w="10541" cmpd="sng">
                  <a:solidFill>
                    <a:schemeClr val="accent1">
                      <a:shade val="88000"/>
                      <a:satMod val="110000"/>
                    </a:schemeClr>
                  </a:solidFill>
                  <a:prstDash val="solid"/>
                </a:ln>
                <a:solidFill>
                  <a:schemeClr val="tx2">
                    <a:lumMod val="60000"/>
                    <a:lumOff val="40000"/>
                  </a:schemeClr>
                </a:solidFill>
                <a:cs typeface="Times New Roman" panose="02020603050405020304" pitchFamily="18" charset="0"/>
              </a:rPr>
              <a:t/>
            </a:r>
            <a:br>
              <a:rPr lang="ru-RU" sz="2000" b="1" dirty="0" smtClean="0">
                <a:ln w="10541" cmpd="sng">
                  <a:solidFill>
                    <a:schemeClr val="accent1">
                      <a:shade val="88000"/>
                      <a:satMod val="110000"/>
                    </a:schemeClr>
                  </a:solidFill>
                  <a:prstDash val="solid"/>
                </a:ln>
                <a:solidFill>
                  <a:schemeClr val="tx2">
                    <a:lumMod val="60000"/>
                    <a:lumOff val="40000"/>
                  </a:schemeClr>
                </a:solidFill>
                <a:cs typeface="Times New Roman" panose="02020603050405020304" pitchFamily="18" charset="0"/>
              </a:rPr>
            </a:br>
            <a:r>
              <a:rPr lang="ru-RU" sz="2000" b="1" dirty="0" smtClean="0">
                <a:solidFill>
                  <a:schemeClr val="accent6">
                    <a:lumMod val="75000"/>
                  </a:schemeClr>
                </a:solidFill>
              </a:rPr>
              <a:t>Главные качества менеджера…………………………………………</a:t>
            </a:r>
            <a:r>
              <a:rPr lang="en-US" sz="2000" b="1" dirty="0" smtClean="0">
                <a:solidFill>
                  <a:schemeClr val="accent6">
                    <a:lumMod val="75000"/>
                  </a:schemeClr>
                </a:solidFill>
              </a:rPr>
              <a:t>.7</a:t>
            </a:r>
            <a:endParaRPr lang="ru-RU" sz="2000" b="1" dirty="0" smtClean="0">
              <a:ln w="10541" cmpd="sng">
                <a:solidFill>
                  <a:schemeClr val="accent1">
                    <a:shade val="88000"/>
                    <a:satMod val="110000"/>
                  </a:schemeClr>
                </a:solidFill>
                <a:prstDash val="solid"/>
              </a:ln>
              <a:solidFill>
                <a:schemeClr val="accent6">
                  <a:lumMod val="75000"/>
                </a:schemeClr>
              </a:solidFill>
            </a:endParaRPr>
          </a:p>
          <a:p>
            <a:pPr>
              <a:lnSpc>
                <a:spcPct val="150000"/>
              </a:lnSpc>
            </a:pPr>
            <a:r>
              <a:rPr lang="ru-RU" sz="2000" b="1" dirty="0" smtClean="0">
                <a:ln w="10541" cmpd="sng">
                  <a:solidFill>
                    <a:schemeClr val="accent1">
                      <a:shade val="88000"/>
                      <a:satMod val="110000"/>
                    </a:schemeClr>
                  </a:solidFill>
                  <a:prstDash val="solid"/>
                </a:ln>
                <a:solidFill>
                  <a:srgbClr val="FFFF00"/>
                </a:solidFill>
              </a:rPr>
              <a:t>Расслабься……………………………………………………………………….</a:t>
            </a:r>
            <a:r>
              <a:rPr lang="en-US" sz="2000" b="1" dirty="0" smtClean="0">
                <a:ln w="10541" cmpd="sng">
                  <a:solidFill>
                    <a:schemeClr val="accent1">
                      <a:shade val="88000"/>
                      <a:satMod val="110000"/>
                    </a:schemeClr>
                  </a:solidFill>
                  <a:prstDash val="solid"/>
                </a:ln>
                <a:solidFill>
                  <a:srgbClr val="FFFF00"/>
                </a:solidFill>
              </a:rPr>
              <a:t>.8</a:t>
            </a:r>
            <a:r>
              <a:rPr lang="ru-RU" sz="2000" b="1" dirty="0" smtClean="0">
                <a:ln w="10541" cmpd="sng">
                  <a:solidFill>
                    <a:schemeClr val="accent1">
                      <a:shade val="88000"/>
                      <a:satMod val="110000"/>
                    </a:schemeClr>
                  </a:solidFill>
                  <a:prstDash val="solid"/>
                </a:ln>
                <a:solidFill>
                  <a:srgbClr val="FFFF00"/>
                </a:solidFill>
              </a:rPr>
              <a:t> </a:t>
            </a: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p>
          <a:p>
            <a:pPr>
              <a:lnSpc>
                <a:spcPct val="150000"/>
              </a:lnSpc>
            </a:pPr>
            <a:r>
              <a:rPr lang="ru-RU" sz="2000" b="1" dirty="0" smtClean="0">
                <a:ln w="10541" cmpd="sng">
                  <a:solidFill>
                    <a:schemeClr val="accent1">
                      <a:shade val="88000"/>
                      <a:satMod val="110000"/>
                    </a:schemeClr>
                  </a:solidFill>
                  <a:prstDash val="solid"/>
                </a:ln>
                <a:solidFill>
                  <a:srgbClr val="7030A0"/>
                </a:solidFill>
              </a:rPr>
              <a:t>Востребованные профессии для менеджеров……………….</a:t>
            </a:r>
            <a:r>
              <a:rPr lang="en-US" sz="2000" b="1" dirty="0" smtClean="0">
                <a:ln w="10541" cmpd="sng">
                  <a:solidFill>
                    <a:schemeClr val="accent1">
                      <a:shade val="88000"/>
                      <a:satMod val="110000"/>
                    </a:schemeClr>
                  </a:solidFill>
                  <a:prstDash val="solid"/>
                </a:ln>
                <a:solidFill>
                  <a:srgbClr val="7030A0"/>
                </a:solidFill>
              </a:rPr>
              <a:t>9</a:t>
            </a:r>
            <a:endParaRPr lang="ru-RU" sz="2000" b="1" dirty="0" smtClean="0">
              <a:ln w="10541" cmpd="sng">
                <a:solidFill>
                  <a:schemeClr val="accent1">
                    <a:shade val="88000"/>
                    <a:satMod val="110000"/>
                  </a:schemeClr>
                </a:solidFill>
                <a:prstDash val="solid"/>
              </a:ln>
              <a:solidFill>
                <a:srgbClr val="7030A0"/>
              </a:solidFill>
            </a:endParaRPr>
          </a:p>
          <a:p>
            <a:pPr>
              <a:lnSpc>
                <a:spcPct val="150000"/>
              </a:lnSpc>
            </a:pPr>
            <a:r>
              <a:rPr lang="ru-RU" sz="2000" b="1" dirty="0" smtClean="0">
                <a:solidFill>
                  <a:srgbClr val="F34BBB"/>
                </a:solidFill>
              </a:rPr>
              <a:t>Инновации в современном мире. НБИК……………………….</a:t>
            </a:r>
            <a:r>
              <a:rPr lang="en-US" sz="2000" b="1" dirty="0" smtClean="0">
                <a:solidFill>
                  <a:srgbClr val="F34BBB"/>
                </a:solidFill>
              </a:rPr>
              <a:t>10</a:t>
            </a:r>
            <a:r>
              <a:rPr lang="ru-RU" sz="2000" b="1" dirty="0" smtClean="0">
                <a:solidFill>
                  <a:srgbClr val="F34BBB"/>
                </a:solidFill>
              </a:rPr>
              <a:t> </a:t>
            </a:r>
            <a:r>
              <a:rPr lang="ru-RU" sz="2000" b="1" dirty="0" smtClean="0">
                <a:ln w="10541" cmpd="sng">
                  <a:solidFill>
                    <a:schemeClr val="accent1">
                      <a:shade val="88000"/>
                      <a:satMod val="110000"/>
                    </a:schemeClr>
                  </a:solidFill>
                  <a:prstDash val="solid"/>
                </a:ln>
                <a:solidFill>
                  <a:srgbClr val="F34BBB"/>
                </a:solidFill>
              </a:rPr>
              <a:t> </a:t>
            </a:r>
          </a:p>
          <a:p>
            <a:pPr>
              <a:lnSpc>
                <a:spcPct val="150000"/>
              </a:lnSpc>
            </a:pPr>
            <a:r>
              <a:rPr lang="ru-RU" sz="2000" b="1" dirty="0" smtClean="0">
                <a:ln w="10541" cmpd="sng">
                  <a:solidFill>
                    <a:schemeClr val="accent1">
                      <a:shade val="88000"/>
                      <a:satMod val="110000"/>
                    </a:schemeClr>
                  </a:solidFill>
                  <a:prstDash val="solid"/>
                </a:ln>
                <a:solidFill>
                  <a:srgbClr val="FF0000"/>
                </a:solidFill>
                <a:ea typeface="Times New Roman" panose="02020603050405020304" pitchFamily="18" charset="0"/>
                <a:cs typeface="Times New Roman" panose="02020603050405020304" pitchFamily="18" charset="0"/>
              </a:rPr>
              <a:t>Выдающиеся менеджеры в области инноваций………….1</a:t>
            </a:r>
            <a:r>
              <a:rPr lang="en-US" sz="2000" b="1" dirty="0" smtClean="0">
                <a:ln w="10541" cmpd="sng">
                  <a:solidFill>
                    <a:schemeClr val="accent1">
                      <a:shade val="88000"/>
                      <a:satMod val="110000"/>
                    </a:schemeClr>
                  </a:solidFill>
                  <a:prstDash val="solid"/>
                </a:ln>
                <a:solidFill>
                  <a:srgbClr val="FF0000"/>
                </a:solidFill>
                <a:ea typeface="Times New Roman" panose="02020603050405020304" pitchFamily="18" charset="0"/>
                <a:cs typeface="Times New Roman" panose="02020603050405020304" pitchFamily="18" charset="0"/>
              </a:rPr>
              <a:t>1</a:t>
            </a:r>
            <a:endParaRPr lang="ru-RU" sz="2000" b="1" dirty="0" smtClean="0">
              <a:ln w="10541" cmpd="sng">
                <a:solidFill>
                  <a:schemeClr val="accent1">
                    <a:shade val="88000"/>
                    <a:satMod val="110000"/>
                  </a:schemeClr>
                </a:solidFill>
                <a:prstDash val="solid"/>
              </a:ln>
              <a:solidFill>
                <a:srgbClr val="FF0000"/>
              </a:solidFill>
              <a:ea typeface="Times New Roman" panose="02020603050405020304" pitchFamily="18" charset="0"/>
              <a:cs typeface="Times New Roman" panose="02020603050405020304" pitchFamily="18" charset="0"/>
            </a:endParaRPr>
          </a:p>
          <a:p>
            <a:pPr>
              <a:lnSpc>
                <a:spcPct val="150000"/>
              </a:lnSpc>
            </a:pPr>
            <a:r>
              <a:rPr lang="ru-RU" sz="2000" b="1" dirty="0" smtClean="0">
                <a:ln w="10541" cmpd="sng">
                  <a:solidFill>
                    <a:schemeClr val="accent1">
                      <a:shade val="88000"/>
                      <a:satMod val="110000"/>
                    </a:schemeClr>
                  </a:solidFill>
                  <a:prstDash val="solid"/>
                </a:ln>
                <a:solidFill>
                  <a:srgbClr val="EE6EEE"/>
                </a:solidFill>
              </a:rPr>
              <a:t>Аддитивные технологии (3</a:t>
            </a:r>
            <a:r>
              <a:rPr lang="en-US" sz="2000" b="1" dirty="0" smtClean="0">
                <a:ln w="10541" cmpd="sng">
                  <a:solidFill>
                    <a:schemeClr val="accent1">
                      <a:shade val="88000"/>
                      <a:satMod val="110000"/>
                    </a:schemeClr>
                  </a:solidFill>
                  <a:prstDash val="solid"/>
                </a:ln>
                <a:solidFill>
                  <a:srgbClr val="EE6EEE"/>
                </a:solidFill>
              </a:rPr>
              <a:t>D </a:t>
            </a:r>
            <a:r>
              <a:rPr lang="ru-RU" sz="2000" b="1" dirty="0" smtClean="0">
                <a:ln w="10541" cmpd="sng">
                  <a:solidFill>
                    <a:schemeClr val="accent1">
                      <a:shade val="88000"/>
                      <a:satMod val="110000"/>
                    </a:schemeClr>
                  </a:solidFill>
                  <a:prstDash val="solid"/>
                </a:ln>
                <a:solidFill>
                  <a:srgbClr val="EE6EEE"/>
                </a:solidFill>
              </a:rPr>
              <a:t>принтеры)……………………....1</a:t>
            </a:r>
            <a:r>
              <a:rPr lang="en-US" sz="2000" b="1" dirty="0" smtClean="0">
                <a:ln w="10541" cmpd="sng">
                  <a:solidFill>
                    <a:schemeClr val="accent1">
                      <a:shade val="88000"/>
                      <a:satMod val="110000"/>
                    </a:schemeClr>
                  </a:solidFill>
                  <a:prstDash val="solid"/>
                </a:ln>
                <a:solidFill>
                  <a:srgbClr val="EE6EEE"/>
                </a:solidFill>
              </a:rPr>
              <a:t>2</a:t>
            </a:r>
            <a:r>
              <a:rPr lang="ru-RU" sz="2000" b="1" dirty="0" smtClean="0">
                <a:ln w="10541" cmpd="sng">
                  <a:solidFill>
                    <a:schemeClr val="accent1">
                      <a:shade val="88000"/>
                      <a:satMod val="110000"/>
                    </a:schemeClr>
                  </a:solidFill>
                  <a:prstDash val="solid"/>
                </a:ln>
                <a:solidFill>
                  <a:srgbClr val="EE6EEE"/>
                </a:solidFill>
              </a:rPr>
              <a:t> </a:t>
            </a:r>
          </a:p>
          <a:p>
            <a:pPr>
              <a:lnSpc>
                <a:spcPct val="150000"/>
              </a:lnSpc>
            </a:pPr>
            <a:r>
              <a:rPr lang="ru-RU" sz="2000" b="1" dirty="0" smtClean="0">
                <a:ln w="10541" cmpd="sng">
                  <a:solidFill>
                    <a:schemeClr val="accent1">
                      <a:shade val="88000"/>
                      <a:satMod val="110000"/>
                    </a:schemeClr>
                  </a:solidFill>
                  <a:prstDash val="solid"/>
                </a:ln>
                <a:solidFill>
                  <a:srgbClr val="807B38"/>
                </a:solidFill>
              </a:rPr>
              <a:t>Психологический портрет менеджера………………………….1</a:t>
            </a:r>
            <a:r>
              <a:rPr lang="en-US" sz="2000" b="1" dirty="0" smtClean="0">
                <a:ln w="10541" cmpd="sng">
                  <a:solidFill>
                    <a:schemeClr val="accent1">
                      <a:shade val="88000"/>
                      <a:satMod val="110000"/>
                    </a:schemeClr>
                  </a:solidFill>
                  <a:prstDash val="solid"/>
                </a:ln>
                <a:solidFill>
                  <a:srgbClr val="807B38"/>
                </a:solidFill>
              </a:rPr>
              <a:t>3</a:t>
            </a:r>
            <a:endParaRPr lang="ru-RU" sz="2000" b="1" dirty="0" smtClean="0">
              <a:ln w="10541" cmpd="sng">
                <a:solidFill>
                  <a:schemeClr val="accent1">
                    <a:shade val="88000"/>
                    <a:satMod val="110000"/>
                  </a:schemeClr>
                </a:solidFill>
                <a:prstDash val="solid"/>
              </a:ln>
              <a:solidFill>
                <a:srgbClr val="807B38"/>
              </a:solidFill>
            </a:endParaRPr>
          </a:p>
          <a:p>
            <a:pPr>
              <a:lnSpc>
                <a:spcPct val="150000"/>
              </a:lnSpc>
            </a:pPr>
            <a:r>
              <a:rPr lang="ru-RU" sz="2000" b="1" dirty="0" smtClean="0">
                <a:ln w="10541" cmpd="sng">
                  <a:solidFill>
                    <a:schemeClr val="accent1">
                      <a:shade val="88000"/>
                      <a:satMod val="110000"/>
                    </a:schemeClr>
                  </a:solidFill>
                  <a:prstDash val="solid"/>
                </a:ln>
                <a:solidFill>
                  <a:srgbClr val="FA6F06"/>
                </a:solidFill>
              </a:rPr>
              <a:t>Психология управления. Правила менеджера…………….</a:t>
            </a:r>
            <a:r>
              <a:rPr lang="en-US" sz="2000" b="1" dirty="0" smtClean="0">
                <a:ln w="10541" cmpd="sng">
                  <a:solidFill>
                    <a:schemeClr val="accent1">
                      <a:shade val="88000"/>
                      <a:satMod val="110000"/>
                    </a:schemeClr>
                  </a:solidFill>
                  <a:prstDash val="solid"/>
                </a:ln>
                <a:solidFill>
                  <a:srgbClr val="FA6F06"/>
                </a:solidFill>
              </a:rPr>
              <a:t>.</a:t>
            </a:r>
            <a:r>
              <a:rPr lang="ru-RU" sz="2000" b="1" dirty="0" smtClean="0">
                <a:ln w="10541" cmpd="sng">
                  <a:solidFill>
                    <a:schemeClr val="accent1">
                      <a:shade val="88000"/>
                      <a:satMod val="110000"/>
                    </a:schemeClr>
                  </a:solidFill>
                  <a:prstDash val="solid"/>
                </a:ln>
                <a:solidFill>
                  <a:srgbClr val="FA6F06"/>
                </a:solidFill>
              </a:rPr>
              <a:t>1</a:t>
            </a:r>
            <a:r>
              <a:rPr lang="en-US" sz="2000" b="1" dirty="0" smtClean="0">
                <a:ln w="10541" cmpd="sng">
                  <a:solidFill>
                    <a:schemeClr val="accent1">
                      <a:shade val="88000"/>
                      <a:satMod val="110000"/>
                    </a:schemeClr>
                  </a:solidFill>
                  <a:prstDash val="solid"/>
                </a:ln>
                <a:solidFill>
                  <a:srgbClr val="FA6F06"/>
                </a:solidFill>
              </a:rPr>
              <a:t>4</a:t>
            </a:r>
            <a:endParaRPr lang="ru-RU" sz="2000" b="1" dirty="0" smtClean="0">
              <a:ln w="10541" cmpd="sng">
                <a:solidFill>
                  <a:schemeClr val="accent1">
                    <a:shade val="88000"/>
                    <a:satMod val="110000"/>
                  </a:schemeClr>
                </a:solidFill>
                <a:prstDash val="solid"/>
              </a:ln>
              <a:solidFill>
                <a:srgbClr val="FA6F06"/>
              </a:solidFill>
            </a:endParaRPr>
          </a:p>
          <a:p>
            <a:pPr>
              <a:lnSpc>
                <a:spcPct val="150000"/>
              </a:lnSpc>
            </a:pPr>
            <a:r>
              <a:rPr lang="ru-RU" sz="2000" b="1" dirty="0" smtClean="0">
                <a:ln w="10541" cmpd="sng">
                  <a:solidFill>
                    <a:schemeClr val="accent1">
                      <a:shade val="88000"/>
                      <a:satMod val="110000"/>
                    </a:schemeClr>
                  </a:solidFill>
                  <a:prstDash val="solid"/>
                </a:ln>
                <a:solidFill>
                  <a:srgbClr val="7030A0"/>
                </a:solidFill>
              </a:rPr>
              <a:t>Великие идеи - великие люди………………………………………</a:t>
            </a:r>
            <a:r>
              <a:rPr lang="en-US" sz="2000" b="1" dirty="0" smtClean="0">
                <a:ln w="10541" cmpd="sng">
                  <a:solidFill>
                    <a:schemeClr val="accent1">
                      <a:shade val="88000"/>
                      <a:satMod val="110000"/>
                    </a:schemeClr>
                  </a:solidFill>
                  <a:prstDash val="solid"/>
                </a:ln>
                <a:solidFill>
                  <a:srgbClr val="7030A0"/>
                </a:solidFill>
              </a:rPr>
              <a:t>.</a:t>
            </a:r>
            <a:r>
              <a:rPr lang="ru-RU" sz="2000" b="1" dirty="0" smtClean="0">
                <a:ln w="10541" cmpd="sng">
                  <a:solidFill>
                    <a:schemeClr val="accent1">
                      <a:shade val="88000"/>
                      <a:satMod val="110000"/>
                    </a:schemeClr>
                  </a:solidFill>
                  <a:prstDash val="solid"/>
                </a:ln>
                <a:solidFill>
                  <a:srgbClr val="7030A0"/>
                </a:solidFill>
              </a:rPr>
              <a:t>1</a:t>
            </a:r>
            <a:r>
              <a:rPr lang="en-US" sz="2000" b="1" dirty="0" smtClean="0">
                <a:ln w="10541" cmpd="sng">
                  <a:solidFill>
                    <a:schemeClr val="accent1">
                      <a:shade val="88000"/>
                      <a:satMod val="110000"/>
                    </a:schemeClr>
                  </a:solidFill>
                  <a:prstDash val="solid"/>
                </a:ln>
                <a:solidFill>
                  <a:srgbClr val="7030A0"/>
                </a:solidFill>
              </a:rPr>
              <a:t>5</a:t>
            </a:r>
            <a:endParaRPr lang="ru-RU" sz="2000" b="1" dirty="0" smtClean="0">
              <a:ln w="10541" cmpd="sng">
                <a:solidFill>
                  <a:schemeClr val="accent1">
                    <a:shade val="88000"/>
                    <a:satMod val="110000"/>
                  </a:schemeClr>
                </a:solidFill>
                <a:prstDash val="solid"/>
              </a:ln>
              <a:solidFill>
                <a:srgbClr val="7030A0"/>
              </a:solidFill>
            </a:endParaRPr>
          </a:p>
          <a:p>
            <a:pPr>
              <a:lnSpc>
                <a:spcPct val="150000"/>
              </a:lnSpc>
            </a:pPr>
            <a:r>
              <a:rPr lang="ru-RU" sz="2000" b="1" dirty="0" err="1" smtClean="0">
                <a:solidFill>
                  <a:srgbClr val="859A0A"/>
                </a:solidFill>
              </a:rPr>
              <a:t>Сколково</a:t>
            </a:r>
            <a:r>
              <a:rPr lang="ru-RU" sz="2000" b="1" dirty="0" smtClean="0">
                <a:solidFill>
                  <a:srgbClr val="859A0A"/>
                </a:solidFill>
              </a:rPr>
              <a:t> - </a:t>
            </a:r>
            <a:r>
              <a:rPr lang="ru-RU" sz="2000" b="1" dirty="0" err="1" smtClean="0">
                <a:solidFill>
                  <a:srgbClr val="859A0A"/>
                </a:solidFill>
              </a:rPr>
              <a:t>Startup</a:t>
            </a:r>
            <a:r>
              <a:rPr lang="ru-RU" sz="2000" b="1" dirty="0" smtClean="0">
                <a:solidFill>
                  <a:srgbClr val="859A0A"/>
                </a:solidFill>
              </a:rPr>
              <a:t> </a:t>
            </a:r>
            <a:r>
              <a:rPr lang="ru-RU" sz="2000" b="1" dirty="0" err="1" smtClean="0">
                <a:solidFill>
                  <a:srgbClr val="859A0A"/>
                </a:solidFill>
              </a:rPr>
              <a:t>village</a:t>
            </a:r>
            <a:r>
              <a:rPr lang="ru-RU" sz="2000" b="1" dirty="0" smtClean="0">
                <a:solidFill>
                  <a:srgbClr val="859A0A"/>
                </a:solidFill>
              </a:rPr>
              <a:t>……………….……………...........….....1</a:t>
            </a:r>
            <a:r>
              <a:rPr lang="en-US" sz="2000" b="1" dirty="0" smtClean="0">
                <a:solidFill>
                  <a:srgbClr val="859A0A"/>
                </a:solidFill>
              </a:rPr>
              <a:t>6</a:t>
            </a:r>
            <a:endParaRPr lang="ru-RU" sz="2000" b="1" dirty="0" smtClean="0">
              <a:solidFill>
                <a:srgbClr val="859A0A"/>
              </a:solidFill>
            </a:endParaRPr>
          </a:p>
          <a:p>
            <a:pPr>
              <a:lnSpc>
                <a:spcPct val="150000"/>
              </a:lnSpc>
              <a:tabLst>
                <a:tab pos="6370638" algn="l"/>
              </a:tabLst>
            </a:pPr>
            <a:r>
              <a:rPr lang="ru-RU" sz="2000" b="1" dirty="0" smtClean="0"/>
              <a:t>Тест. Лидер ли Вы?..........................................................</a:t>
            </a:r>
            <a:r>
              <a:rPr lang="en-US" sz="2000" b="1" dirty="0" smtClean="0"/>
              <a:t>.</a:t>
            </a:r>
            <a:r>
              <a:rPr lang="ru-RU" sz="2000" b="1" dirty="0" smtClean="0"/>
              <a:t>1</a:t>
            </a:r>
            <a:r>
              <a:rPr lang="en-US" sz="2000" b="1" dirty="0" smtClean="0"/>
              <a:t>7</a:t>
            </a:r>
            <a:endParaRPr lang="ru-RU" sz="2000" b="1" dirty="0" smtClean="0">
              <a:ln w="10541" cmpd="sng">
                <a:solidFill>
                  <a:schemeClr val="accent1">
                    <a:shade val="88000"/>
                    <a:satMod val="110000"/>
                  </a:schemeClr>
                </a:solidFill>
                <a:prstDash val="solid"/>
              </a:ln>
              <a:solidFill>
                <a:srgbClr val="FA6F06"/>
              </a:solidFill>
            </a:endParaRPr>
          </a:p>
          <a:p>
            <a:pPr>
              <a:lnSpc>
                <a:spcPct val="150000"/>
              </a:lnSpc>
            </a:pP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Как надо учиться, пример из жизни…………………………….</a:t>
            </a:r>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.18</a:t>
            </a:r>
            <a:endPar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nSpc>
                <a:spcPct val="150000"/>
              </a:lnSpc>
            </a:pPr>
            <a:r>
              <a:rPr lang="ru-RU" sz="2000" b="1" dirty="0" smtClean="0">
                <a:ln w="13462">
                  <a:solidFill>
                    <a:srgbClr val="0070C0"/>
                  </a:solidFill>
                  <a:prstDash val="solid"/>
                </a:ln>
                <a:solidFill>
                  <a:schemeClr val="bg1"/>
                </a:solidFill>
                <a:effectLst>
                  <a:outerShdw dist="38100" dir="2700000" algn="bl" rotWithShape="0">
                    <a:schemeClr val="accent5"/>
                  </a:outerShdw>
                </a:effectLst>
              </a:rPr>
              <a:t>  </a:t>
            </a:r>
            <a:endParaRPr lang="ru-RU" sz="2000" b="1" dirty="0">
              <a:ln w="13462">
                <a:solidFill>
                  <a:srgbClr val="0070C0"/>
                </a:solidFill>
                <a:prstDash val="solid"/>
              </a:ln>
              <a:solidFill>
                <a:schemeClr val="bg1"/>
              </a:solidFill>
              <a:effectLst>
                <a:outerShdw dist="38100" dir="2700000" algn="bl" rotWithShape="0">
                  <a:schemeClr val="accent5"/>
                </a:outerShdw>
              </a:effectLst>
            </a:endParaRPr>
          </a:p>
          <a:p>
            <a:pPr>
              <a:lnSpc>
                <a:spcPct val="150000"/>
              </a:lnSpc>
            </a:pPr>
            <a:endParaRPr lang="ru-RU" sz="2000" b="1" dirty="0">
              <a:ln w="13462">
                <a:solidFill>
                  <a:srgbClr val="0070C0"/>
                </a:solidFill>
                <a:prstDash val="solid"/>
              </a:ln>
              <a:solidFill>
                <a:schemeClr val="bg1"/>
              </a:solidFill>
              <a:effectLst>
                <a:outerShdw dist="38100" dir="2700000" algn="bl" rotWithShape="0">
                  <a:schemeClr val="accent5"/>
                </a:outerShdw>
              </a:effectLst>
            </a:endParaRPr>
          </a:p>
        </p:txBody>
      </p:sp>
      <p:sp>
        <p:nvSpPr>
          <p:cNvPr id="4" name="Номер слайда 3"/>
          <p:cNvSpPr>
            <a:spLocks noGrp="1"/>
          </p:cNvSpPr>
          <p:nvPr>
            <p:ph type="sldNum" sz="quarter" idx="12"/>
          </p:nvPr>
        </p:nvSpPr>
        <p:spPr>
          <a:xfrm>
            <a:off x="6415106" y="8657167"/>
            <a:ext cx="442894" cy="486833"/>
          </a:xfrm>
          <a:scene3d>
            <a:camera prst="orthographicFront"/>
            <a:lightRig rig="threePt" dir="t"/>
          </a:scene3d>
          <a:sp3d>
            <a:bevelT w="114300" prst="artDeco"/>
          </a:sp3d>
        </p:spPr>
        <p:style>
          <a:lnRef idx="1">
            <a:schemeClr val="accent5"/>
          </a:lnRef>
          <a:fillRef idx="2">
            <a:schemeClr val="accent5"/>
          </a:fillRef>
          <a:effectRef idx="1">
            <a:schemeClr val="accent5"/>
          </a:effectRef>
          <a:fontRef idx="minor">
            <a:schemeClr val="dk1"/>
          </a:fontRef>
        </p:style>
        <p:txBody>
          <a:bodyPr/>
          <a:lstStyle/>
          <a:p>
            <a:pPr algn="ctr"/>
            <a:fld id="{293F6069-31DF-4B12-8E0D-B468C1828B5F}" type="slidenum">
              <a:rPr lang="ru-RU" b="1" smtClean="0">
                <a:solidFill>
                  <a:schemeClr val="tx1"/>
                </a:solidFill>
              </a:rPr>
              <a:pPr algn="ctr"/>
              <a:t>4</a:t>
            </a:fld>
            <a:endParaRPr lang="ru-RU" b="1" dirty="0">
              <a:solidFill>
                <a:schemeClr val="tx1"/>
              </a:solidFill>
            </a:endParaRPr>
          </a:p>
        </p:txBody>
      </p:sp>
      <p:sp>
        <p:nvSpPr>
          <p:cNvPr id="7" name="Прямоугольник 6"/>
          <p:cNvSpPr/>
          <p:nvPr/>
        </p:nvSpPr>
        <p:spPr>
          <a:xfrm>
            <a:off x="285728" y="8715404"/>
            <a:ext cx="569387" cy="276999"/>
          </a:xfrm>
          <a:prstGeom prst="rect">
            <a:avLst/>
          </a:prstGeom>
        </p:spPr>
        <p:txBody>
          <a:bodyPr wrap="none">
            <a:spAutoFit/>
          </a:bodyPr>
          <a:lstStyle/>
          <a:p>
            <a:r>
              <a:rPr lang="ru-RU" sz="1200" dirty="0" smtClean="0"/>
              <a:t>МКАХ</a:t>
            </a:r>
            <a:endParaRPr lang="ru-RU" sz="1200" dirty="0"/>
          </a:p>
        </p:txBody>
      </p:sp>
      <p:sp>
        <p:nvSpPr>
          <p:cNvPr id="8" name="Прямоугольник 7"/>
          <p:cNvSpPr/>
          <p:nvPr/>
        </p:nvSpPr>
        <p:spPr>
          <a:xfrm>
            <a:off x="142852" y="7072330"/>
            <a:ext cx="6572296" cy="1200329"/>
          </a:xfrm>
          <a:prstGeom prst="rect">
            <a:avLst/>
          </a:prstGeom>
        </p:spPr>
        <p:txBody>
          <a:bodyPr wrap="square">
            <a:spAutoFit/>
          </a:bodyPr>
          <a:lstStyle/>
          <a:p>
            <a:pPr>
              <a:tabLst>
                <a:tab pos="6370638" algn="l"/>
              </a:tabLst>
            </a:pPr>
            <a:r>
              <a:rPr lang="ru-RU" b="1" dirty="0" smtClean="0">
                <a:solidFill>
                  <a:schemeClr val="accent5">
                    <a:lumMod val="75000"/>
                  </a:schemeClr>
                </a:solidFill>
              </a:rPr>
              <a:t>Крылатые фразы известных людей — руководителей и предпринимателей ……………………………………………………………….</a:t>
            </a:r>
            <a:r>
              <a:rPr lang="en-US" b="1" dirty="0" smtClean="0">
                <a:solidFill>
                  <a:schemeClr val="accent5">
                    <a:lumMod val="75000"/>
                  </a:schemeClr>
                </a:solidFill>
              </a:rPr>
              <a:t>..</a:t>
            </a:r>
            <a:r>
              <a:rPr lang="ru-RU" b="1" dirty="0" smtClean="0">
                <a:solidFill>
                  <a:schemeClr val="accent5">
                    <a:lumMod val="75000"/>
                  </a:schemeClr>
                </a:solidFill>
              </a:rPr>
              <a:t>.1</a:t>
            </a:r>
            <a:r>
              <a:rPr lang="en-US" b="1" dirty="0" smtClean="0">
                <a:solidFill>
                  <a:schemeClr val="accent5">
                    <a:lumMod val="75000"/>
                  </a:schemeClr>
                </a:solidFill>
              </a:rPr>
              <a:t>9</a:t>
            </a:r>
          </a:p>
          <a:p>
            <a:pPr>
              <a:tabLst>
                <a:tab pos="6370638" algn="l"/>
              </a:tabLst>
            </a:pPr>
            <a:r>
              <a:rPr lang="ru-RU" b="1" dirty="0" smtClean="0">
                <a:solidFill>
                  <a:schemeClr val="accent5">
                    <a:lumMod val="75000"/>
                  </a:schemeClr>
                </a:solidFill>
              </a:rPr>
              <a:t/>
            </a:r>
            <a:br>
              <a:rPr lang="ru-RU" b="1" dirty="0" smtClean="0">
                <a:solidFill>
                  <a:schemeClr val="accent5">
                    <a:lumMod val="75000"/>
                  </a:schemeClr>
                </a:solidFill>
              </a:rPr>
            </a:br>
            <a:endParaRPr lang="ru-RU" dirty="0">
              <a:solidFill>
                <a:schemeClr val="accent5">
                  <a:lumMod val="75000"/>
                </a:schemeClr>
              </a:solidFill>
            </a:endParaRPr>
          </a:p>
        </p:txBody>
      </p:sp>
      <p:pic>
        <p:nvPicPr>
          <p:cNvPr id="10" name="Рисунок 9" descr="787oo7o.png"/>
          <p:cNvPicPr>
            <a:picLocks noChangeAspect="1"/>
          </p:cNvPicPr>
          <p:nvPr/>
        </p:nvPicPr>
        <p:blipFill>
          <a:blip r:embed="rId3" cstate="print">
            <a:lum contrast="-33000"/>
          </a:blip>
          <a:stretch>
            <a:fillRect/>
          </a:stretch>
        </p:blipFill>
        <p:spPr>
          <a:xfrm>
            <a:off x="3143248" y="8501090"/>
            <a:ext cx="522527" cy="500034"/>
          </a:xfrm>
          <a:prstGeom prst="rect">
            <a:avLst/>
          </a:prstGeom>
          <a:effectLst>
            <a:glow rad="63500">
              <a:schemeClr val="accent1">
                <a:satMod val="175000"/>
                <a:alpha val="40000"/>
              </a:schemeClr>
            </a:glow>
            <a:outerShdw blurRad="50800" dist="50800" dir="5400000" algn="ctr" rotWithShape="0">
              <a:srgbClr val="000000"/>
            </a:outerShdw>
          </a:effectLst>
        </p:spPr>
      </p:pic>
      <p:sp>
        <p:nvSpPr>
          <p:cNvPr id="11" name="Прямоугольник 10"/>
          <p:cNvSpPr/>
          <p:nvPr/>
        </p:nvSpPr>
        <p:spPr>
          <a:xfrm>
            <a:off x="0" y="7786710"/>
            <a:ext cx="6637716" cy="369332"/>
          </a:xfrm>
          <a:prstGeom prst="rect">
            <a:avLst/>
          </a:prstGeom>
        </p:spPr>
        <p:txBody>
          <a:bodyPr wrap="none">
            <a:spAutoFit/>
          </a:bodyPr>
          <a:lstStyle/>
          <a:p>
            <a:pPr algn="r" fontAlgn="base">
              <a:spcBef>
                <a:spcPct val="0"/>
              </a:spcBef>
              <a:spcAft>
                <a:spcPct val="0"/>
              </a:spcAft>
            </a:pPr>
            <a:r>
              <a:rPr lang="ru-RU" b="1" dirty="0" smtClean="0">
                <a:solidFill>
                  <a:srgbClr val="FF5050"/>
                </a:solidFill>
              </a:rPr>
              <a:t>Клуб менеджеров «СИНЕРГИЯ»</a:t>
            </a:r>
            <a:r>
              <a:rPr lang="en-US" b="1" dirty="0" smtClean="0">
                <a:solidFill>
                  <a:srgbClr val="FF5050"/>
                </a:solidFill>
              </a:rPr>
              <a:t>………………………………….……........20</a:t>
            </a:r>
            <a:endParaRPr lang="en-US" b="1" dirty="0" smtClean="0">
              <a:solidFill>
                <a:srgbClr val="FF5050"/>
              </a:solidFill>
              <a:latin typeface="Times New Roman" pitchFamily="18" charset="0"/>
              <a:ea typeface="Calibri" pitchFamily="34" charset="0"/>
              <a:cs typeface="Times New Roman" pitchFamily="18" charset="0"/>
            </a:endParaRPr>
          </a:p>
        </p:txBody>
      </p:sp>
    </p:spTree>
    <p:extLst>
      <p:ext uri="{BB962C8B-B14F-4D97-AF65-F5344CB8AC3E}">
        <p14:creationId xmlns="" xmlns:p14="http://schemas.microsoft.com/office/powerpoint/2010/main" val="33382725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73" y="0"/>
            <a:ext cx="6853027" cy="421591"/>
          </a:xfrm>
          <a:gradFill>
            <a:gsLst>
              <a:gs pos="0">
                <a:schemeClr val="accent3">
                  <a:tint val="50000"/>
                  <a:satMod val="300000"/>
                  <a:alpha val="15000"/>
                </a:schemeClr>
              </a:gs>
              <a:gs pos="35000">
                <a:schemeClr val="accent3">
                  <a:tint val="37000"/>
                  <a:satMod val="30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a:noAutofit/>
          </a:bodyPr>
          <a:lstStyle/>
          <a:p>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
            </a:r>
            <a:b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br>
            <a:r>
              <a:rPr lang="ru-RU" sz="2400" b="1" dirty="0" smtClean="0">
                <a:ln w="10541" cmpd="sng">
                  <a:solidFill>
                    <a:schemeClr val="accent1">
                      <a:shade val="88000"/>
                      <a:satMod val="110000"/>
                    </a:schemeClr>
                  </a:solidFill>
                  <a:prstDash val="solid"/>
                </a:ln>
                <a:solidFill>
                  <a:srgbClr val="00B050"/>
                </a:solidFill>
                <a:latin typeface="+mn-lt"/>
              </a:rPr>
              <a:t>Что такое менеджмент? Кто такой менеджер? </a:t>
            </a:r>
            <a:br>
              <a:rPr lang="ru-RU" sz="2400" b="1" dirty="0" smtClean="0">
                <a:ln w="10541" cmpd="sng">
                  <a:solidFill>
                    <a:schemeClr val="accent1">
                      <a:shade val="88000"/>
                      <a:satMod val="110000"/>
                    </a:schemeClr>
                  </a:solidFill>
                  <a:prstDash val="solid"/>
                </a:ln>
                <a:solidFill>
                  <a:srgbClr val="00B050"/>
                </a:solidFill>
                <a:latin typeface="+mn-lt"/>
              </a:rPr>
            </a:br>
            <a:endParaRPr lang="ru-RU" sz="2400" b="1" dirty="0">
              <a:ln w="10541" cmpd="sng">
                <a:solidFill>
                  <a:schemeClr val="accent1">
                    <a:shade val="88000"/>
                    <a:satMod val="110000"/>
                  </a:schemeClr>
                </a:solidFill>
                <a:prstDash val="solid"/>
              </a:ln>
              <a:solidFill>
                <a:srgbClr val="00B050"/>
              </a:solidFill>
              <a:latin typeface="+mn-lt"/>
            </a:endParaRPr>
          </a:p>
        </p:txBody>
      </p:sp>
      <p:sp>
        <p:nvSpPr>
          <p:cNvPr id="3" name="Прямоугольник 2"/>
          <p:cNvSpPr/>
          <p:nvPr/>
        </p:nvSpPr>
        <p:spPr>
          <a:xfrm>
            <a:off x="-4973" y="615228"/>
            <a:ext cx="6858000" cy="392543"/>
          </a:xfrm>
          <a:prstGeom prst="rect">
            <a:avLst/>
          </a:prstGeom>
        </p:spPr>
        <p:txBody>
          <a:bodyPr wrap="square" numCol="2" spcCol="144000">
            <a:spAutoFit/>
          </a:bodyPr>
          <a:lstStyle/>
          <a:p>
            <a:pPr algn="just">
              <a:lnSpc>
                <a:spcPct val="107000"/>
              </a:lnSpc>
              <a:spcAft>
                <a:spcPts val="800"/>
              </a:spcAft>
            </a:pPr>
            <a:r>
              <a:rPr lang="ru-RU" sz="1200" dirty="0" smtClean="0">
                <a:latin typeface="Times New Roman" panose="02020603050405020304" pitchFamily="18" charset="0"/>
                <a:ea typeface="Calibri" panose="020F0502020204030204" pitchFamily="34" charset="0"/>
                <a:cs typeface="Times New Roman" panose="02020603050405020304" pitchFamily="18" charset="0"/>
              </a:rPr>
              <a:t> </a:t>
            </a:r>
            <a:endParaRPr lang="ru-RU" sz="1200" dirty="0"/>
          </a:p>
        </p:txBody>
      </p:sp>
      <p:sp>
        <p:nvSpPr>
          <p:cNvPr id="6" name="Номер слайда 5"/>
          <p:cNvSpPr>
            <a:spLocks noGrp="1"/>
          </p:cNvSpPr>
          <p:nvPr>
            <p:ph type="sldNum" sz="quarter" idx="12"/>
          </p:nvPr>
        </p:nvSpPr>
        <p:spPr>
          <a:xfrm>
            <a:off x="6429373" y="8695576"/>
            <a:ext cx="428627" cy="448424"/>
          </a:xfrm>
          <a:solidFill>
            <a:srgbClr val="007E39">
              <a:alpha val="49000"/>
            </a:srgbClr>
          </a:solidFill>
          <a:scene3d>
            <a:camera prst="orthographicFront"/>
            <a:lightRig rig="threePt" dir="t"/>
          </a:scene3d>
          <a:sp3d>
            <a:bevelT w="114300" prst="artDeco"/>
          </a:sp3d>
        </p:spPr>
        <p:style>
          <a:lnRef idx="1">
            <a:schemeClr val="accent3"/>
          </a:lnRef>
          <a:fillRef idx="3">
            <a:schemeClr val="accent3"/>
          </a:fillRef>
          <a:effectRef idx="2">
            <a:schemeClr val="accent3"/>
          </a:effectRef>
          <a:fontRef idx="minor">
            <a:schemeClr val="lt1"/>
          </a:fontRef>
        </p:style>
        <p:txBody>
          <a:bodyPr/>
          <a:lstStyle/>
          <a:p>
            <a:pPr algn="ctr"/>
            <a:fld id="{293F6069-31DF-4B12-8E0D-B468C1828B5F}" type="slidenum">
              <a:rPr lang="ru-RU" b="1" smtClean="0">
                <a:solidFill>
                  <a:schemeClr val="tx1"/>
                </a:solidFill>
              </a:rPr>
              <a:pPr algn="ctr"/>
              <a:t>5</a:t>
            </a:fld>
            <a:endParaRPr lang="ru-RU" b="1" dirty="0">
              <a:solidFill>
                <a:schemeClr val="tx1"/>
              </a:solidFill>
            </a:endParaRPr>
          </a:p>
        </p:txBody>
      </p:sp>
      <p:sp>
        <p:nvSpPr>
          <p:cNvPr id="7" name="TextBox 6"/>
          <p:cNvSpPr txBox="1"/>
          <p:nvPr/>
        </p:nvSpPr>
        <p:spPr>
          <a:xfrm>
            <a:off x="6237312" y="7524328"/>
            <a:ext cx="184731" cy="369332"/>
          </a:xfrm>
          <a:prstGeom prst="rect">
            <a:avLst/>
          </a:prstGeom>
          <a:noFill/>
        </p:spPr>
        <p:txBody>
          <a:bodyPr wrap="none" rtlCol="0">
            <a:spAutoFit/>
          </a:bodyPr>
          <a:lstStyle/>
          <a:p>
            <a:endParaRPr lang="ru-RU" dirty="0"/>
          </a:p>
        </p:txBody>
      </p:sp>
      <p:sp>
        <p:nvSpPr>
          <p:cNvPr id="5" name="Прямоугольник 4"/>
          <p:cNvSpPr/>
          <p:nvPr/>
        </p:nvSpPr>
        <p:spPr>
          <a:xfrm>
            <a:off x="285728" y="611561"/>
            <a:ext cx="6383632" cy="7818092"/>
          </a:xfrm>
          <a:prstGeom prst="rect">
            <a:avLst/>
          </a:prstGeom>
        </p:spPr>
        <p:txBody>
          <a:bodyPr wrap="square" numCol="2" spcCol="144000">
            <a:spAutoFit/>
          </a:bodyPr>
          <a:lstStyle/>
          <a:p>
            <a:pPr indent="177800">
              <a:lnSpc>
                <a:spcPct val="107000"/>
              </a:lnSpc>
              <a:spcAft>
                <a:spcPts val="0"/>
              </a:spcAft>
            </a:pPr>
            <a:r>
              <a:rPr lang="ru-RU" sz="1200" b="1" dirty="0" smtClean="0">
                <a:solidFill>
                  <a:srgbClr val="007E39"/>
                </a:solidFill>
                <a:latin typeface="Times New Roman" pitchFamily="18" charset="0"/>
                <a:ea typeface="Calibri" panose="020F0502020204030204" pitchFamily="34" charset="0"/>
                <a:cs typeface="Times New Roman" pitchFamily="18" charset="0"/>
              </a:rPr>
              <a:t>Менеджмент – это планирование, ор</a:t>
            </a:r>
            <a:r>
              <a:rPr lang="en-US" sz="1200" b="1" dirty="0" smtClean="0">
                <a:solidFill>
                  <a:srgbClr val="007E39"/>
                </a:solidFill>
                <a:latin typeface="Times New Roman" pitchFamily="18" charset="0"/>
                <a:ea typeface="Calibri" panose="020F0502020204030204" pitchFamily="34" charset="0"/>
                <a:cs typeface="Times New Roman" pitchFamily="18" charset="0"/>
              </a:rPr>
              <a:t>- </a:t>
            </a:r>
            <a:r>
              <a:rPr lang="ru-RU" sz="1200" b="1" dirty="0" err="1" smtClean="0">
                <a:solidFill>
                  <a:srgbClr val="007E39"/>
                </a:solidFill>
                <a:latin typeface="Times New Roman" pitchFamily="18" charset="0"/>
                <a:ea typeface="Calibri" panose="020F0502020204030204" pitchFamily="34" charset="0"/>
                <a:cs typeface="Times New Roman" pitchFamily="18" charset="0"/>
              </a:rPr>
              <a:t>ганизация</a:t>
            </a:r>
            <a:r>
              <a:rPr lang="ru-RU" sz="1200" b="1" dirty="0" smtClean="0">
                <a:solidFill>
                  <a:srgbClr val="007E39"/>
                </a:solidFill>
                <a:latin typeface="Times New Roman" pitchFamily="18" charset="0"/>
                <a:ea typeface="Calibri" panose="020F0502020204030204" pitchFamily="34" charset="0"/>
                <a:cs typeface="Times New Roman" pitchFamily="18" charset="0"/>
              </a:rPr>
              <a:t>, мотивация и контроль деятельности людей объединённых общей целью. </a:t>
            </a:r>
            <a:r>
              <a:rPr lang="ru-RU" sz="1200" b="1" i="1" dirty="0" smtClean="0">
                <a:solidFill>
                  <a:srgbClr val="000000"/>
                </a:solidFill>
                <a:latin typeface="Times New Roman" pitchFamily="18" charset="0"/>
                <a:ea typeface="Calibri" panose="020F0502020204030204" pitchFamily="34" charset="0"/>
                <a:cs typeface="Times New Roman" pitchFamily="18" charset="0"/>
              </a:rPr>
              <a:t>«Организация обеспечивает благополучие общества</a:t>
            </a:r>
            <a:r>
              <a:rPr lang="ru-RU" sz="1200" dirty="0" smtClean="0">
                <a:solidFill>
                  <a:srgbClr val="000000"/>
                </a:solidFill>
                <a:latin typeface="Times New Roman" pitchFamily="18" charset="0"/>
                <a:ea typeface="Calibri" panose="020F0502020204030204" pitchFamily="34" charset="0"/>
                <a:cs typeface="Times New Roman" pitchFamily="18" charset="0"/>
              </a:rPr>
              <a:t>!» </a:t>
            </a:r>
            <a:r>
              <a:rPr lang="en-US" sz="1200" dirty="0" smtClean="0">
                <a:solidFill>
                  <a:srgbClr val="000000"/>
                </a:solidFill>
                <a:latin typeface="Times New Roman" pitchFamily="18" charset="0"/>
                <a:ea typeface="Calibri" panose="020F0502020204030204" pitchFamily="34" charset="0"/>
                <a:cs typeface="Times New Roman" pitchFamily="18" charset="0"/>
              </a:rPr>
              <a:t>(</a:t>
            </a:r>
            <a:r>
              <a:rPr lang="ru-RU" sz="1200" dirty="0" err="1" smtClean="0">
                <a:solidFill>
                  <a:srgbClr val="000000"/>
                </a:solidFill>
                <a:latin typeface="Times New Roman" pitchFamily="18" charset="0"/>
                <a:ea typeface="Calibri" panose="020F0502020204030204" pitchFamily="34" charset="0"/>
                <a:cs typeface="Times New Roman" pitchFamily="18" charset="0"/>
              </a:rPr>
              <a:t>Акио</a:t>
            </a:r>
            <a:r>
              <a:rPr lang="ru-RU" sz="1200" dirty="0" smtClean="0">
                <a:solidFill>
                  <a:srgbClr val="000000"/>
                </a:solidFill>
                <a:latin typeface="Times New Roman" pitchFamily="18" charset="0"/>
                <a:ea typeface="Calibri" panose="020F0502020204030204" pitchFamily="34" charset="0"/>
                <a:cs typeface="Times New Roman" pitchFamily="18" charset="0"/>
              </a:rPr>
              <a:t> </a:t>
            </a:r>
            <a:r>
              <a:rPr lang="ru-RU" sz="1200" dirty="0" err="1" smtClean="0">
                <a:solidFill>
                  <a:srgbClr val="000000"/>
                </a:solidFill>
                <a:latin typeface="Times New Roman" pitchFamily="18" charset="0"/>
                <a:ea typeface="Calibri" panose="020F0502020204030204" pitchFamily="34" charset="0"/>
                <a:cs typeface="Times New Roman" pitchFamily="18" charset="0"/>
              </a:rPr>
              <a:t>Морита</a:t>
            </a:r>
            <a:r>
              <a:rPr lang="ru-RU" sz="1200" dirty="0" smtClean="0">
                <a:solidFill>
                  <a:srgbClr val="000000"/>
                </a:solidFill>
                <a:latin typeface="Times New Roman" pitchFamily="18" charset="0"/>
                <a:ea typeface="Calibri" panose="020F0502020204030204" pitchFamily="34" charset="0"/>
                <a:cs typeface="Times New Roman" pitchFamily="18" charset="0"/>
              </a:rPr>
              <a:t>). </a:t>
            </a:r>
          </a:p>
          <a:p>
            <a:pPr indent="177800" algn="just">
              <a:lnSpc>
                <a:spcPct val="107000"/>
              </a:lnSpc>
              <a:spcAft>
                <a:spcPts val="0"/>
              </a:spcAft>
            </a:pPr>
            <a:endParaRPr lang="ru-RU" sz="1200" dirty="0" smtClean="0">
              <a:solidFill>
                <a:srgbClr val="000000"/>
              </a:solidFill>
              <a:latin typeface="Times New Roman" pitchFamily="18" charset="0"/>
              <a:ea typeface="Calibri" panose="020F0502020204030204" pitchFamily="34" charset="0"/>
              <a:cs typeface="Times New Roman" pitchFamily="18" charset="0"/>
            </a:endParaRPr>
          </a:p>
          <a:p>
            <a:pPr indent="177800" algn="just">
              <a:lnSpc>
                <a:spcPct val="107000"/>
              </a:lnSpc>
              <a:spcAft>
                <a:spcPts val="0"/>
              </a:spcAft>
            </a:pPr>
            <a:endParaRPr lang="ru-RU" sz="1200" dirty="0" smtClean="0">
              <a:solidFill>
                <a:srgbClr val="000000"/>
              </a:solidFill>
              <a:latin typeface="Times New Roman" pitchFamily="18" charset="0"/>
              <a:ea typeface="Calibri" panose="020F0502020204030204" pitchFamily="34" charset="0"/>
              <a:cs typeface="Times New Roman" pitchFamily="18" charset="0"/>
            </a:endParaRPr>
          </a:p>
          <a:p>
            <a:pPr indent="177800" algn="just">
              <a:lnSpc>
                <a:spcPct val="107000"/>
              </a:lnSpc>
              <a:spcAft>
                <a:spcPts val="0"/>
              </a:spcAft>
            </a:pPr>
            <a:endParaRPr lang="ru-RU" sz="1200" dirty="0" smtClean="0">
              <a:solidFill>
                <a:srgbClr val="000000"/>
              </a:solidFill>
              <a:latin typeface="Times New Roman" pitchFamily="18" charset="0"/>
              <a:ea typeface="Calibri" panose="020F0502020204030204" pitchFamily="34" charset="0"/>
              <a:cs typeface="Times New Roman" pitchFamily="18" charset="0"/>
            </a:endParaRPr>
          </a:p>
          <a:p>
            <a:pPr indent="177800" algn="just">
              <a:lnSpc>
                <a:spcPct val="107000"/>
              </a:lnSpc>
              <a:spcAft>
                <a:spcPts val="0"/>
              </a:spcAft>
            </a:pPr>
            <a:endParaRPr lang="ru-RU" sz="1200" dirty="0" smtClean="0">
              <a:solidFill>
                <a:srgbClr val="000000"/>
              </a:solidFill>
              <a:latin typeface="Times New Roman" pitchFamily="18" charset="0"/>
              <a:ea typeface="Calibri" panose="020F0502020204030204" pitchFamily="34" charset="0"/>
              <a:cs typeface="Times New Roman" pitchFamily="18" charset="0"/>
            </a:endParaRPr>
          </a:p>
          <a:p>
            <a:pPr indent="177800" algn="just">
              <a:lnSpc>
                <a:spcPct val="107000"/>
              </a:lnSpc>
              <a:spcAft>
                <a:spcPts val="0"/>
              </a:spcAft>
            </a:pPr>
            <a:endParaRPr lang="ru-RU" sz="1200" dirty="0" smtClean="0">
              <a:solidFill>
                <a:srgbClr val="000000"/>
              </a:solidFill>
              <a:latin typeface="Times New Roman" pitchFamily="18" charset="0"/>
              <a:ea typeface="Calibri" panose="020F0502020204030204" pitchFamily="34" charset="0"/>
              <a:cs typeface="Times New Roman" pitchFamily="18" charset="0"/>
            </a:endParaRPr>
          </a:p>
          <a:p>
            <a:pPr indent="177800" algn="just">
              <a:lnSpc>
                <a:spcPct val="107000"/>
              </a:lnSpc>
              <a:spcAft>
                <a:spcPts val="0"/>
              </a:spcAft>
            </a:pPr>
            <a:endParaRPr lang="ru-RU" sz="1200" dirty="0" smtClean="0">
              <a:solidFill>
                <a:srgbClr val="000000"/>
              </a:solidFill>
              <a:latin typeface="Times New Roman" pitchFamily="18" charset="0"/>
              <a:ea typeface="Calibri" panose="020F0502020204030204" pitchFamily="34" charset="0"/>
              <a:cs typeface="Times New Roman" pitchFamily="18" charset="0"/>
            </a:endParaRPr>
          </a:p>
          <a:p>
            <a:pPr indent="177800" algn="just">
              <a:lnSpc>
                <a:spcPct val="107000"/>
              </a:lnSpc>
              <a:spcAft>
                <a:spcPts val="0"/>
              </a:spcAft>
            </a:pPr>
            <a:endParaRPr lang="ru-RU" sz="1200" dirty="0" smtClean="0">
              <a:solidFill>
                <a:srgbClr val="000000"/>
              </a:solidFill>
              <a:latin typeface="Times New Roman" pitchFamily="18" charset="0"/>
              <a:ea typeface="Calibri" panose="020F0502020204030204" pitchFamily="34" charset="0"/>
              <a:cs typeface="Times New Roman" pitchFamily="18" charset="0"/>
            </a:endParaRPr>
          </a:p>
          <a:p>
            <a:pPr indent="177800" algn="just">
              <a:lnSpc>
                <a:spcPct val="107000"/>
              </a:lnSpc>
              <a:spcAft>
                <a:spcPts val="0"/>
              </a:spcAft>
            </a:pPr>
            <a:endParaRPr lang="ru-RU" sz="1200" dirty="0" smtClean="0">
              <a:solidFill>
                <a:srgbClr val="000000"/>
              </a:solidFill>
              <a:latin typeface="Times New Roman" pitchFamily="18" charset="0"/>
              <a:ea typeface="Calibri" panose="020F0502020204030204" pitchFamily="34" charset="0"/>
              <a:cs typeface="Times New Roman" pitchFamily="18" charset="0"/>
            </a:endParaRPr>
          </a:p>
          <a:p>
            <a:pPr indent="177800" algn="just">
              <a:lnSpc>
                <a:spcPct val="107000"/>
              </a:lnSpc>
              <a:spcAft>
                <a:spcPts val="0"/>
              </a:spcAft>
            </a:pPr>
            <a:endParaRPr lang="ru-RU" sz="1200" dirty="0" smtClean="0">
              <a:solidFill>
                <a:srgbClr val="000000"/>
              </a:solidFill>
              <a:latin typeface="Times New Roman" pitchFamily="18" charset="0"/>
              <a:ea typeface="Calibri" panose="020F0502020204030204" pitchFamily="34" charset="0"/>
              <a:cs typeface="Times New Roman" pitchFamily="18" charset="0"/>
            </a:endParaRPr>
          </a:p>
          <a:p>
            <a:pPr indent="177800">
              <a:lnSpc>
                <a:spcPct val="107000"/>
              </a:lnSpc>
              <a:spcAft>
                <a:spcPts val="0"/>
              </a:spcAft>
            </a:pPr>
            <a:endParaRPr lang="ru-RU" sz="1200" dirty="0" smtClean="0">
              <a:solidFill>
                <a:srgbClr val="000000"/>
              </a:solidFill>
              <a:latin typeface="Times New Roman" pitchFamily="18" charset="0"/>
              <a:ea typeface="Calibri" panose="020F0502020204030204" pitchFamily="34" charset="0"/>
              <a:cs typeface="Times New Roman" pitchFamily="18" charset="0"/>
            </a:endParaRPr>
          </a:p>
          <a:p>
            <a:pPr indent="177800">
              <a:lnSpc>
                <a:spcPct val="107000"/>
              </a:lnSpc>
              <a:spcAft>
                <a:spcPts val="0"/>
              </a:spcAft>
            </a:pPr>
            <a:r>
              <a:rPr lang="ru-RU" sz="1200" dirty="0" smtClean="0">
                <a:solidFill>
                  <a:srgbClr val="000000"/>
                </a:solidFill>
                <a:latin typeface="Times New Roman" pitchFamily="18" charset="0"/>
                <a:ea typeface="Calibri" panose="020F0502020204030204" pitchFamily="34" charset="0"/>
                <a:cs typeface="Times New Roman" pitchFamily="18" charset="0"/>
              </a:rPr>
              <a:t>Менеджмент направлен на создание благоприятных условий (технических, экономических, психологических и др.) функционирования организации, на достижение ею успеха.</a:t>
            </a:r>
          </a:p>
          <a:p>
            <a:pPr indent="177800">
              <a:spcAft>
                <a:spcPts val="0"/>
              </a:spcAft>
            </a:pPr>
            <a:r>
              <a:rPr lang="ru-RU" sz="1200" dirty="0" smtClean="0">
                <a:solidFill>
                  <a:srgbClr val="000000"/>
                </a:solidFill>
                <a:latin typeface="Times New Roman" pitchFamily="18" charset="0"/>
                <a:ea typeface="Times New Roman" panose="02020603050405020304" pitchFamily="18" charset="0"/>
                <a:cs typeface="Times New Roman" pitchFamily="18" charset="0"/>
              </a:rPr>
              <a:t>Существует </a:t>
            </a:r>
            <a:r>
              <a:rPr lang="ru-RU" sz="1200" dirty="0">
                <a:solidFill>
                  <a:srgbClr val="000000"/>
                </a:solidFill>
                <a:latin typeface="Times New Roman" pitchFamily="18" charset="0"/>
                <a:ea typeface="Times New Roman" panose="02020603050405020304" pitchFamily="18" charset="0"/>
                <a:cs typeface="Times New Roman" pitchFamily="18" charset="0"/>
              </a:rPr>
              <a:t>более 300 определений управления. </a:t>
            </a:r>
            <a:r>
              <a:rPr lang="en-US" sz="1200" dirty="0" smtClean="0">
                <a:solidFill>
                  <a:srgbClr val="000000"/>
                </a:solidFill>
                <a:latin typeface="Times New Roman" pitchFamily="18" charset="0"/>
                <a:ea typeface="Times New Roman" panose="02020603050405020304" pitchFamily="18" charset="0"/>
                <a:cs typeface="Times New Roman" pitchFamily="18" charset="0"/>
              </a:rPr>
              <a:t>	</a:t>
            </a:r>
            <a:r>
              <a:rPr lang="ru-RU" sz="1200" dirty="0" smtClean="0">
                <a:solidFill>
                  <a:srgbClr val="000000"/>
                </a:solidFill>
                <a:latin typeface="Times New Roman" pitchFamily="18" charset="0"/>
                <a:ea typeface="Times New Roman" panose="02020603050405020304" pitchFamily="18" charset="0"/>
                <a:cs typeface="Times New Roman" pitchFamily="18" charset="0"/>
              </a:rPr>
              <a:t>Ли </a:t>
            </a:r>
            <a:r>
              <a:rPr lang="ru-RU" sz="1200" dirty="0" err="1">
                <a:solidFill>
                  <a:srgbClr val="000000"/>
                </a:solidFill>
                <a:latin typeface="Times New Roman" pitchFamily="18" charset="0"/>
                <a:ea typeface="Times New Roman" panose="02020603050405020304" pitchFamily="18" charset="0"/>
                <a:cs typeface="Times New Roman" pitchFamily="18" charset="0"/>
              </a:rPr>
              <a:t>Якокка</a:t>
            </a:r>
            <a:r>
              <a:rPr lang="ru-RU" sz="1200" dirty="0">
                <a:solidFill>
                  <a:srgbClr val="000000"/>
                </a:solidFill>
                <a:latin typeface="Times New Roman" pitchFamily="18" charset="0"/>
                <a:ea typeface="Times New Roman" panose="02020603050405020304" pitchFamily="18" charset="0"/>
                <a:cs typeface="Times New Roman" pitchFamily="18" charset="0"/>
              </a:rPr>
              <a:t> считает, что </a:t>
            </a:r>
            <a:r>
              <a:rPr lang="ru-RU" sz="1200" dirty="0" smtClean="0">
                <a:solidFill>
                  <a:srgbClr val="000000"/>
                </a:solidFill>
                <a:latin typeface="Times New Roman" pitchFamily="18" charset="0"/>
                <a:ea typeface="Times New Roman" panose="02020603050405020304" pitchFamily="18" charset="0"/>
                <a:cs typeface="Times New Roman" pitchFamily="18" charset="0"/>
              </a:rPr>
              <a:t> </a:t>
            </a:r>
          </a:p>
          <a:p>
            <a:pPr indent="177800">
              <a:spcAft>
                <a:spcPts val="0"/>
              </a:spcAft>
            </a:pPr>
            <a:r>
              <a:rPr lang="ru-RU" sz="1200" dirty="0" smtClean="0">
                <a:solidFill>
                  <a:srgbClr val="000000"/>
                </a:solidFill>
                <a:latin typeface="Times New Roman" pitchFamily="18" charset="0"/>
                <a:ea typeface="Times New Roman" panose="02020603050405020304" pitchFamily="18" charset="0"/>
                <a:cs typeface="Times New Roman" pitchFamily="18" charset="0"/>
              </a:rPr>
              <a:t>управление </a:t>
            </a:r>
            <a:r>
              <a:rPr lang="ru-RU" sz="1200" dirty="0">
                <a:solidFill>
                  <a:srgbClr val="000000"/>
                </a:solidFill>
                <a:latin typeface="Times New Roman" pitchFamily="18" charset="0"/>
                <a:ea typeface="Times New Roman" panose="02020603050405020304" pitchFamily="18" charset="0"/>
                <a:cs typeface="Times New Roman" pitchFamily="18" charset="0"/>
              </a:rPr>
              <a:t>– не что иное, как </a:t>
            </a:r>
            <a:r>
              <a:rPr lang="ru-RU" sz="1200" i="1" dirty="0">
                <a:solidFill>
                  <a:srgbClr val="000000"/>
                </a:solidFill>
                <a:latin typeface="Times New Roman" pitchFamily="18" charset="0"/>
                <a:ea typeface="Times New Roman" panose="02020603050405020304" pitchFamily="18" charset="0"/>
                <a:cs typeface="Times New Roman" pitchFamily="18" charset="0"/>
              </a:rPr>
              <a:t>«настраивание людей на труд».</a:t>
            </a:r>
            <a:endParaRPr lang="ru-RU" sz="1200" i="1" dirty="0">
              <a:latin typeface="Times New Roman" pitchFamily="18" charset="0"/>
              <a:ea typeface="Times New Roman" panose="02020603050405020304" pitchFamily="18" charset="0"/>
              <a:cs typeface="Times New Roman" pitchFamily="18" charset="0"/>
            </a:endParaRPr>
          </a:p>
          <a:p>
            <a:pPr indent="177800"/>
            <a:r>
              <a:rPr lang="ru-RU" sz="1200" dirty="0" smtClean="0">
                <a:solidFill>
                  <a:srgbClr val="000000"/>
                </a:solidFill>
                <a:latin typeface="Times New Roman" pitchFamily="18" charset="0"/>
                <a:ea typeface="Times New Roman" panose="02020603050405020304" pitchFamily="18" charset="0"/>
                <a:cs typeface="Times New Roman" pitchFamily="18" charset="0"/>
              </a:rPr>
              <a:t>Питер </a:t>
            </a:r>
            <a:r>
              <a:rPr lang="ru-RU" sz="1200" dirty="0">
                <a:solidFill>
                  <a:srgbClr val="000000"/>
                </a:solidFill>
                <a:latin typeface="Times New Roman" pitchFamily="18" charset="0"/>
                <a:ea typeface="Times New Roman" panose="02020603050405020304" pitchFamily="18" charset="0"/>
                <a:cs typeface="Times New Roman" pitchFamily="18" charset="0"/>
              </a:rPr>
              <a:t>Друкер определяет управление </a:t>
            </a:r>
            <a:r>
              <a:rPr lang="ru-RU" sz="1200" dirty="0" smtClean="0">
                <a:solidFill>
                  <a:srgbClr val="000000"/>
                </a:solidFill>
                <a:latin typeface="Times New Roman" pitchFamily="18" charset="0"/>
                <a:ea typeface="Times New Roman" panose="02020603050405020304" pitchFamily="18" charset="0"/>
                <a:cs typeface="Times New Roman" pitchFamily="18" charset="0"/>
              </a:rPr>
              <a:t>как </a:t>
            </a:r>
            <a:r>
              <a:rPr lang="ru-RU" sz="1200" dirty="0">
                <a:solidFill>
                  <a:srgbClr val="000000"/>
                </a:solidFill>
                <a:latin typeface="Times New Roman" pitchFamily="18" charset="0"/>
                <a:ea typeface="Times New Roman" panose="02020603050405020304" pitchFamily="18" charset="0"/>
                <a:cs typeface="Times New Roman" pitchFamily="18" charset="0"/>
              </a:rPr>
              <a:t>особый вид деятельности, превращающий неорганизованную толпу в </a:t>
            </a:r>
            <a:r>
              <a:rPr lang="ru-RU" sz="1200" dirty="0" err="1" smtClean="0">
                <a:solidFill>
                  <a:srgbClr val="000000"/>
                </a:solidFill>
                <a:latin typeface="Times New Roman" pitchFamily="18" charset="0"/>
                <a:ea typeface="Times New Roman" panose="02020603050405020304" pitchFamily="18" charset="0"/>
                <a:cs typeface="Times New Roman" pitchFamily="18" charset="0"/>
              </a:rPr>
              <a:t>целенаправлен-ную</a:t>
            </a:r>
            <a:r>
              <a:rPr lang="ru-RU" sz="1200" dirty="0" smtClean="0">
                <a:solidFill>
                  <a:srgbClr val="000000"/>
                </a:solidFill>
                <a:latin typeface="Times New Roman" pitchFamily="18" charset="0"/>
                <a:ea typeface="Times New Roman" panose="02020603050405020304" pitchFamily="18" charset="0"/>
                <a:cs typeface="Times New Roman" pitchFamily="18" charset="0"/>
              </a:rPr>
              <a:t>, </a:t>
            </a:r>
            <a:r>
              <a:rPr lang="ru-RU" sz="1200" dirty="0">
                <a:solidFill>
                  <a:srgbClr val="000000"/>
                </a:solidFill>
                <a:latin typeface="Times New Roman" pitchFamily="18" charset="0"/>
                <a:ea typeface="Times New Roman" panose="02020603050405020304" pitchFamily="18" charset="0"/>
                <a:cs typeface="Times New Roman" pitchFamily="18" charset="0"/>
              </a:rPr>
              <a:t>результативную и эффективную группу.</a:t>
            </a:r>
            <a:endParaRPr lang="ru-RU" sz="1200" dirty="0">
              <a:latin typeface="Times New Roman" pitchFamily="18" charset="0"/>
              <a:ea typeface="Times New Roman" panose="02020603050405020304" pitchFamily="18" charset="0"/>
              <a:cs typeface="Times New Roman" pitchFamily="18" charset="0"/>
            </a:endParaRPr>
          </a:p>
          <a:p>
            <a:pPr indent="177800"/>
            <a:r>
              <a:rPr lang="ru-RU" sz="1200" dirty="0" smtClean="0">
                <a:solidFill>
                  <a:srgbClr val="000000"/>
                </a:solidFill>
                <a:latin typeface="Times New Roman" pitchFamily="18" charset="0"/>
                <a:ea typeface="Times New Roman" panose="02020603050405020304" pitchFamily="18" charset="0"/>
                <a:cs typeface="Times New Roman" pitchFamily="18" charset="0"/>
              </a:rPr>
              <a:t>Вернер </a:t>
            </a:r>
            <a:r>
              <a:rPr lang="ru-RU" sz="1200" dirty="0" err="1" smtClean="0">
                <a:solidFill>
                  <a:srgbClr val="000000"/>
                </a:solidFill>
                <a:latin typeface="Times New Roman" pitchFamily="18" charset="0"/>
                <a:ea typeface="Times New Roman" panose="02020603050405020304" pitchFamily="18" charset="0"/>
                <a:cs typeface="Times New Roman" pitchFamily="18" charset="0"/>
              </a:rPr>
              <a:t>Зигерт</a:t>
            </a:r>
            <a:r>
              <a:rPr lang="ru-RU" sz="1200" dirty="0" smtClean="0">
                <a:solidFill>
                  <a:srgbClr val="000000"/>
                </a:solidFill>
                <a:latin typeface="Times New Roman" pitchFamily="18" charset="0"/>
                <a:ea typeface="Times New Roman" panose="02020603050405020304" pitchFamily="18" charset="0"/>
                <a:cs typeface="Times New Roman" pitchFamily="18" charset="0"/>
              </a:rPr>
              <a:t> подчеркивает, что управ</a:t>
            </a:r>
            <a:r>
              <a:rPr lang="en-US" sz="1200" dirty="0" smtClean="0">
                <a:solidFill>
                  <a:srgbClr val="000000"/>
                </a:solidFill>
                <a:latin typeface="Times New Roman" pitchFamily="18" charset="0"/>
                <a:ea typeface="Times New Roman" panose="02020603050405020304" pitchFamily="18" charset="0"/>
                <a:cs typeface="Times New Roman" pitchFamily="18" charset="0"/>
              </a:rPr>
              <a:t>- </a:t>
            </a:r>
            <a:r>
              <a:rPr lang="ru-RU" sz="1200" dirty="0" err="1" smtClean="0">
                <a:solidFill>
                  <a:srgbClr val="000000"/>
                </a:solidFill>
                <a:latin typeface="Times New Roman" pitchFamily="18" charset="0"/>
                <a:ea typeface="Times New Roman" panose="02020603050405020304" pitchFamily="18" charset="0"/>
                <a:cs typeface="Times New Roman" pitchFamily="18" charset="0"/>
              </a:rPr>
              <a:t>лять</a:t>
            </a:r>
            <a:r>
              <a:rPr lang="ru-RU" sz="1200" dirty="0" smtClean="0">
                <a:solidFill>
                  <a:srgbClr val="000000"/>
                </a:solidFill>
                <a:latin typeface="Times New Roman" pitchFamily="18" charset="0"/>
                <a:ea typeface="Times New Roman" panose="02020603050405020304" pitchFamily="18" charset="0"/>
                <a:cs typeface="Times New Roman" pitchFamily="18" charset="0"/>
              </a:rPr>
              <a:t> – значит приводить к успехам других.</a:t>
            </a:r>
            <a:endParaRPr lang="ru-RU" sz="1200" dirty="0" smtClean="0">
              <a:latin typeface="Times New Roman" pitchFamily="18" charset="0"/>
              <a:ea typeface="Times New Roman" panose="02020603050405020304" pitchFamily="18" charset="0"/>
              <a:cs typeface="Times New Roman" pitchFamily="18" charset="0"/>
            </a:endParaRPr>
          </a:p>
          <a:p>
            <a:pPr indent="177800"/>
            <a:r>
              <a:rPr lang="ru-RU" sz="1200" dirty="0" smtClean="0">
                <a:solidFill>
                  <a:srgbClr val="000000"/>
                </a:solidFill>
                <a:latin typeface="Times New Roman" pitchFamily="18" charset="0"/>
                <a:ea typeface="Times New Roman" panose="02020603050405020304" pitchFamily="18" charset="0"/>
                <a:cs typeface="Times New Roman" pitchFamily="18" charset="0"/>
              </a:rPr>
              <a:t>Майкл </a:t>
            </a:r>
            <a:r>
              <a:rPr lang="ru-RU" sz="1200" dirty="0" err="1">
                <a:solidFill>
                  <a:srgbClr val="000000"/>
                </a:solidFill>
                <a:latin typeface="Times New Roman" pitchFamily="18" charset="0"/>
                <a:ea typeface="Times New Roman" panose="02020603050405020304" pitchFamily="18" charset="0"/>
                <a:cs typeface="Times New Roman" pitchFamily="18" charset="0"/>
              </a:rPr>
              <a:t>Мескон</a:t>
            </a:r>
            <a:r>
              <a:rPr lang="ru-RU" sz="1200" dirty="0">
                <a:solidFill>
                  <a:srgbClr val="000000"/>
                </a:solidFill>
                <a:latin typeface="Times New Roman" pitchFamily="18" charset="0"/>
                <a:ea typeface="Times New Roman" panose="02020603050405020304" pitchFamily="18" charset="0"/>
                <a:cs typeface="Times New Roman" pitchFamily="18" charset="0"/>
              </a:rPr>
              <a:t> считает, что управление – это процесс планирования, организации, мотивации и контроля, необходимый для того, чтобы сформулировать и достичь целей организации через других </a:t>
            </a:r>
            <a:r>
              <a:rPr lang="ru-RU" sz="1200" dirty="0" smtClean="0">
                <a:solidFill>
                  <a:srgbClr val="000000"/>
                </a:solidFill>
                <a:latin typeface="Times New Roman" pitchFamily="18" charset="0"/>
                <a:ea typeface="Times New Roman" panose="02020603050405020304" pitchFamily="18" charset="0"/>
                <a:cs typeface="Times New Roman" pitchFamily="18" charset="0"/>
              </a:rPr>
              <a:t>людей.</a:t>
            </a:r>
            <a:endParaRPr lang="en-US" sz="1200" dirty="0" smtClean="0">
              <a:solidFill>
                <a:srgbClr val="000000"/>
              </a:solidFill>
              <a:latin typeface="Times New Roman" pitchFamily="18" charset="0"/>
              <a:ea typeface="Times New Roman" panose="02020603050405020304" pitchFamily="18" charset="0"/>
              <a:cs typeface="Times New Roman" pitchFamily="18" charset="0"/>
            </a:endParaRPr>
          </a:p>
          <a:p>
            <a:pPr indent="177800"/>
            <a:r>
              <a:rPr lang="ru-RU" sz="1200" dirty="0" err="1" smtClean="0">
                <a:solidFill>
                  <a:srgbClr val="000000"/>
                </a:solidFill>
                <a:latin typeface="Times New Roman" pitchFamily="18" charset="0"/>
                <a:ea typeface="Times New Roman" panose="02020603050405020304" pitchFamily="18" charset="0"/>
                <a:cs typeface="Times New Roman" pitchFamily="18" charset="0"/>
              </a:rPr>
              <a:t>Акио</a:t>
            </a:r>
            <a:r>
              <a:rPr lang="ru-RU" sz="1200" dirty="0" smtClean="0">
                <a:solidFill>
                  <a:srgbClr val="000000"/>
                </a:solidFill>
                <a:latin typeface="Times New Roman" pitchFamily="18" charset="0"/>
                <a:ea typeface="Times New Roman" panose="02020603050405020304" pitchFamily="18" charset="0"/>
                <a:cs typeface="Times New Roman" pitchFamily="18" charset="0"/>
              </a:rPr>
              <a:t> </a:t>
            </a:r>
            <a:r>
              <a:rPr lang="ru-RU" sz="1200" dirty="0" err="1" smtClean="0">
                <a:solidFill>
                  <a:srgbClr val="000000"/>
                </a:solidFill>
                <a:latin typeface="Times New Roman" pitchFamily="18" charset="0"/>
                <a:ea typeface="Times New Roman" panose="02020603050405020304" pitchFamily="18" charset="0"/>
                <a:cs typeface="Times New Roman" pitchFamily="18" charset="0"/>
              </a:rPr>
              <a:t>Морита</a:t>
            </a:r>
            <a:r>
              <a:rPr lang="ru-RU" sz="1200" dirty="0" smtClean="0">
                <a:solidFill>
                  <a:srgbClr val="000000"/>
                </a:solidFill>
                <a:latin typeface="Times New Roman" pitchFamily="18" charset="0"/>
                <a:ea typeface="Times New Roman" panose="02020603050405020304" pitchFamily="18" charset="0"/>
                <a:cs typeface="Times New Roman" pitchFamily="18" charset="0"/>
              </a:rPr>
              <a:t> пишет, что о качестве менеджера можно судить по тому, как хорошо он может организовать большое</a:t>
            </a:r>
            <a:r>
              <a:rPr lang="en-US" sz="1200" dirty="0" smtClean="0">
                <a:solidFill>
                  <a:srgbClr val="000000"/>
                </a:solidFill>
                <a:latin typeface="Times New Roman" pitchFamily="18" charset="0"/>
                <a:ea typeface="Times New Roman" panose="02020603050405020304" pitchFamily="18" charset="0"/>
                <a:cs typeface="Times New Roman" pitchFamily="18" charset="0"/>
              </a:rPr>
              <a:t> </a:t>
            </a:r>
            <a:r>
              <a:rPr lang="ru-RU" sz="1200" dirty="0" smtClean="0">
                <a:solidFill>
                  <a:srgbClr val="000000"/>
                </a:solidFill>
                <a:latin typeface="Times New Roman" pitchFamily="18" charset="0"/>
                <a:ea typeface="Times New Roman" panose="02020603050405020304" pitchFamily="18" charset="0"/>
                <a:cs typeface="Times New Roman" pitchFamily="18" charset="0"/>
              </a:rPr>
              <a:t>число людей и насколько эффективно может</a:t>
            </a:r>
            <a:endParaRPr lang="en-US" sz="1200" dirty="0" smtClean="0">
              <a:solidFill>
                <a:srgbClr val="000000"/>
              </a:solidFill>
              <a:latin typeface="Times New Roman" pitchFamily="18" charset="0"/>
              <a:ea typeface="Times New Roman" panose="02020603050405020304" pitchFamily="18" charset="0"/>
              <a:cs typeface="Times New Roman" pitchFamily="18" charset="0"/>
            </a:endParaRPr>
          </a:p>
          <a:p>
            <a:pPr marL="180975" indent="177800" algn="just">
              <a:spcAft>
                <a:spcPts val="0"/>
              </a:spcAft>
            </a:pPr>
            <a:endParaRPr lang="ru-RU" sz="1200" b="1" dirty="0" smtClean="0">
              <a:solidFill>
                <a:srgbClr val="007E39"/>
              </a:solidFill>
              <a:latin typeface="Times New Roman" pitchFamily="18" charset="0"/>
              <a:ea typeface="Times New Roman" panose="02020603050405020304" pitchFamily="18" charset="0"/>
              <a:cs typeface="Times New Roman" pitchFamily="18" charset="0"/>
            </a:endParaRPr>
          </a:p>
          <a:p>
            <a:pPr marL="180975" indent="177800" algn="just">
              <a:spcAft>
                <a:spcPts val="0"/>
              </a:spcAft>
            </a:pPr>
            <a:endParaRPr lang="ru-RU" sz="1200" b="1" dirty="0" smtClean="0">
              <a:solidFill>
                <a:srgbClr val="007E39"/>
              </a:solidFill>
              <a:latin typeface="Times New Roman" pitchFamily="18" charset="0"/>
              <a:ea typeface="Times New Roman" panose="02020603050405020304" pitchFamily="18" charset="0"/>
              <a:cs typeface="Times New Roman" pitchFamily="18" charset="0"/>
            </a:endParaRPr>
          </a:p>
          <a:p>
            <a:pPr marL="180975" indent="177800" algn="just">
              <a:spcAft>
                <a:spcPts val="0"/>
              </a:spcAft>
            </a:pPr>
            <a:endParaRPr lang="ru-RU" sz="1200" b="1" dirty="0" smtClean="0">
              <a:solidFill>
                <a:srgbClr val="007E39"/>
              </a:solidFill>
              <a:latin typeface="Times New Roman" pitchFamily="18" charset="0"/>
              <a:ea typeface="Times New Roman" panose="02020603050405020304" pitchFamily="18" charset="0"/>
              <a:cs typeface="Times New Roman" pitchFamily="18" charset="0"/>
            </a:endParaRPr>
          </a:p>
          <a:p>
            <a:pPr marL="180975" indent="177800">
              <a:spcAft>
                <a:spcPts val="0"/>
              </a:spcAft>
            </a:pPr>
            <a:endParaRPr lang="en-US" sz="1100" b="1" dirty="0" smtClean="0">
              <a:solidFill>
                <a:srgbClr val="007E39"/>
              </a:solidFill>
              <a:latin typeface="Times New Roman" pitchFamily="18" charset="0"/>
              <a:ea typeface="Times New Roman" panose="02020603050405020304" pitchFamily="18" charset="0"/>
              <a:cs typeface="Times New Roman" pitchFamily="18" charset="0"/>
            </a:endParaRPr>
          </a:p>
          <a:p>
            <a:pPr marL="180975" indent="177800">
              <a:spcAft>
                <a:spcPts val="0"/>
              </a:spcAft>
            </a:pPr>
            <a:r>
              <a:rPr lang="ru-RU" sz="1100" b="1" dirty="0" smtClean="0">
                <a:solidFill>
                  <a:srgbClr val="007E39"/>
                </a:solidFill>
                <a:latin typeface="Times New Roman" pitchFamily="18" charset="0"/>
                <a:ea typeface="Times New Roman" panose="02020603050405020304" pitchFamily="18" charset="0"/>
                <a:cs typeface="Times New Roman" pitchFamily="18" charset="0"/>
              </a:rPr>
              <a:t>Организация</a:t>
            </a:r>
            <a:r>
              <a:rPr lang="en-US" sz="1100" b="1" dirty="0" smtClean="0">
                <a:solidFill>
                  <a:srgbClr val="007E39"/>
                </a:solidFill>
                <a:latin typeface="Times New Roman" pitchFamily="18" charset="0"/>
                <a:ea typeface="Times New Roman" panose="02020603050405020304" pitchFamily="18" charset="0"/>
                <a:cs typeface="Times New Roman" pitchFamily="18" charset="0"/>
              </a:rPr>
              <a:t> </a:t>
            </a:r>
            <a:r>
              <a:rPr lang="en-US" sz="1100" b="1" dirty="0" smtClean="0">
                <a:solidFill>
                  <a:srgbClr val="007E39"/>
                </a:solidFill>
                <a:latin typeface="Times New Roman" pitchFamily="18" charset="0"/>
                <a:ea typeface="Times New Roman" panose="02020603050405020304" pitchFamily="18" charset="0"/>
                <a:cs typeface="Times New Roman" pitchFamily="18" charset="0"/>
              </a:rPr>
              <a:t>-</a:t>
            </a:r>
            <a:r>
              <a:rPr lang="ru-RU" sz="1100" b="1" dirty="0" smtClean="0">
                <a:solidFill>
                  <a:srgbClr val="007E39"/>
                </a:solidFill>
                <a:latin typeface="Times New Roman" pitchFamily="18" charset="0"/>
                <a:ea typeface="Times New Roman" panose="02020603050405020304" pitchFamily="18" charset="0"/>
                <a:cs typeface="Times New Roman" pitchFamily="18" charset="0"/>
              </a:rPr>
              <a:t> это объединение людей, </a:t>
            </a:r>
            <a:r>
              <a:rPr lang="ru-RU" sz="1100" b="1" dirty="0">
                <a:solidFill>
                  <a:srgbClr val="007E39"/>
                </a:solidFill>
                <a:latin typeface="Times New Roman" pitchFamily="18" charset="0"/>
                <a:ea typeface="Times New Roman" panose="02020603050405020304" pitchFamily="18" charset="0"/>
                <a:cs typeface="Times New Roman" pitchFamily="18" charset="0"/>
              </a:rPr>
              <a:t>деятельность которых </a:t>
            </a:r>
            <a:r>
              <a:rPr lang="ru-RU" sz="1100" b="1" dirty="0" smtClean="0">
                <a:solidFill>
                  <a:srgbClr val="007E39"/>
                </a:solidFill>
                <a:latin typeface="Times New Roman" pitchFamily="18" charset="0"/>
                <a:ea typeface="Times New Roman" panose="02020603050405020304" pitchFamily="18" charset="0"/>
                <a:cs typeface="Times New Roman" pitchFamily="18" charset="0"/>
              </a:rPr>
              <a:t> сознательно </a:t>
            </a:r>
            <a:r>
              <a:rPr lang="ru-RU" sz="1100" b="1" dirty="0">
                <a:solidFill>
                  <a:srgbClr val="007E39"/>
                </a:solidFill>
                <a:latin typeface="Times New Roman" pitchFamily="18" charset="0"/>
                <a:ea typeface="Times New Roman" panose="02020603050405020304" pitchFamily="18" charset="0"/>
                <a:cs typeface="Times New Roman" pitchFamily="18" charset="0"/>
              </a:rPr>
              <a:t>координируется для достижения общей цели</a:t>
            </a:r>
            <a:r>
              <a:rPr lang="ru-RU" sz="1100" b="1" dirty="0" smtClean="0">
                <a:solidFill>
                  <a:srgbClr val="007E39"/>
                </a:solidFill>
                <a:latin typeface="Times New Roman" pitchFamily="18" charset="0"/>
                <a:ea typeface="Times New Roman" panose="02020603050405020304" pitchFamily="18" charset="0"/>
                <a:cs typeface="Times New Roman" pitchFamily="18" charset="0"/>
              </a:rPr>
              <a:t>.</a:t>
            </a:r>
          </a:p>
          <a:p>
            <a:pPr marL="180975" indent="177800" algn="just">
              <a:spcAft>
                <a:spcPts val="0"/>
              </a:spcAft>
            </a:pPr>
            <a:r>
              <a:rPr lang="ru-RU" sz="1200" dirty="0" smtClean="0">
                <a:solidFill>
                  <a:srgbClr val="000000"/>
                </a:solidFill>
                <a:latin typeface="Times New Roman" pitchFamily="18" charset="0"/>
                <a:ea typeface="Times New Roman" panose="02020603050405020304" pitchFamily="18" charset="0"/>
                <a:cs typeface="Times New Roman" pitchFamily="18" charset="0"/>
              </a:rPr>
              <a:t> Организация является основной ячейкой регулируемого общества.                    Организация обеспечивает благополучие общества.</a:t>
            </a:r>
          </a:p>
          <a:p>
            <a:pPr marL="180975" indent="177800"/>
            <a:r>
              <a:rPr lang="ru-RU" sz="1200" dirty="0" smtClean="0">
                <a:latin typeface="Times New Roman" pitchFamily="18" charset="0"/>
                <a:cs typeface="Times New Roman" pitchFamily="18" charset="0"/>
              </a:rPr>
              <a:t>Центральное </a:t>
            </a:r>
            <a:r>
              <a:rPr lang="ru-RU" sz="1200" dirty="0">
                <a:latin typeface="Times New Roman" pitchFamily="18" charset="0"/>
                <a:cs typeface="Times New Roman" pitchFamily="18" charset="0"/>
              </a:rPr>
              <a:t>место в управлении занимает </a:t>
            </a:r>
            <a:r>
              <a:rPr lang="ru-RU" sz="1200" dirty="0" smtClean="0">
                <a:latin typeface="Times New Roman" pitchFamily="18" charset="0"/>
                <a:cs typeface="Times New Roman" pitchFamily="18" charset="0"/>
              </a:rPr>
              <a:t>менеджер. </a:t>
            </a:r>
            <a:r>
              <a:rPr lang="ru-RU" sz="1200" dirty="0" smtClean="0">
                <a:latin typeface="Times New Roman" pitchFamily="18" charset="0"/>
                <a:ea typeface="Calibri" panose="020F0502020204030204" pitchFamily="34" charset="0"/>
                <a:cs typeface="Times New Roman" pitchFamily="18" charset="0"/>
              </a:rPr>
              <a:t>Менеджер - это наемный управляющий, который объединяет людей общей целью и ставит задачи, направленные на достижение конкретных целей.</a:t>
            </a:r>
          </a:p>
          <a:p>
            <a:pPr marL="180975" indent="177800"/>
            <a:r>
              <a:rPr lang="ru-RU" sz="1200" dirty="0" smtClean="0">
                <a:latin typeface="Times New Roman" pitchFamily="18" charset="0"/>
                <a:ea typeface="Calibri" panose="020F0502020204030204" pitchFamily="34" charset="0"/>
                <a:cs typeface="Times New Roman" pitchFamily="18" charset="0"/>
              </a:rPr>
              <a:t>Менеджер должен видеть и знать основные потребности общества людей  и стремиться с помощью организации деятельности людей к реализации потребностей.</a:t>
            </a:r>
          </a:p>
          <a:p>
            <a:pPr marL="180975" indent="177800"/>
            <a:r>
              <a:rPr lang="ru-RU" sz="1200" b="1" dirty="0" smtClean="0">
                <a:solidFill>
                  <a:srgbClr val="007E39"/>
                </a:solidFill>
                <a:latin typeface="Times New Roman" pitchFamily="18" charset="0"/>
                <a:ea typeface="Calibri" panose="020F0502020204030204" pitchFamily="34" charset="0"/>
                <a:cs typeface="Times New Roman" pitchFamily="18" charset="0"/>
              </a:rPr>
              <a:t>Менеджер должен знать основные законы и принципы организации, экономику, психологию, историю, </a:t>
            </a:r>
            <a:r>
              <a:rPr lang="ru-RU" sz="1200" b="1" dirty="0" err="1" smtClean="0">
                <a:solidFill>
                  <a:srgbClr val="007E39"/>
                </a:solidFill>
                <a:latin typeface="Times New Roman" pitchFamily="18" charset="0"/>
                <a:ea typeface="Calibri" panose="020F0502020204030204" pitchFamily="34" charset="0"/>
                <a:cs typeface="Times New Roman" pitchFamily="18" charset="0"/>
              </a:rPr>
              <a:t>культурологию</a:t>
            </a:r>
            <a:r>
              <a:rPr lang="ru-RU" sz="1200" b="1" dirty="0" smtClean="0">
                <a:solidFill>
                  <a:srgbClr val="007E39"/>
                </a:solidFill>
                <a:latin typeface="Times New Roman" pitchFamily="18" charset="0"/>
                <a:ea typeface="Calibri" panose="020F0502020204030204" pitchFamily="34" charset="0"/>
                <a:cs typeface="Times New Roman" pitchFamily="18" charset="0"/>
              </a:rPr>
              <a:t>, философию, бухучёт политологию, социологию, бизнес-этикет, </a:t>
            </a:r>
            <a:r>
              <a:rPr lang="ru-RU" sz="1200" b="1" dirty="0" err="1" smtClean="0">
                <a:solidFill>
                  <a:srgbClr val="007E39"/>
                </a:solidFill>
                <a:latin typeface="Times New Roman" pitchFamily="18" charset="0"/>
                <a:ea typeface="Calibri" panose="020F0502020204030204" pitchFamily="34" charset="0"/>
                <a:cs typeface="Times New Roman" pitchFamily="18" charset="0"/>
              </a:rPr>
              <a:t>имиджелогию</a:t>
            </a:r>
            <a:r>
              <a:rPr lang="ru-RU" sz="1200" b="1" dirty="0" smtClean="0">
                <a:solidFill>
                  <a:srgbClr val="007E39"/>
                </a:solidFill>
                <a:latin typeface="Times New Roman" pitchFamily="18" charset="0"/>
                <a:ea typeface="Calibri" panose="020F0502020204030204" pitchFamily="34" charset="0"/>
                <a:cs typeface="Times New Roman" pitchFamily="18" charset="0"/>
              </a:rPr>
              <a:t>, статистику, инновации, маркетинг, иностранные языки, маркетинг, логистику, </a:t>
            </a:r>
            <a:r>
              <a:rPr lang="en-US" sz="1200" b="1" dirty="0" smtClean="0">
                <a:solidFill>
                  <a:srgbClr val="007E39"/>
                </a:solidFill>
                <a:latin typeface="Times New Roman" pitchFamily="18" charset="0"/>
                <a:ea typeface="Calibri" panose="020F0502020204030204" pitchFamily="34" charset="0"/>
                <a:cs typeface="Times New Roman" pitchFamily="18" charset="0"/>
              </a:rPr>
              <a:t>IT</a:t>
            </a:r>
            <a:r>
              <a:rPr lang="ru-RU" sz="1200" b="1" dirty="0" smtClean="0">
                <a:solidFill>
                  <a:srgbClr val="007E39"/>
                </a:solidFill>
                <a:latin typeface="Times New Roman" pitchFamily="18" charset="0"/>
                <a:ea typeface="Calibri" panose="020F0502020204030204" pitchFamily="34" charset="0"/>
                <a:cs typeface="Times New Roman" pitchFamily="18" charset="0"/>
              </a:rPr>
              <a:t>…</a:t>
            </a:r>
            <a:endParaRPr lang="en-US" sz="1200" b="1" dirty="0" smtClean="0">
              <a:solidFill>
                <a:srgbClr val="007E39"/>
              </a:solidFill>
              <a:latin typeface="Times New Roman" pitchFamily="18" charset="0"/>
              <a:cs typeface="Times New Roman" pitchFamily="18" charset="0"/>
            </a:endParaRPr>
          </a:p>
          <a:p>
            <a:pPr indent="177800"/>
            <a:endParaRPr lang="en-US" sz="1200" dirty="0" smtClean="0">
              <a:latin typeface="Times New Roman" pitchFamily="18" charset="0"/>
              <a:cs typeface="Times New Roman" pitchFamily="18" charset="0"/>
            </a:endParaRPr>
          </a:p>
          <a:p>
            <a:pPr indent="177800"/>
            <a:endParaRPr lang="en-US" sz="1200" dirty="0" smtClean="0">
              <a:latin typeface="Times New Roman" pitchFamily="18" charset="0"/>
              <a:cs typeface="Times New Roman" pitchFamily="18" charset="0"/>
            </a:endParaRPr>
          </a:p>
          <a:p>
            <a:pPr indent="177800"/>
            <a:endParaRPr lang="en-US" sz="1200" dirty="0" smtClean="0">
              <a:latin typeface="Times New Roman" pitchFamily="18" charset="0"/>
              <a:cs typeface="Times New Roman" pitchFamily="18" charset="0"/>
            </a:endParaRPr>
          </a:p>
          <a:p>
            <a:pPr indent="177800"/>
            <a:endParaRPr lang="en-US" sz="1200" dirty="0" smtClean="0">
              <a:latin typeface="Times New Roman" pitchFamily="18" charset="0"/>
              <a:cs typeface="Times New Roman" pitchFamily="18" charset="0"/>
            </a:endParaRPr>
          </a:p>
          <a:p>
            <a:pPr indent="177800"/>
            <a:endParaRPr lang="en-US" sz="1200" dirty="0" smtClean="0">
              <a:latin typeface="Times New Roman" pitchFamily="18" charset="0"/>
              <a:cs typeface="Times New Roman" pitchFamily="18" charset="0"/>
            </a:endParaRPr>
          </a:p>
          <a:p>
            <a:pPr indent="177800"/>
            <a:endParaRPr lang="en-US" sz="1200" dirty="0" smtClean="0">
              <a:latin typeface="Times New Roman" pitchFamily="18" charset="0"/>
              <a:cs typeface="Times New Roman" pitchFamily="18" charset="0"/>
            </a:endParaRPr>
          </a:p>
          <a:p>
            <a:pPr indent="177800"/>
            <a:endParaRPr lang="en-US" sz="1200" dirty="0" smtClean="0">
              <a:latin typeface="Times New Roman" pitchFamily="18" charset="0"/>
              <a:cs typeface="Times New Roman" pitchFamily="18" charset="0"/>
            </a:endParaRPr>
          </a:p>
          <a:p>
            <a:pPr indent="177800"/>
            <a:endParaRPr lang="en-US" sz="1200" dirty="0" smtClean="0">
              <a:latin typeface="Times New Roman" pitchFamily="18" charset="0"/>
              <a:cs typeface="Times New Roman" pitchFamily="18" charset="0"/>
            </a:endParaRPr>
          </a:p>
          <a:p>
            <a:pPr indent="177800"/>
            <a:endParaRPr lang="en-US" sz="1200" dirty="0" smtClean="0">
              <a:latin typeface="Times New Roman" pitchFamily="18" charset="0"/>
              <a:cs typeface="Times New Roman" pitchFamily="18" charset="0"/>
            </a:endParaRPr>
          </a:p>
          <a:p>
            <a:pPr indent="177800"/>
            <a:endParaRPr lang="en-US" sz="1200" dirty="0" smtClean="0">
              <a:latin typeface="Times New Roman" pitchFamily="18" charset="0"/>
              <a:cs typeface="Times New Roman" pitchFamily="18" charset="0"/>
            </a:endParaRPr>
          </a:p>
          <a:p>
            <a:pPr indent="177800"/>
            <a:endParaRPr lang="ru-RU" sz="1200" dirty="0">
              <a:latin typeface="Times New Roman" pitchFamily="18" charset="0"/>
              <a:cs typeface="Times New Roman" pitchFamily="18" charset="0"/>
            </a:endParaRPr>
          </a:p>
          <a:p>
            <a:pPr indent="177800"/>
            <a:r>
              <a:rPr lang="en-US" sz="1200" dirty="0" smtClean="0">
                <a:latin typeface="Times New Roman" pitchFamily="18" charset="0"/>
                <a:cs typeface="Times New Roman" pitchFamily="18" charset="0"/>
              </a:rPr>
              <a:t>	</a:t>
            </a:r>
            <a:endParaRPr lang="ru-RU" sz="1200" dirty="0">
              <a:effectLst/>
              <a:latin typeface="Times New Roman" pitchFamily="18" charset="0"/>
              <a:ea typeface="Times New Roman" panose="02020603050405020304" pitchFamily="18" charset="0"/>
              <a:cs typeface="Times New Roman" pitchFamily="18" charset="0"/>
            </a:endParaRPr>
          </a:p>
        </p:txBody>
      </p:sp>
      <p:pic>
        <p:nvPicPr>
          <p:cNvPr id="1032" name="Picture 8"/>
          <p:cNvPicPr>
            <a:picLocks noChangeAspect="1" noChangeArrowheads="1"/>
          </p:cNvPicPr>
          <p:nvPr/>
        </p:nvPicPr>
        <p:blipFill>
          <a:blip r:embed="rId3" cstate="print"/>
          <a:srcRect/>
          <a:stretch>
            <a:fillRect/>
          </a:stretch>
        </p:blipFill>
        <p:spPr bwMode="auto">
          <a:xfrm>
            <a:off x="3416198" y="6215074"/>
            <a:ext cx="3253162" cy="2101342"/>
          </a:xfrm>
          <a:prstGeom prst="rect">
            <a:avLst/>
          </a:prstGeom>
          <a:noFill/>
          <a:ln w="9525">
            <a:noFill/>
            <a:miter lim="800000"/>
            <a:headEnd/>
            <a:tailEnd/>
          </a:ln>
          <a:effectLst/>
        </p:spPr>
      </p:pic>
      <p:pic>
        <p:nvPicPr>
          <p:cNvPr id="10" name="Рисунок 9" descr="787oo7o.png"/>
          <p:cNvPicPr>
            <a:picLocks noChangeAspect="1"/>
          </p:cNvPicPr>
          <p:nvPr/>
        </p:nvPicPr>
        <p:blipFill>
          <a:blip r:embed="rId4" cstate="print">
            <a:lum contrast="-33000"/>
          </a:blip>
          <a:stretch>
            <a:fillRect/>
          </a:stretch>
        </p:blipFill>
        <p:spPr>
          <a:xfrm>
            <a:off x="3140968" y="8532440"/>
            <a:ext cx="522527" cy="504056"/>
          </a:xfrm>
          <a:prstGeom prst="rect">
            <a:avLst/>
          </a:prstGeom>
          <a:effectLst>
            <a:glow rad="63500">
              <a:schemeClr val="accent1">
                <a:satMod val="175000"/>
                <a:alpha val="40000"/>
              </a:schemeClr>
            </a:glow>
            <a:outerShdw blurRad="50800" dist="50800" dir="5400000" algn="ctr" rotWithShape="0">
              <a:srgbClr val="000000"/>
            </a:outerShdw>
          </a:effectLst>
        </p:spPr>
      </p:pic>
      <p:sp>
        <p:nvSpPr>
          <p:cNvPr id="11" name="Прямоугольник 10"/>
          <p:cNvSpPr/>
          <p:nvPr/>
        </p:nvSpPr>
        <p:spPr>
          <a:xfrm>
            <a:off x="285728" y="8715404"/>
            <a:ext cx="569387" cy="276999"/>
          </a:xfrm>
          <a:prstGeom prst="rect">
            <a:avLst/>
          </a:prstGeom>
        </p:spPr>
        <p:txBody>
          <a:bodyPr wrap="none">
            <a:spAutoFit/>
          </a:bodyPr>
          <a:lstStyle/>
          <a:p>
            <a:r>
              <a:rPr lang="ru-RU" sz="1200" dirty="0" smtClean="0"/>
              <a:t>МКАХ</a:t>
            </a:r>
            <a:endParaRPr lang="ru-RU" sz="1200" dirty="0"/>
          </a:p>
        </p:txBody>
      </p:sp>
      <p:pic>
        <p:nvPicPr>
          <p:cNvPr id="12" name="Picture 2"/>
          <p:cNvPicPr>
            <a:picLocks noChangeAspect="1" noChangeArrowheads="1"/>
          </p:cNvPicPr>
          <p:nvPr/>
        </p:nvPicPr>
        <p:blipFill>
          <a:blip r:embed="rId5" cstate="print"/>
          <a:srcRect/>
          <a:stretch>
            <a:fillRect/>
          </a:stretch>
        </p:blipFill>
        <p:spPr bwMode="auto">
          <a:xfrm>
            <a:off x="476672" y="1785918"/>
            <a:ext cx="2452262" cy="1705962"/>
          </a:xfrm>
          <a:prstGeom prst="rect">
            <a:avLst/>
          </a:prstGeom>
          <a:noFill/>
          <a:ln w="9525">
            <a:noFill/>
            <a:miter lim="800000"/>
            <a:headEnd/>
            <a:tailEnd/>
          </a:ln>
          <a:effectLst/>
        </p:spPr>
      </p:pic>
      <p:sp>
        <p:nvSpPr>
          <p:cNvPr id="13" name="Прямоугольник 12"/>
          <p:cNvSpPr/>
          <p:nvPr/>
        </p:nvSpPr>
        <p:spPr>
          <a:xfrm>
            <a:off x="3571876" y="539553"/>
            <a:ext cx="3169492" cy="1200329"/>
          </a:xfrm>
          <a:prstGeom prst="rect">
            <a:avLst/>
          </a:prstGeom>
        </p:spPr>
        <p:txBody>
          <a:bodyPr wrap="square">
            <a:spAutoFit/>
          </a:bodyPr>
          <a:lstStyle/>
          <a:p>
            <a:pPr algn="just"/>
            <a:r>
              <a:rPr lang="ru-RU" sz="1200" dirty="0" smtClean="0">
                <a:ea typeface="Times New Roman" panose="02020603050405020304" pitchFamily="18" charset="0"/>
                <a:cs typeface="Times New Roman" panose="02020603050405020304" pitchFamily="18" charset="0"/>
              </a:rPr>
              <a:t>добиваться наилучших результатов от каждого из них, сливая их труд в единое </a:t>
            </a:r>
            <a:r>
              <a:rPr lang="ru-RU" sz="1200" dirty="0" smtClean="0">
                <a:ea typeface="Times New Roman" panose="02020603050405020304" pitchFamily="18" charset="0"/>
                <a:cs typeface="Times New Roman" panose="02020603050405020304" pitchFamily="18" charset="0"/>
              </a:rPr>
              <a:t>целое</a:t>
            </a:r>
            <a:endParaRPr lang="en-US" sz="1200" dirty="0" smtClean="0">
              <a:ea typeface="Times New Roman" panose="02020603050405020304" pitchFamily="18" charset="0"/>
              <a:cs typeface="Times New Roman" panose="02020603050405020304" pitchFamily="18" charset="0"/>
            </a:endParaRPr>
          </a:p>
          <a:p>
            <a:pPr algn="just"/>
            <a:endParaRPr lang="en-US" sz="1200" dirty="0" smtClean="0">
              <a:ea typeface="Times New Roman" panose="02020603050405020304" pitchFamily="18" charset="0"/>
              <a:cs typeface="Times New Roman" panose="02020603050405020304" pitchFamily="18" charset="0"/>
            </a:endParaRPr>
          </a:p>
          <a:p>
            <a:pPr algn="just"/>
            <a:endParaRPr lang="ru-RU" sz="1200" dirty="0" smtClean="0">
              <a:ea typeface="Times New Roman" panose="02020603050405020304" pitchFamily="18" charset="0"/>
              <a:cs typeface="Times New Roman" panose="02020603050405020304" pitchFamily="18" charset="0"/>
            </a:endParaRPr>
          </a:p>
          <a:p>
            <a:pPr algn="just"/>
            <a:r>
              <a:rPr lang="ru-RU" sz="1200" dirty="0" smtClean="0">
                <a:ea typeface="Times New Roman" panose="02020603050405020304" pitchFamily="18" charset="0"/>
                <a:cs typeface="Times New Roman" panose="02020603050405020304" pitchFamily="18" charset="0"/>
              </a:rPr>
              <a:t> </a:t>
            </a:r>
            <a:endParaRPr lang="ru-RU" sz="1200" dirty="0"/>
          </a:p>
        </p:txBody>
      </p:sp>
    </p:spTree>
    <p:extLst>
      <p:ext uri="{BB962C8B-B14F-4D97-AF65-F5344CB8AC3E}">
        <p14:creationId xmlns="" xmlns:p14="http://schemas.microsoft.com/office/powerpoint/2010/main" val="39610485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Прямоугольник 2"/>
          <p:cNvSpPr/>
          <p:nvPr/>
        </p:nvSpPr>
        <p:spPr>
          <a:xfrm>
            <a:off x="-4973" y="615228"/>
            <a:ext cx="6858000" cy="392543"/>
          </a:xfrm>
          <a:prstGeom prst="rect">
            <a:avLst/>
          </a:prstGeom>
        </p:spPr>
        <p:txBody>
          <a:bodyPr wrap="square" numCol="2" spcCol="144000">
            <a:spAutoFit/>
          </a:bodyPr>
          <a:lstStyle/>
          <a:p>
            <a:pPr algn="just">
              <a:lnSpc>
                <a:spcPct val="107000"/>
              </a:lnSpc>
              <a:spcAft>
                <a:spcPts val="800"/>
              </a:spcAft>
            </a:pPr>
            <a:r>
              <a:rPr lang="ru-RU" sz="1200" dirty="0" smtClean="0">
                <a:latin typeface="Times New Roman" panose="02020603050405020304" pitchFamily="18" charset="0"/>
                <a:ea typeface="Calibri" panose="020F0502020204030204" pitchFamily="34" charset="0"/>
                <a:cs typeface="Times New Roman" panose="02020603050405020304" pitchFamily="18" charset="0"/>
              </a:rPr>
              <a:t> </a:t>
            </a:r>
            <a:endParaRPr lang="ru-RU" sz="1200" dirty="0"/>
          </a:p>
        </p:txBody>
      </p:sp>
      <p:sp>
        <p:nvSpPr>
          <p:cNvPr id="6" name="Номер слайда 5"/>
          <p:cNvSpPr>
            <a:spLocks noGrp="1"/>
          </p:cNvSpPr>
          <p:nvPr>
            <p:ph type="sldNum" sz="quarter" idx="12"/>
          </p:nvPr>
        </p:nvSpPr>
        <p:spPr>
          <a:xfrm>
            <a:off x="6429396" y="8657167"/>
            <a:ext cx="428604" cy="486833"/>
          </a:xfrm>
          <a:solidFill>
            <a:srgbClr val="00B0F0">
              <a:alpha val="49000"/>
            </a:srgbClr>
          </a:solidFill>
          <a:scene3d>
            <a:camera prst="orthographicFront"/>
            <a:lightRig rig="threePt" dir="t"/>
          </a:scene3d>
          <a:sp3d>
            <a:bevelT w="114300" prst="artDeco"/>
          </a:sp3d>
        </p:spPr>
        <p:txBody>
          <a:bodyPr/>
          <a:lstStyle/>
          <a:p>
            <a:pPr algn="ctr"/>
            <a:fld id="{293F6069-31DF-4B12-8E0D-B468C1828B5F}" type="slidenum">
              <a:rPr lang="ru-RU" b="1" smtClean="0">
                <a:solidFill>
                  <a:schemeClr val="tx1"/>
                </a:solidFill>
              </a:rPr>
              <a:pPr algn="ctr"/>
              <a:t>6</a:t>
            </a:fld>
            <a:endParaRPr lang="ru-RU" b="1" dirty="0">
              <a:solidFill>
                <a:schemeClr val="tx1"/>
              </a:solidFill>
            </a:endParaRPr>
          </a:p>
        </p:txBody>
      </p:sp>
      <p:sp>
        <p:nvSpPr>
          <p:cNvPr id="7" name="TextBox 6"/>
          <p:cNvSpPr txBox="1"/>
          <p:nvPr/>
        </p:nvSpPr>
        <p:spPr>
          <a:xfrm>
            <a:off x="6237312" y="7524328"/>
            <a:ext cx="184731" cy="369332"/>
          </a:xfrm>
          <a:prstGeom prst="rect">
            <a:avLst/>
          </a:prstGeom>
          <a:noFill/>
        </p:spPr>
        <p:txBody>
          <a:bodyPr wrap="none" rtlCol="0">
            <a:spAutoFit/>
          </a:bodyPr>
          <a:lstStyle/>
          <a:p>
            <a:endParaRPr lang="ru-RU" dirty="0"/>
          </a:p>
        </p:txBody>
      </p:sp>
      <p:sp>
        <p:nvSpPr>
          <p:cNvPr id="9" name="Заголовок 1"/>
          <p:cNvSpPr>
            <a:spLocks noGrp="1"/>
          </p:cNvSpPr>
          <p:nvPr>
            <p:ph type="title"/>
          </p:nvPr>
        </p:nvSpPr>
        <p:spPr>
          <a:xfrm>
            <a:off x="0" y="7005"/>
            <a:ext cx="6853027" cy="421591"/>
          </a:xfrm>
          <a:gradFill flip="none" rotWithShape="1">
            <a:gsLst>
              <a:gs pos="0">
                <a:schemeClr val="accent1">
                  <a:tint val="66000"/>
                  <a:satMod val="160000"/>
                  <a:alpha val="24000"/>
                </a:schemeClr>
              </a:gs>
              <a:gs pos="50000">
                <a:schemeClr val="accent1">
                  <a:tint val="44500"/>
                  <a:satMod val="160000"/>
                </a:schemeClr>
              </a:gs>
              <a:gs pos="100000">
                <a:schemeClr val="accent1">
                  <a:tint val="23500"/>
                  <a:satMod val="160000"/>
                </a:schemeClr>
              </a:gs>
            </a:gsLst>
            <a:lin ang="16200000" scaled="1"/>
            <a:tileRect/>
          </a:gradFill>
        </p:spPr>
        <p:txBody>
          <a:bodyPr>
            <a:noAutofit/>
          </a:bodyPr>
          <a:lstStyle/>
          <a:p>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
            </a:r>
            <a:b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b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
            </a:r>
            <a:b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br>
            <a:r>
              <a:rPr lang="ru-RU" sz="2400" b="1" dirty="0" smtClean="0">
                <a:ln w="10541" cmpd="sng">
                  <a:solidFill>
                    <a:schemeClr val="accent1">
                      <a:shade val="88000"/>
                      <a:satMod val="110000"/>
                    </a:schemeClr>
                  </a:solidFill>
                  <a:prstDash val="solid"/>
                </a:ln>
                <a:solidFill>
                  <a:schemeClr val="tx2">
                    <a:lumMod val="60000"/>
                    <a:lumOff val="40000"/>
                  </a:schemeClr>
                </a:solidFill>
                <a:cs typeface="Times New Roman" panose="02020603050405020304" pitchFamily="18" charset="0"/>
              </a:rPr>
              <a:t>Менеджмент</a:t>
            </a:r>
            <a:r>
              <a:rPr lang="en-US" sz="2400" b="1" dirty="0" smtClean="0">
                <a:ln w="10541" cmpd="sng">
                  <a:solidFill>
                    <a:schemeClr val="accent1">
                      <a:shade val="88000"/>
                      <a:satMod val="110000"/>
                    </a:schemeClr>
                  </a:solidFill>
                  <a:prstDash val="solid"/>
                </a:ln>
                <a:solidFill>
                  <a:schemeClr val="tx2">
                    <a:lumMod val="60000"/>
                    <a:lumOff val="40000"/>
                  </a:schemeClr>
                </a:solidFill>
                <a:cs typeface="Times New Roman" panose="02020603050405020304" pitchFamily="18" charset="0"/>
              </a:rPr>
              <a:t> </a:t>
            </a:r>
            <a:r>
              <a:rPr lang="ru-RU" sz="2400" b="1" dirty="0" smtClean="0">
                <a:ln w="10541" cmpd="sng">
                  <a:solidFill>
                    <a:schemeClr val="accent1">
                      <a:shade val="88000"/>
                      <a:satMod val="110000"/>
                    </a:schemeClr>
                  </a:solidFill>
                  <a:prstDash val="solid"/>
                </a:ln>
                <a:solidFill>
                  <a:schemeClr val="tx2">
                    <a:lumMod val="60000"/>
                    <a:lumOff val="40000"/>
                  </a:schemeClr>
                </a:solidFill>
                <a:cs typeface="Times New Roman" panose="02020603050405020304" pitchFamily="18" charset="0"/>
              </a:rPr>
              <a:t>технологии</a:t>
            </a:r>
            <a:br>
              <a:rPr lang="ru-RU" sz="2400" b="1" dirty="0" smtClean="0">
                <a:ln w="10541" cmpd="sng">
                  <a:solidFill>
                    <a:schemeClr val="accent1">
                      <a:shade val="88000"/>
                      <a:satMod val="110000"/>
                    </a:schemeClr>
                  </a:solidFill>
                  <a:prstDash val="solid"/>
                </a:ln>
                <a:solidFill>
                  <a:schemeClr val="tx2">
                    <a:lumMod val="60000"/>
                    <a:lumOff val="40000"/>
                  </a:schemeClr>
                </a:solidFill>
                <a:cs typeface="Times New Roman" panose="02020603050405020304" pitchFamily="18" charset="0"/>
              </a:rPr>
            </a:br>
            <a:r>
              <a:rPr lang="ru-RU" sz="2400" b="1" dirty="0" smtClean="0">
                <a:ln w="10541" cmpd="sng">
                  <a:solidFill>
                    <a:schemeClr val="accent1">
                      <a:shade val="88000"/>
                      <a:satMod val="110000"/>
                    </a:schemeClr>
                  </a:solidFill>
                  <a:prstDash val="solid"/>
                </a:ln>
                <a:solidFill>
                  <a:srgbClr val="00B050"/>
                </a:solidFill>
                <a:latin typeface="+mn-lt"/>
              </a:rPr>
              <a:t/>
            </a:r>
            <a:br>
              <a:rPr lang="ru-RU" sz="2400" b="1" dirty="0" smtClean="0">
                <a:ln w="10541" cmpd="sng">
                  <a:solidFill>
                    <a:schemeClr val="accent1">
                      <a:shade val="88000"/>
                      <a:satMod val="110000"/>
                    </a:schemeClr>
                  </a:solidFill>
                  <a:prstDash val="solid"/>
                </a:ln>
                <a:solidFill>
                  <a:srgbClr val="00B050"/>
                </a:solidFill>
                <a:latin typeface="+mn-lt"/>
              </a:rPr>
            </a:br>
            <a:endParaRPr lang="ru-RU" sz="2400" b="1" dirty="0">
              <a:ln w="10541" cmpd="sng">
                <a:solidFill>
                  <a:schemeClr val="accent1">
                    <a:shade val="88000"/>
                    <a:satMod val="110000"/>
                  </a:schemeClr>
                </a:solidFill>
                <a:prstDash val="solid"/>
              </a:ln>
              <a:solidFill>
                <a:srgbClr val="00B050"/>
              </a:solidFill>
              <a:latin typeface="+mn-lt"/>
            </a:endParaRPr>
          </a:p>
        </p:txBody>
      </p:sp>
      <p:pic>
        <p:nvPicPr>
          <p:cNvPr id="10" name="Рисунок 9" descr="Свот.png"/>
          <p:cNvPicPr>
            <a:picLocks noChangeAspect="1"/>
          </p:cNvPicPr>
          <p:nvPr/>
        </p:nvPicPr>
        <p:blipFill>
          <a:blip r:embed="rId3" cstate="print"/>
          <a:stretch>
            <a:fillRect/>
          </a:stretch>
        </p:blipFill>
        <p:spPr>
          <a:xfrm>
            <a:off x="285728" y="2143108"/>
            <a:ext cx="2689915" cy="2068852"/>
          </a:xfrm>
          <a:prstGeom prst="rect">
            <a:avLst/>
          </a:prstGeom>
        </p:spPr>
      </p:pic>
      <p:pic>
        <p:nvPicPr>
          <p:cNvPr id="11" name="Рисунок 10" descr="кашки мышки.png"/>
          <p:cNvPicPr>
            <a:picLocks noChangeAspect="1"/>
          </p:cNvPicPr>
          <p:nvPr/>
        </p:nvPicPr>
        <p:blipFill>
          <a:blip r:embed="rId4" cstate="print"/>
          <a:stretch>
            <a:fillRect/>
          </a:stretch>
        </p:blipFill>
        <p:spPr>
          <a:xfrm>
            <a:off x="4437112" y="2285984"/>
            <a:ext cx="2241727" cy="1969700"/>
          </a:xfrm>
          <a:prstGeom prst="rect">
            <a:avLst/>
          </a:prstGeom>
        </p:spPr>
      </p:pic>
      <p:pic>
        <p:nvPicPr>
          <p:cNvPr id="13" name="Рисунок 12" descr="портер.png"/>
          <p:cNvPicPr>
            <a:picLocks noChangeAspect="1"/>
          </p:cNvPicPr>
          <p:nvPr/>
        </p:nvPicPr>
        <p:blipFill>
          <a:blip r:embed="rId5" cstate="print"/>
          <a:stretch>
            <a:fillRect/>
          </a:stretch>
        </p:blipFill>
        <p:spPr>
          <a:xfrm>
            <a:off x="3929066" y="571472"/>
            <a:ext cx="2476493" cy="1857370"/>
          </a:xfrm>
          <a:prstGeom prst="rect">
            <a:avLst/>
          </a:prstGeom>
        </p:spPr>
      </p:pic>
      <p:sp>
        <p:nvSpPr>
          <p:cNvPr id="14" name="Прямоугольник 13"/>
          <p:cNvSpPr/>
          <p:nvPr/>
        </p:nvSpPr>
        <p:spPr>
          <a:xfrm>
            <a:off x="3643314" y="714348"/>
            <a:ext cx="3429000" cy="276999"/>
          </a:xfrm>
          <a:prstGeom prst="rect">
            <a:avLst/>
          </a:prstGeom>
        </p:spPr>
        <p:txBody>
          <a:bodyPr>
            <a:spAutoFit/>
          </a:bodyPr>
          <a:lstStyle/>
          <a:p>
            <a:pPr marL="85725" indent="354013" algn="just"/>
            <a:r>
              <a:rPr lang="ru-RU" sz="1200" b="1" dirty="0" smtClean="0">
                <a:solidFill>
                  <a:srgbClr val="FF0000"/>
                </a:solidFill>
              </a:rPr>
              <a:t>5 конкурентных сил по Портеру</a:t>
            </a:r>
          </a:p>
        </p:txBody>
      </p:sp>
      <p:pic>
        <p:nvPicPr>
          <p:cNvPr id="15" name="Рисунок 14" descr="теория Z.png"/>
          <p:cNvPicPr>
            <a:picLocks noChangeAspect="1"/>
          </p:cNvPicPr>
          <p:nvPr/>
        </p:nvPicPr>
        <p:blipFill>
          <a:blip r:embed="rId6" cstate="print"/>
          <a:stretch>
            <a:fillRect/>
          </a:stretch>
        </p:blipFill>
        <p:spPr>
          <a:xfrm>
            <a:off x="188640" y="4500562"/>
            <a:ext cx="2383104" cy="1756623"/>
          </a:xfrm>
          <a:prstGeom prst="rect">
            <a:avLst/>
          </a:prstGeom>
        </p:spPr>
      </p:pic>
      <p:sp>
        <p:nvSpPr>
          <p:cNvPr id="16" name="Прямоугольник 15"/>
          <p:cNvSpPr/>
          <p:nvPr/>
        </p:nvSpPr>
        <p:spPr>
          <a:xfrm>
            <a:off x="214290" y="714348"/>
            <a:ext cx="3646758" cy="1569660"/>
          </a:xfrm>
          <a:prstGeom prst="rect">
            <a:avLst/>
          </a:prstGeom>
        </p:spPr>
        <p:txBody>
          <a:bodyPr wrap="square">
            <a:spAutoFit/>
          </a:bodyPr>
          <a:lstStyle/>
          <a:p>
            <a:pPr lvl="0"/>
            <a:r>
              <a:rPr lang="ru-RU" sz="1200" b="1" dirty="0" smtClean="0">
                <a:solidFill>
                  <a:srgbClr val="0094C8"/>
                </a:solidFill>
                <a:latin typeface="Times New Roman" pitchFamily="18" charset="0"/>
                <a:cs typeface="Times New Roman" pitchFamily="18" charset="0"/>
              </a:rPr>
              <a:t>Для современного профессионального управленца важно владеть набором управленческих технологий. </a:t>
            </a:r>
            <a:r>
              <a:rPr lang="en-US" sz="1200" b="1" dirty="0" smtClean="0">
                <a:solidFill>
                  <a:srgbClr val="0094C8"/>
                </a:solidFill>
                <a:latin typeface="Times New Roman" pitchFamily="18" charset="0"/>
                <a:cs typeface="Times New Roman" pitchFamily="18" charset="0"/>
              </a:rPr>
              <a:t> </a:t>
            </a:r>
            <a:r>
              <a:rPr lang="ru-RU" sz="1200" b="1" dirty="0" smtClean="0">
                <a:solidFill>
                  <a:srgbClr val="0094C8"/>
                </a:solidFill>
                <a:latin typeface="Times New Roman" pitchFamily="18" charset="0"/>
                <a:cs typeface="Times New Roman" pitchFamily="18" charset="0"/>
              </a:rPr>
              <a:t>Их более 100! </a:t>
            </a:r>
          </a:p>
          <a:p>
            <a:pPr lvl="0"/>
            <a:r>
              <a:rPr lang="ru-RU" sz="1200" i="1" dirty="0" smtClean="0">
                <a:latin typeface="Times New Roman" pitchFamily="18" charset="0"/>
                <a:cs typeface="Times New Roman" pitchFamily="18" charset="0"/>
              </a:rPr>
              <a:t>Чтобы стать руководителем среднего звена</a:t>
            </a:r>
            <a:r>
              <a:rPr lang="en-US" sz="1200" i="1" dirty="0" smtClean="0">
                <a:latin typeface="Times New Roman" pitchFamily="18" charset="0"/>
                <a:cs typeface="Times New Roman" pitchFamily="18" charset="0"/>
              </a:rPr>
              <a:t> </a:t>
            </a:r>
            <a:r>
              <a:rPr lang="ru-RU" sz="1200" i="1" dirty="0" smtClean="0">
                <a:latin typeface="Times New Roman" pitchFamily="18" charset="0"/>
                <a:cs typeface="Times New Roman" pitchFamily="18" charset="0"/>
              </a:rPr>
              <a:t>(отдела, подразделения,</a:t>
            </a:r>
            <a:r>
              <a:rPr lang="en-US" sz="1200" i="1" dirty="0" smtClean="0">
                <a:latin typeface="Times New Roman" pitchFamily="18" charset="0"/>
                <a:cs typeface="Times New Roman" pitchFamily="18" charset="0"/>
              </a:rPr>
              <a:t> </a:t>
            </a:r>
            <a:r>
              <a:rPr lang="ru-RU" sz="1200" i="1" dirty="0" smtClean="0">
                <a:latin typeface="Times New Roman" pitchFamily="18" charset="0"/>
                <a:cs typeface="Times New Roman" pitchFamily="18" charset="0"/>
              </a:rPr>
              <a:t>цеха , участка) надо знать не менее 40 управленческих технологий: пирамида </a:t>
            </a:r>
            <a:r>
              <a:rPr lang="ru-RU" sz="1200" i="1" dirty="0" err="1" smtClean="0">
                <a:latin typeface="Times New Roman" pitchFamily="18" charset="0"/>
                <a:cs typeface="Times New Roman" pitchFamily="18" charset="0"/>
              </a:rPr>
              <a:t>Мюнстерберга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Герцберга</a:t>
            </a:r>
            <a:r>
              <a:rPr lang="ru-RU" sz="1200" i="1" dirty="0" smtClean="0">
                <a:latin typeface="Times New Roman" pitchFamily="18" charset="0"/>
                <a:cs typeface="Times New Roman" pitchFamily="18" charset="0"/>
              </a:rPr>
              <a:t>, теория </a:t>
            </a:r>
            <a:r>
              <a:rPr lang="ru-RU" sz="1200" i="1" dirty="0" err="1" smtClean="0">
                <a:latin typeface="Times New Roman" pitchFamily="18" charset="0"/>
                <a:cs typeface="Times New Roman" pitchFamily="18" charset="0"/>
              </a:rPr>
              <a:t>Лоуренса</a:t>
            </a:r>
            <a:r>
              <a:rPr lang="ru-RU" sz="1200" i="1" dirty="0" smtClean="0">
                <a:latin typeface="Times New Roman" pitchFamily="18" charset="0"/>
                <a:cs typeface="Times New Roman" pitchFamily="18" charset="0"/>
              </a:rPr>
              <a:t>…</a:t>
            </a:r>
          </a:p>
          <a:p>
            <a:pPr indent="182563" algn="just"/>
            <a:endParaRPr lang="ru-RU" sz="1200" dirty="0" smtClean="0">
              <a:cs typeface="Times New Roman" panose="02020603050405020304" pitchFamily="18" charset="0"/>
            </a:endParaRPr>
          </a:p>
        </p:txBody>
      </p:sp>
      <p:sp>
        <p:nvSpPr>
          <p:cNvPr id="17" name="Прямоугольник 16"/>
          <p:cNvSpPr/>
          <p:nvPr/>
        </p:nvSpPr>
        <p:spPr>
          <a:xfrm>
            <a:off x="785794" y="4214810"/>
            <a:ext cx="1285884" cy="261610"/>
          </a:xfrm>
          <a:prstGeom prst="rect">
            <a:avLst/>
          </a:prstGeom>
        </p:spPr>
        <p:txBody>
          <a:bodyPr wrap="square">
            <a:spAutoFit/>
          </a:bodyPr>
          <a:lstStyle/>
          <a:p>
            <a:r>
              <a:rPr lang="ru-RU" sz="1100" b="1" dirty="0" smtClean="0">
                <a:solidFill>
                  <a:srgbClr val="FF0000"/>
                </a:solidFill>
                <a:latin typeface="Times New Roman" pitchFamily="18" charset="0"/>
                <a:cs typeface="Times New Roman" pitchFamily="18" charset="0"/>
              </a:rPr>
              <a:t>Теория</a:t>
            </a:r>
            <a:r>
              <a:rPr lang="en-US" sz="1100" b="1" dirty="0" smtClean="0">
                <a:solidFill>
                  <a:srgbClr val="FF0000"/>
                </a:solidFill>
                <a:latin typeface="Times New Roman" pitchFamily="18" charset="0"/>
                <a:cs typeface="Times New Roman" pitchFamily="18" charset="0"/>
              </a:rPr>
              <a:t> Z</a:t>
            </a:r>
            <a:r>
              <a:rPr lang="ru-RU" sz="1100" b="1" dirty="0" smtClean="0">
                <a:solidFill>
                  <a:srgbClr val="FF0000"/>
                </a:solidFill>
                <a:latin typeface="Times New Roman" pitchFamily="18" charset="0"/>
                <a:cs typeface="Times New Roman" pitchFamily="18" charset="0"/>
              </a:rPr>
              <a:t> </a:t>
            </a:r>
            <a:r>
              <a:rPr lang="ru-RU" sz="1100" b="1" dirty="0" err="1" smtClean="0">
                <a:solidFill>
                  <a:srgbClr val="FF0000"/>
                </a:solidFill>
                <a:latin typeface="Times New Roman" pitchFamily="18" charset="0"/>
                <a:cs typeface="Times New Roman" pitchFamily="18" charset="0"/>
              </a:rPr>
              <a:t>У.Оучи</a:t>
            </a:r>
            <a:endParaRPr lang="ru-RU" sz="1100" b="1" dirty="0">
              <a:solidFill>
                <a:srgbClr val="FF0000"/>
              </a:solidFill>
              <a:latin typeface="Times New Roman" pitchFamily="18" charset="0"/>
              <a:cs typeface="Times New Roman" pitchFamily="18" charset="0"/>
            </a:endParaRPr>
          </a:p>
        </p:txBody>
      </p:sp>
      <p:sp>
        <p:nvSpPr>
          <p:cNvPr id="18" name="Прямоугольник 17"/>
          <p:cNvSpPr/>
          <p:nvPr/>
        </p:nvSpPr>
        <p:spPr>
          <a:xfrm>
            <a:off x="3286124" y="2285984"/>
            <a:ext cx="999248" cy="276999"/>
          </a:xfrm>
          <a:prstGeom prst="rect">
            <a:avLst/>
          </a:prstGeom>
        </p:spPr>
        <p:txBody>
          <a:bodyPr wrap="none">
            <a:spAutoFit/>
          </a:bodyPr>
          <a:lstStyle/>
          <a:p>
            <a:r>
              <a:rPr lang="en-US" sz="1200" b="1" dirty="0" smtClean="0">
                <a:solidFill>
                  <a:srgbClr val="FF0000"/>
                </a:solidFill>
              </a:rPr>
              <a:t>PEST-</a:t>
            </a:r>
            <a:r>
              <a:rPr lang="ru-RU" sz="1200" b="1" dirty="0" smtClean="0">
                <a:solidFill>
                  <a:srgbClr val="FF0000"/>
                </a:solidFill>
              </a:rPr>
              <a:t>анализ</a:t>
            </a:r>
            <a:endParaRPr lang="ru-RU" sz="1200" b="1" dirty="0">
              <a:solidFill>
                <a:srgbClr val="FF0000"/>
              </a:solidFill>
            </a:endParaRPr>
          </a:p>
        </p:txBody>
      </p:sp>
      <p:pic>
        <p:nvPicPr>
          <p:cNvPr id="21" name="Рисунок 20" descr="piramida-maslow1.png"/>
          <p:cNvPicPr>
            <a:picLocks noChangeAspect="1"/>
          </p:cNvPicPr>
          <p:nvPr/>
        </p:nvPicPr>
        <p:blipFill>
          <a:blip r:embed="rId7" cstate="print"/>
          <a:stretch>
            <a:fillRect/>
          </a:stretch>
        </p:blipFill>
        <p:spPr>
          <a:xfrm>
            <a:off x="4500570" y="4355976"/>
            <a:ext cx="2357430" cy="1944216"/>
          </a:xfrm>
          <a:prstGeom prst="rect">
            <a:avLst/>
          </a:prstGeom>
        </p:spPr>
      </p:pic>
      <p:sp>
        <p:nvSpPr>
          <p:cNvPr id="22" name="Прямоугольник 21"/>
          <p:cNvSpPr/>
          <p:nvPr/>
        </p:nvSpPr>
        <p:spPr>
          <a:xfrm>
            <a:off x="4500558" y="4214811"/>
            <a:ext cx="2240810" cy="261610"/>
          </a:xfrm>
          <a:prstGeom prst="rect">
            <a:avLst/>
          </a:prstGeom>
        </p:spPr>
        <p:txBody>
          <a:bodyPr wrap="square">
            <a:spAutoFit/>
          </a:bodyPr>
          <a:lstStyle/>
          <a:p>
            <a:r>
              <a:rPr lang="ru-RU" sz="1100" b="1" dirty="0" smtClean="0">
                <a:solidFill>
                  <a:srgbClr val="FF0000"/>
                </a:solidFill>
                <a:latin typeface="Times New Roman" pitchFamily="18" charset="0"/>
                <a:cs typeface="Times New Roman" pitchFamily="18" charset="0"/>
              </a:rPr>
              <a:t>Иерархия</a:t>
            </a:r>
            <a:r>
              <a:rPr lang="en-US" sz="1100" b="1" dirty="0" smtClean="0">
                <a:solidFill>
                  <a:srgbClr val="FF0000"/>
                </a:solidFill>
                <a:latin typeface="Times New Roman" pitchFamily="18" charset="0"/>
                <a:cs typeface="Times New Roman" pitchFamily="18" charset="0"/>
              </a:rPr>
              <a:t> </a:t>
            </a:r>
            <a:r>
              <a:rPr lang="ru-RU" sz="1100" b="1" dirty="0" smtClean="0">
                <a:solidFill>
                  <a:srgbClr val="FF0000"/>
                </a:solidFill>
                <a:latin typeface="Times New Roman" pitchFamily="18" charset="0"/>
                <a:cs typeface="Times New Roman" pitchFamily="18" charset="0"/>
              </a:rPr>
              <a:t>потребностей </a:t>
            </a:r>
            <a:r>
              <a:rPr lang="ru-RU" sz="1100" b="1" dirty="0" err="1" smtClean="0">
                <a:solidFill>
                  <a:srgbClr val="FF0000"/>
                </a:solidFill>
                <a:latin typeface="Times New Roman" pitchFamily="18" charset="0"/>
                <a:cs typeface="Times New Roman" pitchFamily="18" charset="0"/>
              </a:rPr>
              <a:t>Маслоу</a:t>
            </a:r>
            <a:endParaRPr lang="ru-RU" sz="1100" b="1" dirty="0">
              <a:solidFill>
                <a:srgbClr val="FF0000"/>
              </a:solidFill>
              <a:latin typeface="Times New Roman" pitchFamily="18" charset="0"/>
              <a:cs typeface="Times New Roman" pitchFamily="18" charset="0"/>
            </a:endParaRPr>
          </a:p>
        </p:txBody>
      </p:sp>
      <p:sp>
        <p:nvSpPr>
          <p:cNvPr id="23" name="TextBox 22"/>
          <p:cNvSpPr txBox="1"/>
          <p:nvPr/>
        </p:nvSpPr>
        <p:spPr>
          <a:xfrm>
            <a:off x="4572008" y="2214546"/>
            <a:ext cx="1056187" cy="276999"/>
          </a:xfrm>
          <a:prstGeom prst="rect">
            <a:avLst/>
          </a:prstGeom>
          <a:noFill/>
        </p:spPr>
        <p:txBody>
          <a:bodyPr wrap="none" rtlCol="0">
            <a:spAutoFit/>
          </a:bodyPr>
          <a:lstStyle/>
          <a:p>
            <a:r>
              <a:rPr lang="ru-RU" sz="1200" b="1" dirty="0" smtClean="0">
                <a:solidFill>
                  <a:srgbClr val="FF0000"/>
                </a:solidFill>
              </a:rPr>
              <a:t>Матрица БКГ</a:t>
            </a:r>
            <a:endParaRPr lang="ru-RU" sz="1200" b="1" dirty="0">
              <a:solidFill>
                <a:srgbClr val="FF0000"/>
              </a:solidFill>
            </a:endParaRPr>
          </a:p>
        </p:txBody>
      </p:sp>
      <p:pic>
        <p:nvPicPr>
          <p:cNvPr id="24" name="Рисунок 23" descr="пест.png"/>
          <p:cNvPicPr>
            <a:picLocks noChangeAspect="1"/>
          </p:cNvPicPr>
          <p:nvPr/>
        </p:nvPicPr>
        <p:blipFill>
          <a:blip r:embed="rId8" cstate="print"/>
          <a:stretch>
            <a:fillRect/>
          </a:stretch>
        </p:blipFill>
        <p:spPr>
          <a:xfrm>
            <a:off x="2571744" y="2357422"/>
            <a:ext cx="2214578" cy="1663394"/>
          </a:xfrm>
          <a:prstGeom prst="rect">
            <a:avLst/>
          </a:prstGeom>
        </p:spPr>
      </p:pic>
      <p:pic>
        <p:nvPicPr>
          <p:cNvPr id="25" name="Рисунок 24" descr="7s.png"/>
          <p:cNvPicPr>
            <a:picLocks noChangeAspect="1"/>
          </p:cNvPicPr>
          <p:nvPr/>
        </p:nvPicPr>
        <p:blipFill>
          <a:blip r:embed="rId9" cstate="print"/>
          <a:stretch>
            <a:fillRect/>
          </a:stretch>
        </p:blipFill>
        <p:spPr>
          <a:xfrm>
            <a:off x="116632" y="6500826"/>
            <a:ext cx="2455112" cy="2175630"/>
          </a:xfrm>
          <a:prstGeom prst="rect">
            <a:avLst/>
          </a:prstGeom>
        </p:spPr>
      </p:pic>
      <p:sp>
        <p:nvSpPr>
          <p:cNvPr id="27" name="TextBox 26"/>
          <p:cNvSpPr txBox="1"/>
          <p:nvPr/>
        </p:nvSpPr>
        <p:spPr>
          <a:xfrm>
            <a:off x="548680" y="6215074"/>
            <a:ext cx="1944216" cy="261610"/>
          </a:xfrm>
          <a:prstGeom prst="rect">
            <a:avLst/>
          </a:prstGeom>
          <a:noFill/>
        </p:spPr>
        <p:txBody>
          <a:bodyPr wrap="square" rtlCol="0">
            <a:spAutoFit/>
          </a:bodyPr>
          <a:lstStyle/>
          <a:p>
            <a:r>
              <a:rPr lang="ru-RU" sz="1100" b="1" dirty="0" smtClean="0">
                <a:solidFill>
                  <a:srgbClr val="FF0000"/>
                </a:solidFill>
                <a:latin typeface="Times New Roman" pitchFamily="18" charset="0"/>
                <a:cs typeface="Times New Roman" pitchFamily="18" charset="0"/>
              </a:rPr>
              <a:t>Модель «7</a:t>
            </a:r>
            <a:r>
              <a:rPr lang="en-US" sz="1100" b="1" dirty="0" smtClean="0">
                <a:solidFill>
                  <a:srgbClr val="FF0000"/>
                </a:solidFill>
                <a:latin typeface="Times New Roman" pitchFamily="18" charset="0"/>
                <a:cs typeface="Times New Roman" pitchFamily="18" charset="0"/>
              </a:rPr>
              <a:t>S</a:t>
            </a:r>
            <a:r>
              <a:rPr lang="ru-RU" sz="1100" b="1" dirty="0" smtClean="0">
                <a:solidFill>
                  <a:srgbClr val="FF0000"/>
                </a:solidFill>
                <a:latin typeface="Times New Roman" pitchFamily="18" charset="0"/>
                <a:cs typeface="Times New Roman" pitchFamily="18" charset="0"/>
              </a:rPr>
              <a:t>» </a:t>
            </a:r>
            <a:r>
              <a:rPr lang="en-US" sz="1100" b="1" dirty="0" smtClean="0">
                <a:solidFill>
                  <a:srgbClr val="FF0000"/>
                </a:solidFill>
                <a:latin typeface="Times New Roman" pitchFamily="18" charset="0"/>
                <a:cs typeface="Times New Roman" pitchFamily="18" charset="0"/>
              </a:rPr>
              <a:t>McKinsey</a:t>
            </a:r>
            <a:endParaRPr lang="ru-RU" sz="1100" b="1" dirty="0">
              <a:solidFill>
                <a:srgbClr val="FF0000"/>
              </a:solidFill>
              <a:latin typeface="Times New Roman" pitchFamily="18" charset="0"/>
              <a:cs typeface="Times New Roman" pitchFamily="18" charset="0"/>
            </a:endParaRPr>
          </a:p>
        </p:txBody>
      </p:sp>
      <p:pic>
        <p:nvPicPr>
          <p:cNvPr id="30" name="Рисунок 29" descr="макгрегор.png"/>
          <p:cNvPicPr>
            <a:picLocks noChangeAspect="1"/>
          </p:cNvPicPr>
          <p:nvPr/>
        </p:nvPicPr>
        <p:blipFill>
          <a:blip r:embed="rId10" cstate="print"/>
          <a:stretch>
            <a:fillRect/>
          </a:stretch>
        </p:blipFill>
        <p:spPr>
          <a:xfrm>
            <a:off x="2357430" y="4427984"/>
            <a:ext cx="2511730" cy="1611838"/>
          </a:xfrm>
          <a:prstGeom prst="rect">
            <a:avLst/>
          </a:prstGeom>
        </p:spPr>
      </p:pic>
      <p:sp>
        <p:nvSpPr>
          <p:cNvPr id="32" name="Прямоугольник 31"/>
          <p:cNvSpPr/>
          <p:nvPr/>
        </p:nvSpPr>
        <p:spPr>
          <a:xfrm>
            <a:off x="2500306" y="5929322"/>
            <a:ext cx="2143140" cy="246221"/>
          </a:xfrm>
          <a:prstGeom prst="rect">
            <a:avLst/>
          </a:prstGeom>
        </p:spPr>
        <p:txBody>
          <a:bodyPr wrap="square">
            <a:spAutoFit/>
          </a:bodyPr>
          <a:lstStyle/>
          <a:p>
            <a:r>
              <a:rPr lang="ru-RU" sz="1000" b="1" dirty="0" smtClean="0"/>
              <a:t>Авторитарный</a:t>
            </a:r>
            <a:r>
              <a:rPr lang="en-US" sz="1000" b="1" dirty="0" smtClean="0"/>
              <a:t> -</a:t>
            </a:r>
            <a:r>
              <a:rPr lang="ru-RU" sz="1000" b="1" dirty="0" smtClean="0"/>
              <a:t> демократический</a:t>
            </a:r>
            <a:endParaRPr lang="ru-RU" sz="1000" b="1" dirty="0"/>
          </a:p>
        </p:txBody>
      </p:sp>
      <p:sp>
        <p:nvSpPr>
          <p:cNvPr id="33" name="Прямоугольник 32"/>
          <p:cNvSpPr/>
          <p:nvPr/>
        </p:nvSpPr>
        <p:spPr>
          <a:xfrm>
            <a:off x="2428868" y="4139952"/>
            <a:ext cx="2113335" cy="253916"/>
          </a:xfrm>
          <a:prstGeom prst="rect">
            <a:avLst/>
          </a:prstGeom>
        </p:spPr>
        <p:txBody>
          <a:bodyPr wrap="square">
            <a:spAutoFit/>
          </a:bodyPr>
          <a:lstStyle/>
          <a:p>
            <a:r>
              <a:rPr lang="ru-RU" sz="1050" b="1" dirty="0" smtClean="0">
                <a:solidFill>
                  <a:srgbClr val="FF0000"/>
                </a:solidFill>
                <a:latin typeface="Times New Roman" pitchFamily="18" charset="0"/>
                <a:cs typeface="Times New Roman" pitchFamily="18" charset="0"/>
              </a:rPr>
              <a:t>Теория "X" и "Y" </a:t>
            </a:r>
            <a:r>
              <a:rPr lang="ru-RU" sz="1050" b="1" dirty="0" err="1" smtClean="0">
                <a:solidFill>
                  <a:srgbClr val="FF0000"/>
                </a:solidFill>
                <a:latin typeface="Times New Roman" pitchFamily="18" charset="0"/>
                <a:cs typeface="Times New Roman" pitchFamily="18" charset="0"/>
              </a:rPr>
              <a:t>МакГрегора</a:t>
            </a:r>
            <a:endParaRPr lang="ru-RU" sz="1050" b="1" dirty="0">
              <a:solidFill>
                <a:srgbClr val="FF0000"/>
              </a:solidFill>
              <a:latin typeface="Times New Roman" pitchFamily="18" charset="0"/>
              <a:cs typeface="Times New Roman" pitchFamily="18" charset="0"/>
            </a:endParaRPr>
          </a:p>
        </p:txBody>
      </p:sp>
      <p:sp>
        <p:nvSpPr>
          <p:cNvPr id="34" name="Прямоугольник 33"/>
          <p:cNvSpPr/>
          <p:nvPr/>
        </p:nvSpPr>
        <p:spPr>
          <a:xfrm>
            <a:off x="3717032" y="7884368"/>
            <a:ext cx="3024336" cy="938719"/>
          </a:xfrm>
          <a:prstGeom prst="rect">
            <a:avLst/>
          </a:prstGeom>
        </p:spPr>
        <p:txBody>
          <a:bodyPr wrap="square">
            <a:spAutoFit/>
          </a:bodyPr>
          <a:lstStyle/>
          <a:p>
            <a:r>
              <a:rPr lang="ru-RU" sz="1100" b="1" dirty="0" smtClean="0">
                <a:solidFill>
                  <a:srgbClr val="0070C0"/>
                </a:solidFill>
                <a:latin typeface="Times New Roman" pitchFamily="18" charset="0"/>
                <a:cs typeface="Times New Roman" pitchFamily="18" charset="0"/>
              </a:rPr>
              <a:t>Технология влияет на эффективность </a:t>
            </a:r>
          </a:p>
          <a:p>
            <a:r>
              <a:rPr lang="ru-RU" sz="1100" b="1" dirty="0" smtClean="0">
                <a:solidFill>
                  <a:srgbClr val="0070C0"/>
                </a:solidFill>
                <a:latin typeface="Times New Roman" pitchFamily="18" charset="0"/>
                <a:cs typeface="Times New Roman" pitchFamily="18" charset="0"/>
              </a:rPr>
              <a:t>изготовления продукции, на скорость         устаревания, на эффективность обработки информации, на возможности выпуска новой продукции или оказания услуг.</a:t>
            </a:r>
            <a:endParaRPr lang="ru-RU" sz="1100" b="1" dirty="0">
              <a:solidFill>
                <a:srgbClr val="0070C0"/>
              </a:solidFill>
              <a:latin typeface="Times New Roman" pitchFamily="18" charset="0"/>
              <a:cs typeface="Times New Roman" pitchFamily="18" charset="0"/>
            </a:endParaRPr>
          </a:p>
        </p:txBody>
      </p:sp>
      <p:pic>
        <p:nvPicPr>
          <p:cNvPr id="36" name="Рисунок 35" descr="вруврур.png"/>
          <p:cNvPicPr>
            <a:picLocks noChangeAspect="1"/>
          </p:cNvPicPr>
          <p:nvPr/>
        </p:nvPicPr>
        <p:blipFill>
          <a:blip r:embed="rId11" cstate="print"/>
          <a:stretch>
            <a:fillRect/>
          </a:stretch>
        </p:blipFill>
        <p:spPr>
          <a:xfrm>
            <a:off x="2428868" y="6156176"/>
            <a:ext cx="3232380" cy="1872208"/>
          </a:xfrm>
          <a:prstGeom prst="rect">
            <a:avLst/>
          </a:prstGeom>
        </p:spPr>
      </p:pic>
      <p:sp>
        <p:nvSpPr>
          <p:cNvPr id="37" name="Прямоугольник 36"/>
          <p:cNvSpPr/>
          <p:nvPr/>
        </p:nvSpPr>
        <p:spPr>
          <a:xfrm>
            <a:off x="5589240" y="6572264"/>
            <a:ext cx="1080120" cy="646331"/>
          </a:xfrm>
          <a:prstGeom prst="rect">
            <a:avLst/>
          </a:prstGeom>
        </p:spPr>
        <p:txBody>
          <a:bodyPr wrap="square">
            <a:spAutoFit/>
          </a:bodyPr>
          <a:lstStyle/>
          <a:p>
            <a:pPr algn="ctr"/>
            <a:r>
              <a:rPr lang="ru-RU" sz="1200" b="1" dirty="0" smtClean="0">
                <a:solidFill>
                  <a:srgbClr val="FF0000"/>
                </a:solidFill>
                <a:latin typeface="Times New Roman" pitchFamily="18" charset="0"/>
                <a:cs typeface="Times New Roman" pitchFamily="18" charset="0"/>
              </a:rPr>
              <a:t>Теория мотивации </a:t>
            </a:r>
          </a:p>
          <a:p>
            <a:pPr algn="ctr"/>
            <a:r>
              <a:rPr lang="ru-RU" sz="1200" b="1" dirty="0" smtClean="0">
                <a:solidFill>
                  <a:srgbClr val="FF0000"/>
                </a:solidFill>
                <a:latin typeface="Times New Roman" pitchFamily="18" charset="0"/>
                <a:cs typeface="Times New Roman" pitchFamily="18" charset="0"/>
              </a:rPr>
              <a:t>Альфреда</a:t>
            </a:r>
            <a:endParaRPr lang="ru-RU" sz="1200" b="1" dirty="0">
              <a:solidFill>
                <a:srgbClr val="FF0000"/>
              </a:solidFill>
              <a:latin typeface="Times New Roman" pitchFamily="18" charset="0"/>
              <a:cs typeface="Times New Roman" pitchFamily="18" charset="0"/>
            </a:endParaRPr>
          </a:p>
        </p:txBody>
      </p:sp>
      <p:pic>
        <p:nvPicPr>
          <p:cNvPr id="29" name="Рисунок 28" descr="787oo7o.png"/>
          <p:cNvPicPr>
            <a:picLocks noChangeAspect="1"/>
          </p:cNvPicPr>
          <p:nvPr/>
        </p:nvPicPr>
        <p:blipFill>
          <a:blip r:embed="rId12" cstate="print">
            <a:lum contrast="-33000"/>
          </a:blip>
          <a:stretch>
            <a:fillRect/>
          </a:stretch>
        </p:blipFill>
        <p:spPr>
          <a:xfrm>
            <a:off x="3068960" y="8501090"/>
            <a:ext cx="576064" cy="500034"/>
          </a:xfrm>
          <a:prstGeom prst="rect">
            <a:avLst/>
          </a:prstGeom>
          <a:effectLst>
            <a:glow rad="63500">
              <a:schemeClr val="accent1">
                <a:satMod val="175000"/>
                <a:alpha val="40000"/>
              </a:schemeClr>
            </a:glow>
            <a:outerShdw blurRad="50800" dist="50800" dir="5400000" algn="ctr" rotWithShape="0">
              <a:srgbClr val="000000"/>
            </a:outerShdw>
          </a:effectLst>
        </p:spPr>
      </p:pic>
      <p:sp>
        <p:nvSpPr>
          <p:cNvPr id="28" name="Прямоугольник 27"/>
          <p:cNvSpPr/>
          <p:nvPr/>
        </p:nvSpPr>
        <p:spPr>
          <a:xfrm>
            <a:off x="285728" y="8715404"/>
            <a:ext cx="569387" cy="276999"/>
          </a:xfrm>
          <a:prstGeom prst="rect">
            <a:avLst/>
          </a:prstGeom>
        </p:spPr>
        <p:txBody>
          <a:bodyPr wrap="none">
            <a:spAutoFit/>
          </a:bodyPr>
          <a:lstStyle/>
          <a:p>
            <a:r>
              <a:rPr lang="ru-RU" sz="1200" dirty="0" smtClean="0"/>
              <a:t>МКАХ</a:t>
            </a:r>
            <a:endParaRPr lang="ru-RU" sz="1200" dirty="0"/>
          </a:p>
        </p:txBody>
      </p:sp>
    </p:spTree>
    <p:extLst>
      <p:ext uri="{BB962C8B-B14F-4D97-AF65-F5344CB8AC3E}">
        <p14:creationId xmlns="" xmlns:p14="http://schemas.microsoft.com/office/powerpoint/2010/main" val="1264231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7005"/>
            <a:ext cx="6858000" cy="493029"/>
          </a:xfrm>
          <a:gradFill>
            <a:gsLst>
              <a:gs pos="0">
                <a:schemeClr val="accent6">
                  <a:tint val="50000"/>
                  <a:satMod val="300000"/>
                  <a:alpha val="15000"/>
                </a:schemeClr>
              </a:gs>
              <a:gs pos="35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a:normAutofit/>
          </a:bodyPr>
          <a:lstStyle/>
          <a:p>
            <a:r>
              <a:rPr lang="ru-RU" sz="2400" b="1" dirty="0" smtClean="0">
                <a:solidFill>
                  <a:schemeClr val="accent6">
                    <a:lumMod val="75000"/>
                  </a:schemeClr>
                </a:solidFill>
                <a:latin typeface="+mn-lt"/>
              </a:rPr>
              <a:t>Главные качества менеджера</a:t>
            </a:r>
            <a:endParaRPr lang="ru-RU" sz="2400" b="1" dirty="0">
              <a:ln w="10541" cmpd="sng">
                <a:solidFill>
                  <a:schemeClr val="accent1">
                    <a:shade val="88000"/>
                    <a:satMod val="110000"/>
                  </a:schemeClr>
                </a:solidFill>
                <a:prstDash val="solid"/>
              </a:ln>
              <a:solidFill>
                <a:schemeClr val="accent6">
                  <a:lumMod val="75000"/>
                </a:schemeClr>
              </a:solidFill>
              <a:latin typeface="+mn-lt"/>
            </a:endParaRPr>
          </a:p>
        </p:txBody>
      </p:sp>
      <p:sp>
        <p:nvSpPr>
          <p:cNvPr id="3" name="Номер слайда 2"/>
          <p:cNvSpPr>
            <a:spLocks noGrp="1"/>
          </p:cNvSpPr>
          <p:nvPr>
            <p:ph type="sldNum" sz="quarter" idx="12"/>
          </p:nvPr>
        </p:nvSpPr>
        <p:spPr>
          <a:xfrm>
            <a:off x="6429396" y="8666967"/>
            <a:ext cx="428604" cy="477033"/>
          </a:xfrm>
          <a:solidFill>
            <a:schemeClr val="accent6">
              <a:lumMod val="75000"/>
              <a:alpha val="49000"/>
            </a:schemeClr>
          </a:solidFill>
          <a:scene3d>
            <a:camera prst="orthographicFront"/>
            <a:lightRig rig="threePt" dir="t"/>
          </a:scene3d>
          <a:sp3d>
            <a:bevelT w="114300" prst="artDeco"/>
          </a:sp3d>
        </p:spPr>
        <p:txBody>
          <a:bodyPr/>
          <a:lstStyle/>
          <a:p>
            <a:pPr algn="ctr"/>
            <a:fld id="{293F6069-31DF-4B12-8E0D-B468C1828B5F}" type="slidenum">
              <a:rPr lang="ru-RU" b="1" smtClean="0">
                <a:solidFill>
                  <a:schemeClr val="tx1"/>
                </a:solidFill>
              </a:rPr>
              <a:pPr algn="ctr"/>
              <a:t>7</a:t>
            </a:fld>
            <a:endParaRPr lang="ru-RU" b="1" dirty="0">
              <a:solidFill>
                <a:schemeClr val="tx1"/>
              </a:solidFill>
            </a:endParaRPr>
          </a:p>
        </p:txBody>
      </p:sp>
      <p:sp>
        <p:nvSpPr>
          <p:cNvPr id="4" name="Прямоугольник 3"/>
          <p:cNvSpPr/>
          <p:nvPr/>
        </p:nvSpPr>
        <p:spPr>
          <a:xfrm>
            <a:off x="285728" y="785786"/>
            <a:ext cx="6143668" cy="3231654"/>
          </a:xfrm>
          <a:prstGeom prst="rect">
            <a:avLst/>
          </a:prstGeom>
        </p:spPr>
        <p:txBody>
          <a:bodyPr wrap="square" numCol="2" spcCol="144000">
            <a:spAutoFit/>
          </a:bodyPr>
          <a:lstStyle/>
          <a:p>
            <a:pPr indent="182563" algn="just"/>
            <a:r>
              <a:rPr lang="ru-RU" sz="1200" dirty="0" smtClean="0">
                <a:latin typeface="Times New Roman" pitchFamily="18" charset="0"/>
                <a:cs typeface="Times New Roman" pitchFamily="18" charset="0"/>
              </a:rPr>
              <a:t>Опрос среди 100 директоров </a:t>
            </a:r>
            <a:r>
              <a:rPr lang="ru-RU" sz="1200" dirty="0" err="1" smtClean="0">
                <a:latin typeface="Times New Roman" pitchFamily="18" charset="0"/>
                <a:cs typeface="Times New Roman" pitchFamily="18" charset="0"/>
              </a:rPr>
              <a:t>предприя</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тий</a:t>
            </a:r>
            <a:r>
              <a:rPr lang="ru-RU" sz="1200" dirty="0" smtClean="0">
                <a:latin typeface="Times New Roman" pitchFamily="18" charset="0"/>
                <a:cs typeface="Times New Roman" pitchFamily="18" charset="0"/>
              </a:rPr>
              <a:t> с целью выяснить, какими основными качествами должен обладать менеджер. Респондентам был задан открытый вопрос: </a:t>
            </a:r>
          </a:p>
          <a:p>
            <a:pPr indent="182563" algn="just"/>
            <a:r>
              <a:rPr lang="ru-RU" sz="1200" b="1" i="1" dirty="0" smtClean="0">
                <a:solidFill>
                  <a:schemeClr val="tx2">
                    <a:lumMod val="75000"/>
                  </a:schemeClr>
                </a:solidFill>
                <a:latin typeface="Times New Roman" pitchFamily="18" charset="0"/>
                <a:cs typeface="Times New Roman" pitchFamily="18" charset="0"/>
              </a:rPr>
              <a:t>«Назовите, пожалуйста, три главных качества настоящего менеджера?» </a:t>
            </a:r>
          </a:p>
          <a:p>
            <a:pPr indent="182563"/>
            <a:r>
              <a:rPr lang="ru-RU" sz="1200" dirty="0" smtClean="0">
                <a:solidFill>
                  <a:schemeClr val="tx2">
                    <a:lumMod val="75000"/>
                  </a:schemeClr>
                </a:solidFill>
                <a:latin typeface="Times New Roman" pitchFamily="18" charset="0"/>
                <a:cs typeface="Times New Roman" pitchFamily="18" charset="0"/>
              </a:rPr>
              <a:t>Как показал опрос, главными качествами менеджеров являются профессионализм, компетентность и интеллект.</a:t>
            </a:r>
          </a:p>
          <a:p>
            <a:pPr indent="182563" algn="just"/>
            <a:endParaRPr lang="ru-RU" sz="1200" dirty="0" smtClean="0">
              <a:latin typeface="Times New Roman" pitchFamily="18" charset="0"/>
              <a:cs typeface="Times New Roman" pitchFamily="18" charset="0"/>
            </a:endParaRPr>
          </a:p>
          <a:p>
            <a:pPr indent="182563" algn="just"/>
            <a:endParaRPr lang="ru-RU" sz="1200" dirty="0" smtClean="0">
              <a:latin typeface="Times New Roman" pitchFamily="18" charset="0"/>
              <a:cs typeface="Times New Roman" pitchFamily="18" charset="0"/>
            </a:endParaRPr>
          </a:p>
          <a:p>
            <a:pPr indent="182563" algn="just"/>
            <a:endParaRPr lang="ru-RU" sz="1200" dirty="0" smtClean="0">
              <a:latin typeface="Times New Roman" pitchFamily="18" charset="0"/>
              <a:cs typeface="Times New Roman" pitchFamily="18" charset="0"/>
            </a:endParaRPr>
          </a:p>
          <a:p>
            <a:pPr indent="182563" algn="just"/>
            <a:r>
              <a:rPr lang="ru-RU" sz="1200" dirty="0" smtClean="0">
                <a:latin typeface="Times New Roman" pitchFamily="18" charset="0"/>
                <a:cs typeface="Times New Roman" pitchFamily="18" charset="0"/>
              </a:rPr>
              <a:t>Опрошенные убеждены, что настоящий</a:t>
            </a:r>
            <a:endParaRPr lang="en-US" sz="1200" dirty="0" smtClean="0">
              <a:latin typeface="Times New Roman" pitchFamily="18" charset="0"/>
              <a:cs typeface="Times New Roman" pitchFamily="18" charset="0"/>
            </a:endParaRPr>
          </a:p>
          <a:p>
            <a:pPr indent="182563" algn="just"/>
            <a:endParaRPr lang="en-US" sz="1200" dirty="0" smtClean="0">
              <a:latin typeface="Times New Roman" pitchFamily="18" charset="0"/>
              <a:cs typeface="Times New Roman" pitchFamily="18" charset="0"/>
            </a:endParaRPr>
          </a:p>
          <a:p>
            <a:pPr indent="182563" algn="just"/>
            <a:endParaRPr lang="en-US" sz="1200" dirty="0" smtClean="0">
              <a:latin typeface="Times New Roman" pitchFamily="18" charset="0"/>
              <a:cs typeface="Times New Roman" pitchFamily="18" charset="0"/>
            </a:endParaRPr>
          </a:p>
          <a:p>
            <a:pPr indent="182563" algn="just"/>
            <a:endParaRPr lang="en-US" sz="1200" dirty="0" smtClean="0">
              <a:latin typeface="Times New Roman" pitchFamily="18" charset="0"/>
              <a:cs typeface="Times New Roman" pitchFamily="18" charset="0"/>
            </a:endParaRPr>
          </a:p>
          <a:p>
            <a:pPr indent="182563"/>
            <a:r>
              <a:rPr lang="ru-RU" sz="1200" dirty="0" smtClean="0">
                <a:latin typeface="Times New Roman" pitchFamily="18" charset="0"/>
                <a:cs typeface="Times New Roman" pitchFamily="18" charset="0"/>
              </a:rPr>
              <a:t>Опрошенные убеждены, что настоящий Опрошенные убеждены, что настоящий менеджер умеет организовывать, </a:t>
            </a:r>
          </a:p>
          <a:p>
            <a:pPr indent="182563"/>
            <a:r>
              <a:rPr lang="ru-RU" sz="1200" dirty="0" smtClean="0">
                <a:latin typeface="Times New Roman" pitchFamily="18" charset="0"/>
                <a:cs typeface="Times New Roman" pitchFamily="18" charset="0"/>
              </a:rPr>
              <a:t>направлять и вести за собой, умеет выстроить коммуникации, видит цель и ведет за собой людей и знает куда идёт.</a:t>
            </a:r>
          </a:p>
          <a:p>
            <a:pPr indent="182563"/>
            <a:r>
              <a:rPr lang="ru-RU" sz="1200" dirty="0" smtClean="0">
                <a:latin typeface="Times New Roman" pitchFamily="18" charset="0"/>
                <a:cs typeface="Times New Roman" pitchFamily="18" charset="0"/>
              </a:rPr>
              <a:t>Умеет обосновывать свое решение, доказывать и убеждать.</a:t>
            </a:r>
            <a:endParaRPr lang="en-US" sz="1200" dirty="0" smtClean="0">
              <a:latin typeface="Times New Roman" pitchFamily="18" charset="0"/>
              <a:cs typeface="Times New Roman" pitchFamily="18" charset="0"/>
            </a:endParaRPr>
          </a:p>
          <a:p>
            <a:pPr indent="182563" algn="ctr"/>
            <a:r>
              <a:rPr lang="ru-RU" sz="1200" b="1" i="1" dirty="0" smtClean="0">
                <a:solidFill>
                  <a:srgbClr val="C00000"/>
                </a:solidFill>
                <a:latin typeface="Times New Roman" pitchFamily="18" charset="0"/>
                <a:cs typeface="Times New Roman" pitchFamily="18" charset="0"/>
              </a:rPr>
              <a:t>Кто владеет информацией, тот владеет миром</a:t>
            </a:r>
            <a:r>
              <a:rPr lang="ru-RU" sz="1200" i="1" dirty="0" smtClean="0">
                <a:solidFill>
                  <a:srgbClr val="C00000"/>
                </a:solidFill>
                <a:latin typeface="Times New Roman" pitchFamily="18" charset="0"/>
                <a:cs typeface="Times New Roman" pitchFamily="18" charset="0"/>
              </a:rPr>
              <a:t>. </a:t>
            </a:r>
          </a:p>
          <a:p>
            <a:pPr indent="182563" algn="just"/>
            <a:endParaRPr lang="en-US" sz="1200" dirty="0" smtClean="0">
              <a:cs typeface="Times New Roman" panose="02020603050405020304" pitchFamily="18" charset="0"/>
            </a:endParaRPr>
          </a:p>
          <a:p>
            <a:pPr indent="182563" algn="just"/>
            <a:endParaRPr lang="ru-RU" sz="1200" dirty="0" smtClean="0">
              <a:cs typeface="Times New Roman" panose="02020603050405020304" pitchFamily="18" charset="0"/>
            </a:endParaRPr>
          </a:p>
          <a:p>
            <a:pPr indent="182563" algn="just"/>
            <a:endParaRPr lang="ru-RU" sz="1200" b="1" dirty="0" smtClean="0"/>
          </a:p>
          <a:p>
            <a:pPr indent="182563" algn="just"/>
            <a:endParaRPr lang="ru-RU" sz="1200" dirty="0" smtClean="0">
              <a:cs typeface="Times New Roman" panose="02020603050405020304" pitchFamily="18" charset="0"/>
            </a:endParaRPr>
          </a:p>
        </p:txBody>
      </p:sp>
      <p:sp>
        <p:nvSpPr>
          <p:cNvPr id="9" name="Прямоугольник 8"/>
          <p:cNvSpPr/>
          <p:nvPr/>
        </p:nvSpPr>
        <p:spPr>
          <a:xfrm>
            <a:off x="3068960" y="6660232"/>
            <a:ext cx="3789040" cy="1546577"/>
          </a:xfrm>
          <a:prstGeom prst="rect">
            <a:avLst/>
          </a:prstGeom>
        </p:spPr>
        <p:txBody>
          <a:bodyPr wrap="square">
            <a:spAutoFit/>
          </a:bodyPr>
          <a:lstStyle/>
          <a:p>
            <a:pPr lvl="0" indent="182563" fontAlgn="base">
              <a:spcBef>
                <a:spcPct val="0"/>
              </a:spcBef>
              <a:spcAft>
                <a:spcPct val="0"/>
              </a:spcAft>
            </a:pPr>
            <a:r>
              <a:rPr lang="ru-RU" sz="1050" b="1" i="1" dirty="0" smtClean="0">
                <a:solidFill>
                  <a:schemeClr val="accent2">
                    <a:lumMod val="75000"/>
                  </a:schemeClr>
                </a:solidFill>
                <a:latin typeface="Times New Roman" pitchFamily="18" charset="0"/>
                <a:ea typeface="Calibri" pitchFamily="34" charset="0"/>
                <a:cs typeface="Times New Roman" pitchFamily="18" charset="0"/>
              </a:rPr>
              <a:t>Менеджер — это человек, обладающий активностью предпринимателя, мудростью педагога, ответственностью врача, конструктивностью инженера, пытливостью исследователя, логикой юриста.                  Именно эти его качества позволяют ему делать события случившимися, т.е. принимать такие решения, которые отражают интересы человека и общества, определяют их развитие. </a:t>
            </a:r>
            <a:endParaRPr lang="ru-RU" sz="1050" b="1" i="1" dirty="0" smtClean="0">
              <a:solidFill>
                <a:schemeClr val="accent2">
                  <a:lumMod val="75000"/>
                </a:schemeClr>
              </a:solidFill>
              <a:latin typeface="Times New Roman" pitchFamily="18" charset="0"/>
              <a:cs typeface="Times New Roman" pitchFamily="18" charset="0"/>
            </a:endParaRPr>
          </a:p>
          <a:p>
            <a:pPr lvl="0" algn="r" eaLnBrk="0" fontAlgn="base" hangingPunct="0">
              <a:spcBef>
                <a:spcPct val="0"/>
              </a:spcBef>
              <a:spcAft>
                <a:spcPct val="0"/>
              </a:spcAft>
            </a:pPr>
            <a:r>
              <a:rPr lang="ru-RU" sz="1050" b="1" i="1" dirty="0" smtClean="0">
                <a:solidFill>
                  <a:schemeClr val="accent2">
                    <a:lumMod val="75000"/>
                  </a:schemeClr>
                </a:solidFill>
                <a:latin typeface="Times New Roman" pitchFamily="18" charset="0"/>
                <a:ea typeface="Calibri" pitchFamily="34" charset="0"/>
                <a:cs typeface="Times New Roman" pitchFamily="18" charset="0"/>
              </a:rPr>
              <a:t>Проф. Коротков Э. М. </a:t>
            </a:r>
            <a:endParaRPr lang="ru-RU" sz="1050" b="1" i="1" dirty="0" smtClean="0">
              <a:solidFill>
                <a:schemeClr val="accent2">
                  <a:lumMod val="75000"/>
                </a:schemeClr>
              </a:solidFill>
              <a:latin typeface="Times New Roman" pitchFamily="18" charset="0"/>
              <a:cs typeface="Times New Roman" pitchFamily="18" charset="0"/>
            </a:endParaRPr>
          </a:p>
        </p:txBody>
      </p:sp>
      <p:graphicFrame>
        <p:nvGraphicFramePr>
          <p:cNvPr id="11267" name="Object 3"/>
          <p:cNvGraphicFramePr>
            <a:graphicFrameLocks noChangeAspect="1"/>
          </p:cNvGraphicFramePr>
          <p:nvPr/>
        </p:nvGraphicFramePr>
        <p:xfrm>
          <a:off x="142852" y="2555776"/>
          <a:ext cx="3178175" cy="3738649"/>
        </p:xfrm>
        <a:graphic>
          <a:graphicData uri="http://schemas.openxmlformats.org/presentationml/2006/ole">
            <p:oleObj spid="_x0000_s11267" name="Лист" r:id="rId4" imgW="3286167" imgH="3609900" progId="Excel.Sheet.12">
              <p:embed/>
            </p:oleObj>
          </a:graphicData>
        </a:graphic>
      </p:graphicFrame>
      <p:pic>
        <p:nvPicPr>
          <p:cNvPr id="11269" name="Picture 5"/>
          <p:cNvPicPr>
            <a:picLocks noChangeAspect="1" noChangeArrowheads="1"/>
          </p:cNvPicPr>
          <p:nvPr/>
        </p:nvPicPr>
        <p:blipFill>
          <a:blip r:embed="rId5" cstate="print"/>
          <a:srcRect/>
          <a:stretch>
            <a:fillRect/>
          </a:stretch>
        </p:blipFill>
        <p:spPr bwMode="auto">
          <a:xfrm>
            <a:off x="3357562" y="2857488"/>
            <a:ext cx="3500438" cy="3500462"/>
          </a:xfrm>
          <a:prstGeom prst="rect">
            <a:avLst/>
          </a:prstGeom>
          <a:noFill/>
          <a:ln w="9525">
            <a:noFill/>
            <a:miter lim="800000"/>
            <a:headEnd/>
            <a:tailEnd/>
          </a:ln>
          <a:effectLst/>
        </p:spPr>
      </p:pic>
      <p:pic>
        <p:nvPicPr>
          <p:cNvPr id="10" name="Рисунок 9" descr="787oo7o.png"/>
          <p:cNvPicPr>
            <a:picLocks noChangeAspect="1"/>
          </p:cNvPicPr>
          <p:nvPr/>
        </p:nvPicPr>
        <p:blipFill>
          <a:blip r:embed="rId6" cstate="print">
            <a:lum contrast="-33000"/>
          </a:blip>
          <a:stretch>
            <a:fillRect/>
          </a:stretch>
        </p:blipFill>
        <p:spPr>
          <a:xfrm>
            <a:off x="3143248" y="8501090"/>
            <a:ext cx="522527" cy="500034"/>
          </a:xfrm>
          <a:prstGeom prst="rect">
            <a:avLst/>
          </a:prstGeom>
          <a:effectLst>
            <a:glow rad="63500">
              <a:schemeClr val="accent1">
                <a:satMod val="175000"/>
                <a:alpha val="40000"/>
              </a:schemeClr>
            </a:glow>
            <a:outerShdw blurRad="50800" dist="50800" dir="5400000" algn="ctr" rotWithShape="0">
              <a:srgbClr val="000000"/>
            </a:outerShdw>
          </a:effectLst>
        </p:spPr>
      </p:pic>
      <p:sp>
        <p:nvSpPr>
          <p:cNvPr id="11" name="Прямоугольник 10"/>
          <p:cNvSpPr/>
          <p:nvPr/>
        </p:nvSpPr>
        <p:spPr>
          <a:xfrm>
            <a:off x="285728" y="8715404"/>
            <a:ext cx="569387" cy="276999"/>
          </a:xfrm>
          <a:prstGeom prst="rect">
            <a:avLst/>
          </a:prstGeom>
        </p:spPr>
        <p:txBody>
          <a:bodyPr wrap="none">
            <a:spAutoFit/>
          </a:bodyPr>
          <a:lstStyle/>
          <a:p>
            <a:r>
              <a:rPr lang="ru-RU" sz="1200" dirty="0" smtClean="0"/>
              <a:t>МКАХ</a:t>
            </a:r>
            <a:endParaRPr lang="ru-RU" sz="1200" dirty="0"/>
          </a:p>
        </p:txBody>
      </p:sp>
      <p:pic>
        <p:nvPicPr>
          <p:cNvPr id="16" name="Рисунок 15" descr="много.png"/>
          <p:cNvPicPr>
            <a:picLocks noChangeAspect="1"/>
          </p:cNvPicPr>
          <p:nvPr/>
        </p:nvPicPr>
        <p:blipFill>
          <a:blip r:embed="rId7" cstate="print"/>
          <a:stretch>
            <a:fillRect/>
          </a:stretch>
        </p:blipFill>
        <p:spPr>
          <a:xfrm>
            <a:off x="142852" y="6357950"/>
            <a:ext cx="3071834" cy="224649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6858000" cy="500034"/>
          </a:xfrm>
          <a:gradFill>
            <a:gsLst>
              <a:gs pos="100000">
                <a:srgbClr val="FFFF00">
                  <a:alpha val="15000"/>
                </a:srgbClr>
              </a:gs>
              <a:gs pos="100000">
                <a:schemeClr val="lt2">
                  <a:shade val="30000"/>
                  <a:satMod val="200000"/>
                </a:schemeClr>
              </a:gs>
            </a:gsLst>
          </a:gradFill>
        </p:spPr>
        <p:style>
          <a:lnRef idx="0">
            <a:scrgbClr r="0" g="0" b="0"/>
          </a:lnRef>
          <a:fillRef idx="1003">
            <a:schemeClr val="lt2"/>
          </a:fillRef>
          <a:effectRef idx="0">
            <a:scrgbClr r="0" g="0" b="0"/>
          </a:effectRef>
          <a:fontRef idx="major"/>
        </p:style>
        <p:txBody>
          <a:bodyPr>
            <a:noAutofit/>
          </a:bodyPr>
          <a:lstStyle/>
          <a:p>
            <a:r>
              <a:rPr lang="ru-RU" sz="2800" b="1" dirty="0" smtClean="0">
                <a:ln w="10541" cmpd="sng">
                  <a:solidFill>
                    <a:schemeClr val="accent1">
                      <a:shade val="88000"/>
                      <a:satMod val="110000"/>
                    </a:schemeClr>
                  </a:solidFill>
                  <a:prstDash val="solid"/>
                </a:ln>
                <a:solidFill>
                  <a:srgbClr val="FFFF00"/>
                </a:solidFill>
                <a:latin typeface="Glasten" pitchFamily="2" charset="0"/>
              </a:rPr>
              <a:t>Расслабься… </a:t>
            </a:r>
            <a:endParaRPr lang="ru-RU" sz="2800" b="1" dirty="0">
              <a:ln w="10541" cmpd="sng">
                <a:solidFill>
                  <a:schemeClr val="accent1">
                    <a:shade val="88000"/>
                    <a:satMod val="110000"/>
                  </a:schemeClr>
                </a:solidFill>
                <a:prstDash val="solid"/>
              </a:ln>
              <a:solidFill>
                <a:srgbClr val="FFFF00"/>
              </a:solidFill>
              <a:latin typeface="Glasten" pitchFamily="2" charset="0"/>
            </a:endParaRPr>
          </a:p>
        </p:txBody>
      </p:sp>
      <p:sp>
        <p:nvSpPr>
          <p:cNvPr id="3" name="Номер слайда 2"/>
          <p:cNvSpPr>
            <a:spLocks noGrp="1"/>
          </p:cNvSpPr>
          <p:nvPr>
            <p:ph type="sldNum" sz="quarter" idx="12"/>
          </p:nvPr>
        </p:nvSpPr>
        <p:spPr>
          <a:xfrm>
            <a:off x="6357958" y="8657167"/>
            <a:ext cx="500042" cy="486833"/>
          </a:xfrm>
          <a:solidFill>
            <a:srgbClr val="FFFF00">
              <a:alpha val="49000"/>
            </a:srgbClr>
          </a:solidFill>
          <a:scene3d>
            <a:camera prst="orthographicFront"/>
            <a:lightRig rig="threePt" dir="t"/>
          </a:scene3d>
          <a:sp3d>
            <a:bevelT w="114300" prst="artDeco"/>
          </a:sp3d>
        </p:spPr>
        <p:txBody>
          <a:bodyPr/>
          <a:lstStyle/>
          <a:p>
            <a:pPr algn="ctr"/>
            <a:fld id="{293F6069-31DF-4B12-8E0D-B468C1828B5F}" type="slidenum">
              <a:rPr lang="ru-RU" b="1" smtClean="0">
                <a:solidFill>
                  <a:schemeClr val="tx1"/>
                </a:solidFill>
              </a:rPr>
              <a:pPr algn="ctr"/>
              <a:t>8</a:t>
            </a:fld>
            <a:endParaRPr lang="ru-RU" b="1" dirty="0">
              <a:solidFill>
                <a:schemeClr val="tx1"/>
              </a:solidFill>
            </a:endParaRPr>
          </a:p>
        </p:txBody>
      </p:sp>
      <p:sp>
        <p:nvSpPr>
          <p:cNvPr id="4" name="Прямоугольник 3"/>
          <p:cNvSpPr/>
          <p:nvPr/>
        </p:nvSpPr>
        <p:spPr>
          <a:xfrm>
            <a:off x="3573016" y="3093412"/>
            <a:ext cx="3218160" cy="2400657"/>
          </a:xfrm>
          <a:prstGeom prst="rect">
            <a:avLst/>
          </a:prstGeom>
        </p:spPr>
        <p:txBody>
          <a:bodyPr wrap="square">
            <a:spAutoFit/>
          </a:bodyPr>
          <a:lstStyle/>
          <a:p>
            <a:pPr>
              <a:lnSpc>
                <a:spcPts val="1800"/>
              </a:lnSpc>
              <a:spcAft>
                <a:spcPts val="0"/>
              </a:spcAft>
            </a:pPr>
            <a:r>
              <a:rPr lang="ru-RU" sz="1600" b="1" i="1" dirty="0">
                <a:solidFill>
                  <a:srgbClr val="00B050"/>
                </a:solidFill>
                <a:latin typeface="Times New Roman" pitchFamily="18" charset="0"/>
                <a:ea typeface="Times New Roman" panose="02020603050405020304" pitchFamily="18" charset="0"/>
                <a:cs typeface="Times New Roman" pitchFamily="18" charset="0"/>
              </a:rPr>
              <a:t>Реальная история</a:t>
            </a:r>
            <a:r>
              <a:rPr lang="ru-RU" sz="1600" dirty="0">
                <a:latin typeface="Times New Roman" pitchFamily="18" charset="0"/>
                <a:ea typeface="Times New Roman" panose="02020603050405020304" pitchFamily="18" charset="0"/>
                <a:cs typeface="Times New Roman" pitchFamily="18" charset="0"/>
              </a:rPr>
              <a:t>: </a:t>
            </a:r>
            <a:endParaRPr lang="ru-RU" sz="1600" dirty="0" smtClean="0">
              <a:latin typeface="Times New Roman" pitchFamily="18" charset="0"/>
              <a:ea typeface="Times New Roman" panose="02020603050405020304" pitchFamily="18" charset="0"/>
              <a:cs typeface="Times New Roman" pitchFamily="18" charset="0"/>
            </a:endParaRPr>
          </a:p>
          <a:p>
            <a:pPr>
              <a:lnSpc>
                <a:spcPts val="1800"/>
              </a:lnSpc>
              <a:spcAft>
                <a:spcPts val="0"/>
              </a:spcAft>
            </a:pPr>
            <a:r>
              <a:rPr lang="ru-RU" sz="1600" dirty="0" smtClean="0">
                <a:latin typeface="Times New Roman" pitchFamily="18" charset="0"/>
                <a:ea typeface="Times New Roman" panose="02020603050405020304" pitchFamily="18" charset="0"/>
                <a:cs typeface="Times New Roman" pitchFamily="18" charset="0"/>
              </a:rPr>
              <a:t>В </a:t>
            </a:r>
            <a:r>
              <a:rPr lang="ru-RU" sz="1600" dirty="0">
                <a:latin typeface="Times New Roman" pitchFamily="18" charset="0"/>
                <a:ea typeface="Times New Roman" panose="02020603050405020304" pitchFamily="18" charset="0"/>
                <a:cs typeface="Times New Roman" pitchFamily="18" charset="0"/>
              </a:rPr>
              <a:t>локальном офисе </a:t>
            </a:r>
            <a:r>
              <a:rPr lang="ru-RU" sz="1600" dirty="0" smtClean="0">
                <a:latin typeface="Times New Roman" pitchFamily="18" charset="0"/>
                <a:ea typeface="Times New Roman" panose="02020603050405020304" pitchFamily="18" charset="0"/>
                <a:cs typeface="Times New Roman" pitchFamily="18" charset="0"/>
              </a:rPr>
              <a:t>тур-фирмы,</a:t>
            </a:r>
            <a:r>
              <a:rPr lang="ru-RU" sz="1600" dirty="0">
                <a:latin typeface="Times New Roman" pitchFamily="18" charset="0"/>
                <a:ea typeface="Times New Roman" panose="02020603050405020304" pitchFamily="18" charset="0"/>
                <a:cs typeface="Times New Roman" pitchFamily="18" charset="0"/>
              </a:rPr>
              <a:t> находящимся в </a:t>
            </a:r>
            <a:r>
              <a:rPr lang="ru-RU" sz="1600" dirty="0" smtClean="0">
                <a:latin typeface="Times New Roman" pitchFamily="18" charset="0"/>
                <a:ea typeface="Times New Roman" panose="02020603050405020304" pitchFamily="18" charset="0"/>
                <a:cs typeface="Times New Roman" pitchFamily="18" charset="0"/>
              </a:rPr>
              <a:t> гостинице «Космос», </a:t>
            </a:r>
            <a:r>
              <a:rPr lang="ru-RU" sz="1600" dirty="0">
                <a:latin typeface="Times New Roman" pitchFamily="18" charset="0"/>
                <a:ea typeface="Times New Roman" panose="02020603050405020304" pitchFamily="18" charset="0"/>
                <a:cs typeface="Times New Roman" pitchFamily="18" charset="0"/>
              </a:rPr>
              <a:t> </a:t>
            </a:r>
            <a:r>
              <a:rPr lang="ru-RU" sz="1600" dirty="0" smtClean="0">
                <a:latin typeface="Times New Roman" pitchFamily="18" charset="0"/>
                <a:ea typeface="Times New Roman" panose="02020603050405020304" pitchFamily="18" charset="0"/>
                <a:cs typeface="Times New Roman" pitchFamily="18" charset="0"/>
              </a:rPr>
              <a:t>работала</a:t>
            </a:r>
            <a:r>
              <a:rPr lang="ru-RU" sz="1600" dirty="0">
                <a:latin typeface="Times New Roman" pitchFamily="18" charset="0"/>
                <a:ea typeface="Times New Roman" panose="02020603050405020304" pitchFamily="18" charset="0"/>
                <a:cs typeface="Times New Roman" pitchFamily="18" charset="0"/>
              </a:rPr>
              <a:t> </a:t>
            </a:r>
            <a:r>
              <a:rPr lang="ru-RU" sz="1600" dirty="0" smtClean="0">
                <a:latin typeface="Times New Roman" pitchFamily="18" charset="0"/>
                <a:ea typeface="Times New Roman" panose="02020603050405020304" pitchFamily="18" charset="0"/>
                <a:cs typeface="Times New Roman" pitchFamily="18" charset="0"/>
              </a:rPr>
              <a:t>менеджер</a:t>
            </a:r>
            <a:r>
              <a:rPr lang="ru-RU" sz="1600" dirty="0">
                <a:latin typeface="Times New Roman" pitchFamily="18" charset="0"/>
                <a:ea typeface="Times New Roman" panose="02020603050405020304" pitchFamily="18" charset="0"/>
                <a:cs typeface="Times New Roman" pitchFamily="18" charset="0"/>
              </a:rPr>
              <a:t> по </a:t>
            </a:r>
            <a:r>
              <a:rPr lang="ru-RU" sz="1600" dirty="0" smtClean="0">
                <a:latin typeface="Times New Roman" pitchFamily="18" charset="0"/>
                <a:ea typeface="Times New Roman" panose="02020603050405020304" pitchFamily="18" charset="0"/>
                <a:cs typeface="Times New Roman" pitchFamily="18" charset="0"/>
              </a:rPr>
              <a:t>фамилии </a:t>
            </a:r>
            <a:r>
              <a:rPr lang="ru-RU" sz="1600" dirty="0">
                <a:latin typeface="Times New Roman" pitchFamily="18" charset="0"/>
                <a:ea typeface="Times New Roman" panose="02020603050405020304" pitchFamily="18" charset="0"/>
                <a:cs typeface="Times New Roman" pitchFamily="18" charset="0"/>
              </a:rPr>
              <a:t>Лось. Когда она </a:t>
            </a:r>
            <a:r>
              <a:rPr lang="ru-RU" sz="1600" dirty="0" smtClean="0">
                <a:latin typeface="Times New Roman" pitchFamily="18" charset="0"/>
                <a:ea typeface="Times New Roman" panose="02020603050405020304" pitchFamily="18" charset="0"/>
                <a:cs typeface="Times New Roman" pitchFamily="18" charset="0"/>
              </a:rPr>
              <a:t>звонила </a:t>
            </a:r>
            <a:r>
              <a:rPr lang="ru-RU" sz="1600" dirty="0">
                <a:latin typeface="Times New Roman" pitchFamily="18" charset="0"/>
                <a:ea typeface="Times New Roman" panose="02020603050405020304" pitchFamily="18" charset="0"/>
                <a:cs typeface="Times New Roman" pitchFamily="18" charset="0"/>
              </a:rPr>
              <a:t>в главный офис </a:t>
            </a:r>
            <a:r>
              <a:rPr lang="ru-RU" sz="1600" dirty="0" smtClean="0">
                <a:latin typeface="Times New Roman" pitchFamily="18" charset="0"/>
                <a:ea typeface="Times New Roman" panose="02020603050405020304" pitchFamily="18" charset="0"/>
                <a:cs typeface="Times New Roman" pitchFamily="18" charset="0"/>
              </a:rPr>
              <a:t>турфирмы</a:t>
            </a:r>
            <a:r>
              <a:rPr lang="ru-RU" sz="1600" dirty="0">
                <a:latin typeface="Times New Roman" pitchFamily="18" charset="0"/>
                <a:ea typeface="Times New Roman" panose="02020603050405020304" pitchFamily="18" charset="0"/>
                <a:cs typeface="Times New Roman" pitchFamily="18" charset="0"/>
              </a:rPr>
              <a:t>, то сообщала </a:t>
            </a:r>
            <a:r>
              <a:rPr lang="ru-RU" sz="1600" dirty="0" smtClean="0">
                <a:latin typeface="Times New Roman" pitchFamily="18" charset="0"/>
                <a:ea typeface="Times New Roman" panose="02020603050405020304" pitchFamily="18" charset="0"/>
                <a:cs typeface="Times New Roman" pitchFamily="18" charset="0"/>
              </a:rPr>
              <a:t>секретарю </a:t>
            </a:r>
            <a:r>
              <a:rPr lang="ru-RU" sz="1600" dirty="0">
                <a:latin typeface="Times New Roman" pitchFamily="18" charset="0"/>
                <a:ea typeface="Times New Roman" panose="02020603050405020304" pitchFamily="18" charset="0"/>
                <a:cs typeface="Times New Roman" pitchFamily="18" charset="0"/>
              </a:rPr>
              <a:t>приятным женским голосом</a:t>
            </a:r>
            <a:r>
              <a:rPr lang="ru-RU" sz="1600" dirty="0" smtClean="0">
                <a:latin typeface="Times New Roman" pitchFamily="18" charset="0"/>
                <a:ea typeface="Times New Roman" panose="02020603050405020304" pitchFamily="18" charset="0"/>
                <a:cs typeface="Times New Roman" pitchFamily="18" charset="0"/>
              </a:rPr>
              <a:t>:</a:t>
            </a:r>
          </a:p>
          <a:p>
            <a:pPr>
              <a:lnSpc>
                <a:spcPts val="1800"/>
              </a:lnSpc>
              <a:spcAft>
                <a:spcPts val="0"/>
              </a:spcAft>
            </a:pPr>
            <a:r>
              <a:rPr lang="ru-RU" dirty="0" smtClean="0">
                <a:latin typeface="Times New Roman" pitchFamily="18" charset="0"/>
                <a:ea typeface="Times New Roman" panose="02020603050405020304" pitchFamily="18" charset="0"/>
                <a:cs typeface="Times New Roman" pitchFamily="18" charset="0"/>
              </a:rPr>
              <a:t>— </a:t>
            </a:r>
            <a:r>
              <a:rPr lang="ru-RU" dirty="0">
                <a:latin typeface="Times New Roman" pitchFamily="18" charset="0"/>
                <a:ea typeface="Times New Roman" panose="02020603050405020304" pitchFamily="18" charset="0"/>
                <a:cs typeface="Times New Roman" pitchFamily="18" charset="0"/>
              </a:rPr>
              <a:t>Говорит Лось из Космоса. . .</a:t>
            </a:r>
            <a:endParaRPr lang="ru-RU" sz="2400" dirty="0">
              <a:effectLst/>
              <a:latin typeface="Times New Roman" pitchFamily="18" charset="0"/>
              <a:ea typeface="Calibri" panose="020F0502020204030204" pitchFamily="34" charset="0"/>
              <a:cs typeface="Times New Roman" pitchFamily="18" charset="0"/>
            </a:endParaRPr>
          </a:p>
        </p:txBody>
      </p:sp>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42852" y="3143240"/>
            <a:ext cx="3430164" cy="5214974"/>
          </a:xfrm>
          <a:prstGeom prst="rect">
            <a:avLst/>
          </a:prstGeom>
        </p:spPr>
      </p:pic>
      <p:pic>
        <p:nvPicPr>
          <p:cNvPr id="7" name="Рисунок 6"/>
          <p:cNvPicPr>
            <a:picLocks noChangeAspect="1"/>
          </p:cNvPicPr>
          <p:nvPr/>
        </p:nvPicPr>
        <p:blipFill rotWithShape="1">
          <a:blip r:embed="rId4" cstate="print">
            <a:extLst>
              <a:ext uri="{28A0092B-C50C-407E-A947-70E740481C1C}">
                <a14:useLocalDpi xmlns="" xmlns:a14="http://schemas.microsoft.com/office/drawing/2010/main" val="0"/>
              </a:ext>
            </a:extLst>
          </a:blip>
          <a:srcRect l="3334"/>
          <a:stretch/>
        </p:blipFill>
        <p:spPr>
          <a:xfrm>
            <a:off x="142852" y="395536"/>
            <a:ext cx="4942332" cy="2736305"/>
          </a:xfrm>
          <a:prstGeom prst="rect">
            <a:avLst/>
          </a:prstGeom>
        </p:spPr>
      </p:pic>
      <p:pic>
        <p:nvPicPr>
          <p:cNvPr id="8" name="Рисунок 7"/>
          <p:cNvPicPr>
            <a:picLocks noChangeAspect="1"/>
          </p:cNvPicPr>
          <p:nvPr/>
        </p:nvPicPr>
        <p:blipFill rotWithShape="1">
          <a:blip r:embed="rId5" cstate="print">
            <a:extLst>
              <a:ext uri="{28A0092B-C50C-407E-A947-70E740481C1C}">
                <a14:useLocalDpi xmlns="" xmlns:a14="http://schemas.microsoft.com/office/drawing/2010/main" val="0"/>
              </a:ext>
            </a:extLst>
          </a:blip>
          <a:srcRect r="6821"/>
          <a:stretch/>
        </p:blipFill>
        <p:spPr>
          <a:xfrm>
            <a:off x="3645024" y="5364088"/>
            <a:ext cx="2952328" cy="3137002"/>
          </a:xfrm>
          <a:prstGeom prst="rect">
            <a:avLst/>
          </a:prstGeom>
        </p:spPr>
      </p:pic>
      <p:sp>
        <p:nvSpPr>
          <p:cNvPr id="9" name="TextBox 8"/>
          <p:cNvSpPr txBox="1"/>
          <p:nvPr/>
        </p:nvSpPr>
        <p:spPr>
          <a:xfrm>
            <a:off x="5085184" y="971600"/>
            <a:ext cx="1656184" cy="1754326"/>
          </a:xfrm>
          <a:prstGeom prst="rect">
            <a:avLst/>
          </a:prstGeom>
          <a:noFill/>
        </p:spPr>
        <p:txBody>
          <a:bodyPr wrap="square" rtlCol="0">
            <a:spAutoFit/>
          </a:bodyPr>
          <a:lstStyle/>
          <a:p>
            <a:pPr algn="ctr"/>
            <a:r>
              <a:rPr lang="ru-RU" sz="3600" dirty="0" smtClean="0">
                <a:solidFill>
                  <a:schemeClr val="tx2">
                    <a:lumMod val="75000"/>
                  </a:schemeClr>
                </a:solidFill>
                <a:latin typeface="Times New Roman" panose="02020603050405020304" pitchFamily="18" charset="0"/>
                <a:cs typeface="Times New Roman" panose="02020603050405020304" pitchFamily="18" charset="0"/>
              </a:rPr>
              <a:t>«Всё </a:t>
            </a:r>
          </a:p>
          <a:p>
            <a:pPr algn="ctr"/>
            <a:r>
              <a:rPr lang="ru-RU" sz="3600" dirty="0" smtClean="0">
                <a:solidFill>
                  <a:schemeClr val="tx2">
                    <a:lumMod val="75000"/>
                  </a:schemeClr>
                </a:solidFill>
                <a:latin typeface="Times New Roman" panose="02020603050405020304" pitchFamily="18" charset="0"/>
                <a:cs typeface="Times New Roman" panose="02020603050405020304" pitchFamily="18" charset="0"/>
              </a:rPr>
              <a:t>из жизни»</a:t>
            </a:r>
            <a:endParaRPr lang="ru-RU" sz="3600" dirty="0">
              <a:solidFill>
                <a:schemeClr val="tx2">
                  <a:lumMod val="75000"/>
                </a:schemeClr>
              </a:solidFill>
              <a:latin typeface="Times New Roman" panose="02020603050405020304" pitchFamily="18" charset="0"/>
              <a:cs typeface="Times New Roman" panose="02020603050405020304" pitchFamily="18" charset="0"/>
            </a:endParaRPr>
          </a:p>
        </p:txBody>
      </p:sp>
      <p:pic>
        <p:nvPicPr>
          <p:cNvPr id="10" name="Рисунок 9" descr="787oo7o.png"/>
          <p:cNvPicPr>
            <a:picLocks noChangeAspect="1"/>
          </p:cNvPicPr>
          <p:nvPr/>
        </p:nvPicPr>
        <p:blipFill>
          <a:blip r:embed="rId6" cstate="print">
            <a:lum contrast="-33000"/>
          </a:blip>
          <a:stretch>
            <a:fillRect/>
          </a:stretch>
        </p:blipFill>
        <p:spPr>
          <a:xfrm>
            <a:off x="3143248" y="8501090"/>
            <a:ext cx="522527" cy="500034"/>
          </a:xfrm>
          <a:prstGeom prst="rect">
            <a:avLst/>
          </a:prstGeom>
          <a:effectLst>
            <a:glow rad="63500">
              <a:schemeClr val="accent1">
                <a:satMod val="175000"/>
                <a:alpha val="40000"/>
              </a:schemeClr>
            </a:glow>
            <a:outerShdw blurRad="50800" dist="50800" dir="5400000" algn="ctr" rotWithShape="0">
              <a:srgbClr val="000000"/>
            </a:outerShdw>
          </a:effectLst>
        </p:spPr>
      </p:pic>
      <p:sp>
        <p:nvSpPr>
          <p:cNvPr id="11" name="Прямоугольник 10"/>
          <p:cNvSpPr/>
          <p:nvPr/>
        </p:nvSpPr>
        <p:spPr>
          <a:xfrm>
            <a:off x="285728" y="8715404"/>
            <a:ext cx="569387" cy="276999"/>
          </a:xfrm>
          <a:prstGeom prst="rect">
            <a:avLst/>
          </a:prstGeom>
        </p:spPr>
        <p:txBody>
          <a:bodyPr wrap="none">
            <a:spAutoFit/>
          </a:bodyPr>
          <a:lstStyle/>
          <a:p>
            <a:r>
              <a:rPr lang="ru-RU" sz="1200" dirty="0" smtClean="0"/>
              <a:t>МКАХ</a:t>
            </a:r>
            <a:endParaRPr lang="ru-RU" sz="1200" dirty="0"/>
          </a:p>
        </p:txBody>
      </p:sp>
    </p:spTree>
    <p:extLst>
      <p:ext uri="{BB962C8B-B14F-4D97-AF65-F5344CB8AC3E}">
        <p14:creationId xmlns="" xmlns:p14="http://schemas.microsoft.com/office/powerpoint/2010/main" val="6631816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6858000" cy="428596"/>
          </a:xfrm>
          <a:gradFill flip="none" rotWithShape="1">
            <a:gsLst>
              <a:gs pos="0">
                <a:schemeClr val="accent1">
                  <a:tint val="66000"/>
                  <a:satMod val="160000"/>
                  <a:alpha val="24000"/>
                </a:schemeClr>
              </a:gs>
              <a:gs pos="50000">
                <a:schemeClr val="accent1">
                  <a:tint val="44500"/>
                  <a:satMod val="160000"/>
                </a:schemeClr>
              </a:gs>
              <a:gs pos="100000">
                <a:schemeClr val="accent1">
                  <a:tint val="23500"/>
                  <a:satMod val="160000"/>
                </a:schemeClr>
              </a:gs>
            </a:gsLst>
            <a:lin ang="16200000" scaled="1"/>
            <a:tileRect/>
          </a:gradFill>
        </p:spPr>
        <p:txBody>
          <a:bodyPr>
            <a:noAutofit/>
          </a:bodyPr>
          <a:lstStyle/>
          <a:p>
            <a:r>
              <a:rPr lang="ru-RU" sz="2000" b="1" dirty="0" smtClean="0">
                <a:ln w="10541" cmpd="sng">
                  <a:solidFill>
                    <a:schemeClr val="accent1">
                      <a:shade val="88000"/>
                      <a:satMod val="110000"/>
                    </a:schemeClr>
                  </a:solidFill>
                  <a:prstDash val="solid"/>
                </a:ln>
                <a:solidFill>
                  <a:srgbClr val="7030A0"/>
                </a:solidFill>
                <a:latin typeface="+mn-lt"/>
              </a:rPr>
              <a:t>Востребованные профессии среди менеджеров </a:t>
            </a:r>
            <a:endParaRPr lang="ru-RU" sz="2000" b="1" dirty="0">
              <a:ln w="10541" cmpd="sng">
                <a:solidFill>
                  <a:schemeClr val="accent1">
                    <a:shade val="88000"/>
                    <a:satMod val="110000"/>
                  </a:schemeClr>
                </a:solidFill>
                <a:prstDash val="solid"/>
              </a:ln>
              <a:solidFill>
                <a:srgbClr val="7030A0"/>
              </a:solidFill>
              <a:latin typeface="+mn-lt"/>
            </a:endParaRPr>
          </a:p>
        </p:txBody>
      </p:sp>
      <p:sp>
        <p:nvSpPr>
          <p:cNvPr id="4" name="Номер слайда 2"/>
          <p:cNvSpPr txBox="1">
            <a:spLocks/>
          </p:cNvSpPr>
          <p:nvPr/>
        </p:nvSpPr>
        <p:spPr>
          <a:xfrm>
            <a:off x="6286520" y="8657167"/>
            <a:ext cx="571480" cy="486833"/>
          </a:xfrm>
          <a:prstGeom prst="rect">
            <a:avLst/>
          </a:prstGeom>
          <a:solidFill>
            <a:srgbClr val="7030A0">
              <a:alpha val="48000"/>
            </a:srgbClr>
          </a:solidFill>
          <a:scene3d>
            <a:camera prst="orthographicFront"/>
            <a:lightRig rig="threePt" dir="t"/>
          </a:scene3d>
          <a:sp3d>
            <a:bevelT w="114300" prst="artDeco"/>
          </a:sp3d>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293F6069-31DF-4B12-8E0D-B468C1828B5F}" type="slidenum">
              <a:rPr kumimoji="0" lang="ru-RU" sz="1200" b="1" i="0" u="none" strike="noStrike" kern="1200" cap="none" spc="0" normalizeH="0" baseline="0" noProof="0" smtClean="0">
                <a:ln>
                  <a:noFill/>
                </a:ln>
                <a:solidFill>
                  <a:schemeClr val="tx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ru-RU" sz="1200" b="1"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5" name="Group 68"/>
          <p:cNvGraphicFramePr>
            <a:graphicFrameLocks noGrp="1"/>
          </p:cNvGraphicFramePr>
          <p:nvPr/>
        </p:nvGraphicFramePr>
        <p:xfrm>
          <a:off x="2366332" y="1570338"/>
          <a:ext cx="4269583" cy="6382878"/>
        </p:xfrm>
        <a:graphic>
          <a:graphicData uri="http://schemas.openxmlformats.org/drawingml/2006/table">
            <a:tbl>
              <a:tblPr>
                <a:tableStyleId>{5940675A-B579-460E-94D1-54222C63F5DA}</a:tableStyleId>
              </a:tblPr>
              <a:tblGrid>
                <a:gridCol w="853678"/>
                <a:gridCol w="854869"/>
                <a:gridCol w="852488"/>
                <a:gridCol w="854869"/>
                <a:gridCol w="853679"/>
              </a:tblGrid>
              <a:tr h="1111603">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r>
              <a:tr h="1089499">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r>
              <a:tr h="1030759">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r>
              <a:tr h="1030759">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r>
              <a:tr h="1089499">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r>
              <a:tr h="1030759">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ru-RU" sz="3700" b="0" i="0" u="none" strike="noStrike" cap="none" normalizeH="0" baseline="0" dirty="0" smtClean="0">
                        <a:ln>
                          <a:noFill/>
                        </a:ln>
                        <a:solidFill>
                          <a:schemeClr val="tx1"/>
                        </a:solidFill>
                        <a:effectLst/>
                        <a:latin typeface="Arial" charset="0"/>
                      </a:endParaRPr>
                    </a:p>
                  </a:txBody>
                  <a:tcPr marL="68580" marR="68580" marT="60960" marB="60960" horzOverflow="overflow"/>
                </a:tc>
              </a:tr>
            </a:tbl>
          </a:graphicData>
        </a:graphic>
      </p:graphicFrame>
      <p:sp>
        <p:nvSpPr>
          <p:cNvPr id="6" name="Text Box 48"/>
          <p:cNvSpPr txBox="1">
            <a:spLocks noChangeArrowheads="1"/>
          </p:cNvSpPr>
          <p:nvPr/>
        </p:nvSpPr>
        <p:spPr bwMode="auto">
          <a:xfrm>
            <a:off x="357166" y="5285114"/>
            <a:ext cx="1500198" cy="338554"/>
          </a:xfrm>
          <a:prstGeom prst="rect">
            <a:avLst/>
          </a:prstGeom>
          <a:noFill/>
          <a:ln w="9525" algn="ctr">
            <a:noFill/>
            <a:miter lim="800000"/>
            <a:headEnd/>
            <a:tailEnd/>
          </a:ln>
          <a:effectLst/>
        </p:spPr>
        <p:txBody>
          <a:bodyPr wrap="square">
            <a:spAutoFit/>
          </a:bodyPr>
          <a:lstStyle/>
          <a:p>
            <a:pPr algn="ctr">
              <a:spcBef>
                <a:spcPct val="50000"/>
              </a:spcBef>
            </a:pPr>
            <a:r>
              <a:rPr lang="ru-RU" sz="1600" b="1" dirty="0" smtClean="0">
                <a:solidFill>
                  <a:schemeClr val="tx2">
                    <a:lumMod val="75000"/>
                  </a:schemeClr>
                </a:solidFill>
                <a:latin typeface="Calibri" pitchFamily="34" charset="0"/>
              </a:rPr>
              <a:t>Производство</a:t>
            </a:r>
            <a:endParaRPr lang="en-US" sz="1600" b="1" dirty="0">
              <a:solidFill>
                <a:schemeClr val="tx2">
                  <a:lumMod val="75000"/>
                </a:schemeClr>
              </a:solidFill>
              <a:latin typeface="Calibri" pitchFamily="34" charset="0"/>
            </a:endParaRPr>
          </a:p>
        </p:txBody>
      </p:sp>
      <p:sp>
        <p:nvSpPr>
          <p:cNvPr id="7" name="Text Box 49"/>
          <p:cNvSpPr txBox="1">
            <a:spLocks noChangeArrowheads="1"/>
          </p:cNvSpPr>
          <p:nvPr/>
        </p:nvSpPr>
        <p:spPr bwMode="auto">
          <a:xfrm>
            <a:off x="0" y="5785180"/>
            <a:ext cx="2286016" cy="584775"/>
          </a:xfrm>
          <a:prstGeom prst="rect">
            <a:avLst/>
          </a:prstGeom>
          <a:noFill/>
          <a:ln w="9525" algn="ctr">
            <a:noFill/>
            <a:miter lim="800000"/>
            <a:headEnd/>
            <a:tailEnd/>
          </a:ln>
          <a:effectLst/>
        </p:spPr>
        <p:txBody>
          <a:bodyPr wrap="square">
            <a:spAutoFit/>
          </a:bodyPr>
          <a:lstStyle/>
          <a:p>
            <a:pPr algn="ctr">
              <a:spcBef>
                <a:spcPct val="50000"/>
              </a:spcBef>
            </a:pPr>
            <a:r>
              <a:rPr lang="ru-RU" sz="1600" b="1" i="1" dirty="0" smtClean="0">
                <a:solidFill>
                  <a:schemeClr val="accent4">
                    <a:lumMod val="50000"/>
                  </a:schemeClr>
                </a:solidFill>
                <a:latin typeface="Calibri" pitchFamily="34" charset="0"/>
              </a:rPr>
              <a:t>Автомобильный сектор</a:t>
            </a:r>
            <a:endParaRPr lang="en-US" sz="1600" b="1" i="1" dirty="0">
              <a:solidFill>
                <a:schemeClr val="accent4">
                  <a:lumMod val="50000"/>
                </a:schemeClr>
              </a:solidFill>
              <a:latin typeface="Calibri" pitchFamily="34" charset="0"/>
            </a:endParaRPr>
          </a:p>
        </p:txBody>
      </p:sp>
      <p:sp>
        <p:nvSpPr>
          <p:cNvPr id="8" name="Text Box 50"/>
          <p:cNvSpPr txBox="1">
            <a:spLocks noChangeArrowheads="1"/>
          </p:cNvSpPr>
          <p:nvPr/>
        </p:nvSpPr>
        <p:spPr bwMode="auto">
          <a:xfrm>
            <a:off x="142852" y="6285246"/>
            <a:ext cx="1935587" cy="584775"/>
          </a:xfrm>
          <a:prstGeom prst="rect">
            <a:avLst/>
          </a:prstGeom>
          <a:noFill/>
          <a:ln w="9525" algn="ctr">
            <a:noFill/>
            <a:miter lim="800000"/>
            <a:headEnd/>
            <a:tailEnd/>
          </a:ln>
          <a:effectLst/>
        </p:spPr>
        <p:txBody>
          <a:bodyPr wrap="square">
            <a:spAutoFit/>
          </a:bodyPr>
          <a:lstStyle/>
          <a:p>
            <a:pPr algn="ctr">
              <a:spcBef>
                <a:spcPct val="50000"/>
              </a:spcBef>
            </a:pPr>
            <a:r>
              <a:rPr lang="ru-RU" sz="1600" b="1" dirty="0" smtClean="0">
                <a:solidFill>
                  <a:srgbClr val="C00000"/>
                </a:solidFill>
                <a:latin typeface="Calibri" pitchFamily="34" charset="0"/>
              </a:rPr>
              <a:t>Розничная торговля</a:t>
            </a:r>
            <a:endParaRPr lang="en-US" sz="1600" b="1" dirty="0">
              <a:solidFill>
                <a:srgbClr val="C00000"/>
              </a:solidFill>
              <a:latin typeface="Calibri" pitchFamily="34" charset="0"/>
            </a:endParaRPr>
          </a:p>
        </p:txBody>
      </p:sp>
      <p:sp>
        <p:nvSpPr>
          <p:cNvPr id="9" name="Text Box 51"/>
          <p:cNvSpPr txBox="1">
            <a:spLocks noChangeArrowheads="1"/>
          </p:cNvSpPr>
          <p:nvPr/>
        </p:nvSpPr>
        <p:spPr bwMode="auto">
          <a:xfrm>
            <a:off x="0" y="6856750"/>
            <a:ext cx="2428868" cy="523220"/>
          </a:xfrm>
          <a:prstGeom prst="rect">
            <a:avLst/>
          </a:prstGeom>
          <a:noFill/>
          <a:ln w="9525" algn="ctr">
            <a:noFill/>
            <a:miter lim="800000"/>
            <a:headEnd/>
            <a:tailEnd/>
          </a:ln>
          <a:effectLst/>
        </p:spPr>
        <p:txBody>
          <a:bodyPr wrap="square">
            <a:spAutoFit/>
          </a:bodyPr>
          <a:lstStyle/>
          <a:p>
            <a:pPr algn="ctr">
              <a:spcBef>
                <a:spcPct val="50000"/>
              </a:spcBef>
            </a:pPr>
            <a:r>
              <a:rPr lang="en-US" sz="1400" b="1" i="1" dirty="0" smtClean="0">
                <a:solidFill>
                  <a:srgbClr val="7030A0"/>
                </a:solidFill>
              </a:rPr>
              <a:t>FMCG</a:t>
            </a:r>
            <a:r>
              <a:rPr lang="ru-RU" sz="1400" b="1" i="1" dirty="0" smtClean="0">
                <a:solidFill>
                  <a:srgbClr val="7030A0"/>
                </a:solidFill>
              </a:rPr>
              <a:t> (</a:t>
            </a:r>
            <a:r>
              <a:rPr lang="ru-RU" sz="1400" b="1" dirty="0" smtClean="0">
                <a:solidFill>
                  <a:srgbClr val="7030A0"/>
                </a:solidFill>
              </a:rPr>
              <a:t>товары повседневного спроса)</a:t>
            </a:r>
            <a:endParaRPr lang="en-US" sz="1400" b="1" i="1" dirty="0">
              <a:solidFill>
                <a:srgbClr val="7030A0"/>
              </a:solidFill>
            </a:endParaRPr>
          </a:p>
        </p:txBody>
      </p:sp>
      <p:sp>
        <p:nvSpPr>
          <p:cNvPr id="10" name="Text Box 52"/>
          <p:cNvSpPr txBox="1">
            <a:spLocks noChangeArrowheads="1"/>
          </p:cNvSpPr>
          <p:nvPr/>
        </p:nvSpPr>
        <p:spPr bwMode="auto">
          <a:xfrm>
            <a:off x="214290" y="7499692"/>
            <a:ext cx="1943772" cy="584775"/>
          </a:xfrm>
          <a:prstGeom prst="rect">
            <a:avLst/>
          </a:prstGeom>
          <a:noFill/>
          <a:ln w="9525" algn="ctr">
            <a:noFill/>
            <a:miter lim="800000"/>
            <a:headEnd/>
            <a:tailEnd/>
          </a:ln>
          <a:effectLst/>
        </p:spPr>
        <p:txBody>
          <a:bodyPr wrap="square">
            <a:spAutoFit/>
          </a:bodyPr>
          <a:lstStyle/>
          <a:p>
            <a:pPr algn="ctr">
              <a:spcBef>
                <a:spcPct val="50000"/>
              </a:spcBef>
            </a:pPr>
            <a:r>
              <a:rPr lang="ru-RU" sz="1600" b="1" dirty="0" smtClean="0">
                <a:solidFill>
                  <a:schemeClr val="accent4">
                    <a:lumMod val="75000"/>
                  </a:schemeClr>
                </a:solidFill>
                <a:latin typeface="Calibri" pitchFamily="34" charset="0"/>
              </a:rPr>
              <a:t>Фармацевтический сектор</a:t>
            </a:r>
            <a:endParaRPr lang="en-US" sz="1600" b="1" dirty="0">
              <a:solidFill>
                <a:schemeClr val="accent4">
                  <a:lumMod val="75000"/>
                </a:schemeClr>
              </a:solidFill>
              <a:latin typeface="Calibri" pitchFamily="34" charset="0"/>
            </a:endParaRPr>
          </a:p>
        </p:txBody>
      </p:sp>
      <p:sp>
        <p:nvSpPr>
          <p:cNvPr id="11" name="Rectangle 53"/>
          <p:cNvSpPr>
            <a:spLocks noChangeArrowheads="1"/>
          </p:cNvSpPr>
          <p:nvPr/>
        </p:nvSpPr>
        <p:spPr bwMode="gray">
          <a:xfrm>
            <a:off x="2357430" y="4856486"/>
            <a:ext cx="2762766" cy="209442"/>
          </a:xfrm>
          <a:prstGeom prst="homePlate">
            <a:avLst/>
          </a:prstGeom>
          <a:gradFill rotWithShape="1">
            <a:gsLst>
              <a:gs pos="0">
                <a:schemeClr val="folHlink"/>
              </a:gs>
              <a:gs pos="100000">
                <a:schemeClr val="folHlink">
                  <a:gamma/>
                  <a:tint val="60000"/>
                  <a:invGamma/>
                </a:schemeClr>
              </a:gs>
            </a:gsLst>
            <a:lin ang="0" scaled="1"/>
          </a:gradFill>
          <a:ln w="9525" algn="ctr">
            <a:noFill/>
            <a:miter lim="800000"/>
            <a:headEnd/>
            <a:tailEnd/>
          </a:ln>
          <a:effectLst/>
          <a:scene3d>
            <a:camera prst="legacyPerspectiveBottom"/>
            <a:lightRig rig="legacyFlat1" dir="t"/>
          </a:scene3d>
          <a:sp3d extrusionH="100000" prstMaterial="legacyMatte">
            <a:bevelT w="13500" h="13500" prst="angle"/>
            <a:bevelB w="13500" h="13500" prst="angle"/>
            <a:extrusionClr>
              <a:schemeClr val="folHlink"/>
            </a:extrusionClr>
          </a:sp3d>
        </p:spPr>
        <p:txBody>
          <a:bodyPr wrap="none" anchor="ctr">
            <a:flatTx/>
          </a:bodyPr>
          <a:lstStyle/>
          <a:p>
            <a:endParaRPr lang="ru-RU" b="1"/>
          </a:p>
        </p:txBody>
      </p:sp>
      <p:sp>
        <p:nvSpPr>
          <p:cNvPr id="12" name="Rectangle 54"/>
          <p:cNvSpPr>
            <a:spLocks noChangeArrowheads="1"/>
          </p:cNvSpPr>
          <p:nvPr/>
        </p:nvSpPr>
        <p:spPr bwMode="gray">
          <a:xfrm>
            <a:off x="2357430" y="5427990"/>
            <a:ext cx="2928958" cy="222321"/>
          </a:xfrm>
          <a:prstGeom prst="homePlate">
            <a:avLst/>
          </a:prstGeom>
          <a:gradFill rotWithShape="1">
            <a:gsLst>
              <a:gs pos="0">
                <a:schemeClr val="tx2"/>
              </a:gs>
              <a:gs pos="100000">
                <a:schemeClr val="tx2">
                  <a:gamma/>
                  <a:tint val="60000"/>
                  <a:invGamma/>
                </a:schemeClr>
              </a:gs>
            </a:gsLst>
            <a:lin ang="0" scaled="1"/>
          </a:gradFill>
          <a:ln w="9525" algn="ctr">
            <a:noFill/>
            <a:miter lim="800000"/>
            <a:headEnd/>
            <a:tailEnd/>
          </a:ln>
          <a:effectLst/>
          <a:scene3d>
            <a:camera prst="legacyPerspectiveBottom"/>
            <a:lightRig rig="legacyFlat3" dir="b"/>
          </a:scene3d>
          <a:sp3d extrusionH="100000" prstMaterial="legacyMatte">
            <a:bevelT w="13500" h="13500" prst="angle"/>
            <a:bevelB w="13500" h="13500" prst="angle"/>
            <a:extrusionClr>
              <a:schemeClr val="tx2"/>
            </a:extrusionClr>
          </a:sp3d>
        </p:spPr>
        <p:txBody>
          <a:bodyPr wrap="none" anchor="ctr">
            <a:flatTx/>
          </a:bodyPr>
          <a:lstStyle/>
          <a:p>
            <a:endParaRPr lang="ru-RU" b="1"/>
          </a:p>
        </p:txBody>
      </p:sp>
      <p:sp>
        <p:nvSpPr>
          <p:cNvPr id="13" name="Rectangle 55"/>
          <p:cNvSpPr>
            <a:spLocks noChangeArrowheads="1"/>
          </p:cNvSpPr>
          <p:nvPr/>
        </p:nvSpPr>
        <p:spPr bwMode="gray">
          <a:xfrm>
            <a:off x="2357431" y="5999494"/>
            <a:ext cx="3071834" cy="182562"/>
          </a:xfrm>
          <a:prstGeom prst="homePlate">
            <a:avLst/>
          </a:prstGeom>
          <a:solidFill>
            <a:srgbClr val="783098"/>
          </a:solidFill>
          <a:ln w="9525" algn="ctr">
            <a:noFill/>
            <a:miter lim="800000"/>
            <a:headEnd/>
            <a:tailEnd/>
          </a:ln>
          <a:effectLst/>
          <a:scene3d>
            <a:camera prst="legacyPerspectiveBottom"/>
            <a:lightRig rig="legacyFlat3" dir="b"/>
          </a:scene3d>
          <a:sp3d extrusionH="100000" prstMaterial="legacyMatte">
            <a:bevelT w="13500" h="13500" prst="angle"/>
            <a:bevelB w="13500" h="13500" prst="angle"/>
            <a:extrusionClr>
              <a:schemeClr val="hlink"/>
            </a:extrusionClr>
          </a:sp3d>
        </p:spPr>
        <p:txBody>
          <a:bodyPr wrap="none" anchor="ctr">
            <a:flatTx/>
          </a:bodyPr>
          <a:lstStyle/>
          <a:p>
            <a:endParaRPr lang="ru-RU" b="1"/>
          </a:p>
        </p:txBody>
      </p:sp>
      <p:sp>
        <p:nvSpPr>
          <p:cNvPr id="14" name="Rectangle 56"/>
          <p:cNvSpPr>
            <a:spLocks noChangeArrowheads="1"/>
          </p:cNvSpPr>
          <p:nvPr/>
        </p:nvSpPr>
        <p:spPr bwMode="gray">
          <a:xfrm>
            <a:off x="2357430" y="6499560"/>
            <a:ext cx="3214710" cy="207867"/>
          </a:xfrm>
          <a:prstGeom prst="homePlat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flatTx/>
          </a:bodyPr>
          <a:lstStyle/>
          <a:p>
            <a:endParaRPr lang="ru-RU" b="1"/>
          </a:p>
        </p:txBody>
      </p:sp>
      <p:sp>
        <p:nvSpPr>
          <p:cNvPr id="15" name="Rectangle 57"/>
          <p:cNvSpPr>
            <a:spLocks noChangeArrowheads="1"/>
          </p:cNvSpPr>
          <p:nvPr/>
        </p:nvSpPr>
        <p:spPr bwMode="gray">
          <a:xfrm>
            <a:off x="2357430" y="6999626"/>
            <a:ext cx="3357586" cy="214314"/>
          </a:xfrm>
          <a:prstGeom prst="homePlate">
            <a:avLst/>
          </a:prstGeom>
          <a:ln>
            <a:headEnd/>
            <a:tailEnd/>
          </a:ln>
        </p:spPr>
        <p:style>
          <a:lnRef idx="1">
            <a:schemeClr val="accent4"/>
          </a:lnRef>
          <a:fillRef idx="3">
            <a:schemeClr val="accent4"/>
          </a:fillRef>
          <a:effectRef idx="2">
            <a:schemeClr val="accent4"/>
          </a:effectRef>
          <a:fontRef idx="minor">
            <a:schemeClr val="lt1"/>
          </a:fontRef>
        </p:style>
        <p:txBody>
          <a:bodyPr wrap="none" anchor="ctr">
            <a:flatTx/>
          </a:bodyPr>
          <a:lstStyle/>
          <a:p>
            <a:endParaRPr lang="ru-RU" b="1"/>
          </a:p>
        </p:txBody>
      </p:sp>
      <p:sp>
        <p:nvSpPr>
          <p:cNvPr id="16" name="Rectangle 58"/>
          <p:cNvSpPr>
            <a:spLocks noChangeArrowheads="1"/>
          </p:cNvSpPr>
          <p:nvPr/>
        </p:nvSpPr>
        <p:spPr bwMode="gray">
          <a:xfrm>
            <a:off x="2357430" y="7571130"/>
            <a:ext cx="3643338" cy="194589"/>
          </a:xfrm>
          <a:prstGeom prst="homePlate">
            <a:avLst/>
          </a:prstGeom>
          <a:gradFill rotWithShape="1">
            <a:gsLst>
              <a:gs pos="0">
                <a:srgbClr val="AD67AA"/>
              </a:gs>
              <a:gs pos="100000">
                <a:srgbClr val="AD67AA">
                  <a:gamma/>
                  <a:tint val="60000"/>
                  <a:invGamma/>
                </a:srgbClr>
              </a:gs>
            </a:gsLst>
            <a:lin ang="0" scaled="1"/>
          </a:gradFill>
          <a:ln w="9525" algn="ctr">
            <a:noFill/>
            <a:miter lim="800000"/>
            <a:headEnd/>
            <a:tailEnd/>
          </a:ln>
          <a:effectLst/>
          <a:scene3d>
            <a:camera prst="legacyPerspectiveBottom"/>
            <a:lightRig rig="legacyFlat3" dir="b"/>
          </a:scene3d>
          <a:sp3d extrusionH="100000" prstMaterial="legacyMatte">
            <a:bevelT w="13500" h="13500" prst="angle"/>
            <a:bevelB w="13500" h="13500" prst="angle"/>
            <a:extrusionClr>
              <a:srgbClr val="AD67AA"/>
            </a:extrusionClr>
          </a:sp3d>
        </p:spPr>
        <p:txBody>
          <a:bodyPr wrap="none" anchor="ctr">
            <a:flatTx/>
          </a:bodyPr>
          <a:lstStyle/>
          <a:p>
            <a:endParaRPr lang="ru-RU" b="1"/>
          </a:p>
        </p:txBody>
      </p:sp>
      <p:sp>
        <p:nvSpPr>
          <p:cNvPr id="17" name="Text Box 59"/>
          <p:cNvSpPr txBox="1">
            <a:spLocks noChangeArrowheads="1"/>
          </p:cNvSpPr>
          <p:nvPr/>
        </p:nvSpPr>
        <p:spPr bwMode="auto">
          <a:xfrm>
            <a:off x="2234803" y="8001024"/>
            <a:ext cx="4623197" cy="523220"/>
          </a:xfrm>
          <a:prstGeom prst="rect">
            <a:avLst/>
          </a:prstGeom>
          <a:noFill/>
          <a:ln w="9525" algn="ctr">
            <a:noFill/>
            <a:miter lim="800000"/>
            <a:headEnd/>
            <a:tailEnd/>
          </a:ln>
          <a:effectLst/>
        </p:spPr>
        <p:txBody>
          <a:bodyPr>
            <a:spAutoFit/>
          </a:bodyPr>
          <a:lstStyle/>
          <a:p>
            <a:pPr>
              <a:spcBef>
                <a:spcPct val="50000"/>
              </a:spcBef>
            </a:pPr>
            <a:r>
              <a:rPr lang="en-US" sz="1400" b="1" dirty="0"/>
              <a:t>0%               20%                40%                60%                80%              100%    </a:t>
            </a:r>
          </a:p>
        </p:txBody>
      </p:sp>
      <p:sp>
        <p:nvSpPr>
          <p:cNvPr id="18" name="Text Box 60"/>
          <p:cNvSpPr txBox="1">
            <a:spLocks noChangeArrowheads="1"/>
          </p:cNvSpPr>
          <p:nvPr/>
        </p:nvSpPr>
        <p:spPr bwMode="auto">
          <a:xfrm>
            <a:off x="5072074" y="4785048"/>
            <a:ext cx="659606" cy="276999"/>
          </a:xfrm>
          <a:prstGeom prst="rect">
            <a:avLst/>
          </a:prstGeom>
          <a:noFill/>
          <a:ln w="9525" algn="ctr">
            <a:noFill/>
            <a:miter lim="800000"/>
            <a:headEnd/>
            <a:tailEnd/>
          </a:ln>
          <a:effectLst/>
        </p:spPr>
        <p:txBody>
          <a:bodyPr>
            <a:spAutoFit/>
          </a:bodyPr>
          <a:lstStyle/>
          <a:p>
            <a:pPr>
              <a:spcBef>
                <a:spcPct val="50000"/>
              </a:spcBef>
            </a:pPr>
            <a:r>
              <a:rPr lang="en-US" sz="1200" b="1" dirty="0" smtClean="0"/>
              <a:t>64%</a:t>
            </a:r>
            <a:endParaRPr lang="en-US" sz="1200" b="1" dirty="0"/>
          </a:p>
        </p:txBody>
      </p:sp>
      <p:sp>
        <p:nvSpPr>
          <p:cNvPr id="19" name="Text Box 61"/>
          <p:cNvSpPr txBox="1">
            <a:spLocks noChangeArrowheads="1"/>
          </p:cNvSpPr>
          <p:nvPr/>
        </p:nvSpPr>
        <p:spPr bwMode="auto">
          <a:xfrm>
            <a:off x="5286388" y="5356552"/>
            <a:ext cx="659606" cy="276999"/>
          </a:xfrm>
          <a:prstGeom prst="rect">
            <a:avLst/>
          </a:prstGeom>
          <a:noFill/>
          <a:ln w="9525" algn="ctr">
            <a:noFill/>
            <a:miter lim="800000"/>
            <a:headEnd/>
            <a:tailEnd/>
          </a:ln>
          <a:effectLst/>
        </p:spPr>
        <p:txBody>
          <a:bodyPr>
            <a:spAutoFit/>
          </a:bodyPr>
          <a:lstStyle/>
          <a:p>
            <a:pPr>
              <a:spcBef>
                <a:spcPct val="50000"/>
              </a:spcBef>
            </a:pPr>
            <a:r>
              <a:rPr lang="en-US" sz="1200" b="1" dirty="0" smtClean="0"/>
              <a:t>71%</a:t>
            </a:r>
            <a:endParaRPr lang="en-US" sz="1200" b="1" dirty="0"/>
          </a:p>
        </p:txBody>
      </p:sp>
      <p:sp>
        <p:nvSpPr>
          <p:cNvPr id="20" name="Text Box 62"/>
          <p:cNvSpPr txBox="1">
            <a:spLocks noChangeArrowheads="1"/>
          </p:cNvSpPr>
          <p:nvPr/>
        </p:nvSpPr>
        <p:spPr bwMode="auto">
          <a:xfrm>
            <a:off x="5357826" y="5928056"/>
            <a:ext cx="659606" cy="276999"/>
          </a:xfrm>
          <a:prstGeom prst="rect">
            <a:avLst/>
          </a:prstGeom>
          <a:noFill/>
          <a:ln w="9525" algn="ctr">
            <a:noFill/>
            <a:miter lim="800000"/>
            <a:headEnd/>
            <a:tailEnd/>
          </a:ln>
          <a:effectLst/>
        </p:spPr>
        <p:txBody>
          <a:bodyPr>
            <a:spAutoFit/>
          </a:bodyPr>
          <a:lstStyle/>
          <a:p>
            <a:pPr>
              <a:spcBef>
                <a:spcPct val="50000"/>
              </a:spcBef>
            </a:pPr>
            <a:r>
              <a:rPr lang="en-US" sz="1200" b="1" dirty="0" smtClean="0"/>
              <a:t>75%</a:t>
            </a:r>
            <a:endParaRPr lang="en-US" sz="1200" b="1" dirty="0"/>
          </a:p>
        </p:txBody>
      </p:sp>
      <p:sp>
        <p:nvSpPr>
          <p:cNvPr id="21" name="Text Box 63"/>
          <p:cNvSpPr txBox="1">
            <a:spLocks noChangeArrowheads="1"/>
          </p:cNvSpPr>
          <p:nvPr/>
        </p:nvSpPr>
        <p:spPr bwMode="auto">
          <a:xfrm>
            <a:off x="5715016" y="6428122"/>
            <a:ext cx="659606" cy="276999"/>
          </a:xfrm>
          <a:prstGeom prst="rect">
            <a:avLst/>
          </a:prstGeom>
          <a:noFill/>
          <a:ln w="9525" algn="ctr">
            <a:noFill/>
            <a:miter lim="800000"/>
            <a:headEnd/>
            <a:tailEnd/>
          </a:ln>
          <a:effectLst/>
        </p:spPr>
        <p:txBody>
          <a:bodyPr wrap="square">
            <a:spAutoFit/>
          </a:bodyPr>
          <a:lstStyle/>
          <a:p>
            <a:pPr>
              <a:spcBef>
                <a:spcPct val="50000"/>
              </a:spcBef>
            </a:pPr>
            <a:r>
              <a:rPr lang="en-US" sz="1200" b="1" dirty="0" smtClean="0"/>
              <a:t>76%</a:t>
            </a:r>
            <a:endParaRPr lang="en-US" sz="1200" b="1" dirty="0"/>
          </a:p>
        </p:txBody>
      </p:sp>
      <p:sp>
        <p:nvSpPr>
          <p:cNvPr id="22" name="Text Box 64"/>
          <p:cNvSpPr txBox="1">
            <a:spLocks noChangeArrowheads="1"/>
          </p:cNvSpPr>
          <p:nvPr/>
        </p:nvSpPr>
        <p:spPr bwMode="auto">
          <a:xfrm>
            <a:off x="5786454" y="6999626"/>
            <a:ext cx="659606" cy="276999"/>
          </a:xfrm>
          <a:prstGeom prst="rect">
            <a:avLst/>
          </a:prstGeom>
          <a:noFill/>
          <a:ln w="9525" algn="ctr">
            <a:noFill/>
            <a:miter lim="800000"/>
            <a:headEnd/>
            <a:tailEnd/>
          </a:ln>
          <a:effectLst/>
        </p:spPr>
        <p:txBody>
          <a:bodyPr>
            <a:spAutoFit/>
          </a:bodyPr>
          <a:lstStyle/>
          <a:p>
            <a:pPr>
              <a:spcBef>
                <a:spcPct val="50000"/>
              </a:spcBef>
            </a:pPr>
            <a:r>
              <a:rPr lang="en-US" sz="1200" b="1" dirty="0" smtClean="0"/>
              <a:t>78%</a:t>
            </a:r>
            <a:endParaRPr lang="en-US" sz="1200" b="1" dirty="0"/>
          </a:p>
        </p:txBody>
      </p:sp>
      <p:sp>
        <p:nvSpPr>
          <p:cNvPr id="23" name="Text Box 65"/>
          <p:cNvSpPr txBox="1">
            <a:spLocks noChangeArrowheads="1"/>
          </p:cNvSpPr>
          <p:nvPr/>
        </p:nvSpPr>
        <p:spPr bwMode="auto">
          <a:xfrm>
            <a:off x="6000768" y="7499692"/>
            <a:ext cx="659606" cy="276999"/>
          </a:xfrm>
          <a:prstGeom prst="rect">
            <a:avLst/>
          </a:prstGeom>
          <a:noFill/>
          <a:ln w="9525" algn="ctr">
            <a:noFill/>
            <a:miter lim="800000"/>
            <a:headEnd/>
            <a:tailEnd/>
          </a:ln>
          <a:effectLst/>
        </p:spPr>
        <p:txBody>
          <a:bodyPr>
            <a:spAutoFit/>
          </a:bodyPr>
          <a:lstStyle/>
          <a:p>
            <a:pPr>
              <a:spcBef>
                <a:spcPct val="50000"/>
              </a:spcBef>
            </a:pPr>
            <a:r>
              <a:rPr lang="en-US" sz="1200" b="1" dirty="0" smtClean="0"/>
              <a:t>83</a:t>
            </a:r>
            <a:r>
              <a:rPr lang="en-US" sz="1200" b="1" dirty="0"/>
              <a:t>%</a:t>
            </a:r>
          </a:p>
        </p:txBody>
      </p:sp>
      <p:sp>
        <p:nvSpPr>
          <p:cNvPr id="24" name="Rectangle 53"/>
          <p:cNvSpPr>
            <a:spLocks noChangeArrowheads="1"/>
          </p:cNvSpPr>
          <p:nvPr/>
        </p:nvSpPr>
        <p:spPr bwMode="gray">
          <a:xfrm>
            <a:off x="2357430" y="4284982"/>
            <a:ext cx="2536991" cy="225341"/>
          </a:xfrm>
          <a:prstGeom prst="homePlate">
            <a:avLst/>
          </a:prstGeom>
          <a:solidFill>
            <a:srgbClr val="2FBFFF"/>
          </a:solidFill>
          <a:ln>
            <a:headEnd/>
            <a:tailEnd/>
          </a:ln>
        </p:spPr>
        <p:style>
          <a:lnRef idx="1">
            <a:schemeClr val="accent2"/>
          </a:lnRef>
          <a:fillRef idx="2">
            <a:schemeClr val="accent2"/>
          </a:fillRef>
          <a:effectRef idx="1">
            <a:schemeClr val="accent2"/>
          </a:effectRef>
          <a:fontRef idx="minor">
            <a:schemeClr val="dk1"/>
          </a:fontRef>
        </p:style>
        <p:txBody>
          <a:bodyPr wrap="none" anchor="ctr">
            <a:flatTx/>
          </a:bodyPr>
          <a:lstStyle/>
          <a:p>
            <a:endParaRPr lang="ru-RU" b="1"/>
          </a:p>
        </p:txBody>
      </p:sp>
      <p:sp>
        <p:nvSpPr>
          <p:cNvPr id="25" name="Rectangle 53"/>
          <p:cNvSpPr>
            <a:spLocks noChangeArrowheads="1"/>
          </p:cNvSpPr>
          <p:nvPr/>
        </p:nvSpPr>
        <p:spPr bwMode="gray">
          <a:xfrm>
            <a:off x="2357430" y="3713478"/>
            <a:ext cx="1720215" cy="227705"/>
          </a:xfrm>
          <a:prstGeom prst="homePlate">
            <a:avLst/>
          </a:prstGeom>
          <a:ln>
            <a:headEnd/>
            <a:tailEnd/>
          </a:ln>
        </p:spPr>
        <p:style>
          <a:lnRef idx="1">
            <a:schemeClr val="dk1"/>
          </a:lnRef>
          <a:fillRef idx="2">
            <a:schemeClr val="dk1"/>
          </a:fillRef>
          <a:effectRef idx="1">
            <a:schemeClr val="dk1"/>
          </a:effectRef>
          <a:fontRef idx="minor">
            <a:schemeClr val="dk1"/>
          </a:fontRef>
        </p:style>
        <p:txBody>
          <a:bodyPr wrap="none" anchor="ctr">
            <a:flatTx/>
          </a:bodyPr>
          <a:lstStyle/>
          <a:p>
            <a:endParaRPr lang="ru-RU" b="1"/>
          </a:p>
        </p:txBody>
      </p:sp>
      <p:sp>
        <p:nvSpPr>
          <p:cNvPr id="26" name="Rectangle 53"/>
          <p:cNvSpPr>
            <a:spLocks noChangeArrowheads="1"/>
          </p:cNvSpPr>
          <p:nvPr/>
        </p:nvSpPr>
        <p:spPr bwMode="gray">
          <a:xfrm>
            <a:off x="2357430" y="3070536"/>
            <a:ext cx="1378458" cy="285752"/>
          </a:xfrm>
          <a:prstGeom prst="homePlat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flatTx/>
          </a:bodyPr>
          <a:lstStyle/>
          <a:p>
            <a:endParaRPr lang="ru-RU" b="1"/>
          </a:p>
        </p:txBody>
      </p:sp>
      <p:sp>
        <p:nvSpPr>
          <p:cNvPr id="27" name="TextBox 26"/>
          <p:cNvSpPr txBox="1"/>
          <p:nvPr/>
        </p:nvSpPr>
        <p:spPr>
          <a:xfrm>
            <a:off x="0" y="4785048"/>
            <a:ext cx="2357312" cy="338554"/>
          </a:xfrm>
          <a:prstGeom prst="rect">
            <a:avLst/>
          </a:prstGeom>
          <a:noFill/>
        </p:spPr>
        <p:txBody>
          <a:bodyPr wrap="none" rtlCol="0">
            <a:spAutoFit/>
          </a:bodyPr>
          <a:lstStyle/>
          <a:p>
            <a:r>
              <a:rPr lang="ru-RU" sz="1600" b="1" dirty="0" smtClean="0">
                <a:solidFill>
                  <a:schemeClr val="accent4">
                    <a:lumMod val="75000"/>
                  </a:schemeClr>
                </a:solidFill>
                <a:latin typeface="Calibri" pitchFamily="34" charset="0"/>
              </a:rPr>
              <a:t>ИТ и телекоммуникации</a:t>
            </a:r>
            <a:endParaRPr lang="ru-RU" sz="1600" b="1" dirty="0">
              <a:solidFill>
                <a:schemeClr val="accent4">
                  <a:lumMod val="75000"/>
                </a:schemeClr>
              </a:solidFill>
              <a:latin typeface="Calibri" pitchFamily="34" charset="0"/>
            </a:endParaRPr>
          </a:p>
        </p:txBody>
      </p:sp>
      <p:sp>
        <p:nvSpPr>
          <p:cNvPr id="28" name="TextBox 27"/>
          <p:cNvSpPr txBox="1"/>
          <p:nvPr/>
        </p:nvSpPr>
        <p:spPr>
          <a:xfrm>
            <a:off x="142852" y="4213544"/>
            <a:ext cx="2028893" cy="523220"/>
          </a:xfrm>
          <a:prstGeom prst="rect">
            <a:avLst/>
          </a:prstGeom>
          <a:noFill/>
        </p:spPr>
        <p:txBody>
          <a:bodyPr wrap="square" rtlCol="0">
            <a:spAutoFit/>
          </a:bodyPr>
          <a:lstStyle/>
          <a:p>
            <a:pPr algn="ctr"/>
            <a:r>
              <a:rPr lang="ru-RU" sz="1400" b="1" dirty="0" smtClean="0">
                <a:solidFill>
                  <a:srgbClr val="00B0F0"/>
                </a:solidFill>
                <a:latin typeface="Calibri" pitchFamily="34" charset="0"/>
              </a:rPr>
              <a:t>Банки, финансы, инвестиции</a:t>
            </a:r>
            <a:endParaRPr lang="ru-RU" sz="1400" b="1" dirty="0">
              <a:solidFill>
                <a:srgbClr val="00B0F0"/>
              </a:solidFill>
              <a:latin typeface="Calibri" pitchFamily="34" charset="0"/>
            </a:endParaRPr>
          </a:p>
        </p:txBody>
      </p:sp>
      <p:sp>
        <p:nvSpPr>
          <p:cNvPr id="29" name="TextBox 28"/>
          <p:cNvSpPr txBox="1"/>
          <p:nvPr/>
        </p:nvSpPr>
        <p:spPr>
          <a:xfrm>
            <a:off x="142852" y="3570602"/>
            <a:ext cx="2214578" cy="523220"/>
          </a:xfrm>
          <a:prstGeom prst="rect">
            <a:avLst/>
          </a:prstGeom>
          <a:noFill/>
        </p:spPr>
        <p:txBody>
          <a:bodyPr wrap="square" rtlCol="0">
            <a:spAutoFit/>
          </a:bodyPr>
          <a:lstStyle/>
          <a:p>
            <a:pPr algn="ctr"/>
            <a:r>
              <a:rPr lang="ru-RU" sz="1400" b="1" i="1" dirty="0" smtClean="0">
                <a:solidFill>
                  <a:schemeClr val="tx1">
                    <a:lumMod val="75000"/>
                    <a:lumOff val="25000"/>
                  </a:schemeClr>
                </a:solidFill>
                <a:latin typeface="Calibri" pitchFamily="34" charset="0"/>
                <a:cs typeface="Andalus" pitchFamily="18" charset="-78"/>
              </a:rPr>
              <a:t>Энергетика, нефтегазовый сектор </a:t>
            </a:r>
            <a:endParaRPr lang="en-US" sz="1400" b="1" i="1" dirty="0" smtClean="0">
              <a:solidFill>
                <a:schemeClr val="tx1">
                  <a:lumMod val="75000"/>
                  <a:lumOff val="25000"/>
                </a:schemeClr>
              </a:solidFill>
              <a:latin typeface="Andalus" pitchFamily="18" charset="-78"/>
              <a:cs typeface="Andalus" pitchFamily="18" charset="-78"/>
            </a:endParaRPr>
          </a:p>
        </p:txBody>
      </p:sp>
      <p:sp>
        <p:nvSpPr>
          <p:cNvPr id="30" name="TextBox 29"/>
          <p:cNvSpPr txBox="1"/>
          <p:nvPr/>
        </p:nvSpPr>
        <p:spPr>
          <a:xfrm>
            <a:off x="214290" y="2927660"/>
            <a:ext cx="2031296" cy="553998"/>
          </a:xfrm>
          <a:prstGeom prst="rect">
            <a:avLst/>
          </a:prstGeom>
          <a:noFill/>
        </p:spPr>
        <p:txBody>
          <a:bodyPr wrap="square" rtlCol="0">
            <a:spAutoFit/>
          </a:bodyPr>
          <a:lstStyle/>
          <a:p>
            <a:pPr algn="ctr"/>
            <a:r>
              <a:rPr lang="ru-RU" sz="1500" b="1" dirty="0" smtClean="0">
                <a:solidFill>
                  <a:schemeClr val="accent6">
                    <a:lumMod val="50000"/>
                  </a:schemeClr>
                </a:solidFill>
                <a:latin typeface="Calibri" pitchFamily="34" charset="0"/>
              </a:rPr>
              <a:t>Строительство недвижимость</a:t>
            </a:r>
            <a:endParaRPr lang="ru-RU" sz="1500" b="1" dirty="0">
              <a:solidFill>
                <a:schemeClr val="accent6">
                  <a:lumMod val="50000"/>
                </a:schemeClr>
              </a:solidFill>
              <a:latin typeface="Calibri" pitchFamily="34" charset="0"/>
            </a:endParaRPr>
          </a:p>
        </p:txBody>
      </p:sp>
      <p:sp>
        <p:nvSpPr>
          <p:cNvPr id="31" name="Text Box 60"/>
          <p:cNvSpPr txBox="1">
            <a:spLocks noChangeArrowheads="1"/>
          </p:cNvSpPr>
          <p:nvPr/>
        </p:nvSpPr>
        <p:spPr bwMode="auto">
          <a:xfrm>
            <a:off x="4929198" y="4213544"/>
            <a:ext cx="659606" cy="276999"/>
          </a:xfrm>
          <a:prstGeom prst="rect">
            <a:avLst/>
          </a:prstGeom>
          <a:noFill/>
          <a:ln w="9525" algn="ctr">
            <a:noFill/>
            <a:miter lim="800000"/>
            <a:headEnd/>
            <a:tailEnd/>
          </a:ln>
          <a:effectLst/>
        </p:spPr>
        <p:txBody>
          <a:bodyPr>
            <a:spAutoFit/>
          </a:bodyPr>
          <a:lstStyle/>
          <a:p>
            <a:pPr>
              <a:spcBef>
                <a:spcPct val="50000"/>
              </a:spcBef>
            </a:pPr>
            <a:r>
              <a:rPr lang="en-US" sz="1200" b="1" dirty="0" smtClean="0"/>
              <a:t>60%</a:t>
            </a:r>
            <a:endParaRPr lang="en-US" sz="1200" b="1" dirty="0"/>
          </a:p>
        </p:txBody>
      </p:sp>
      <p:sp>
        <p:nvSpPr>
          <p:cNvPr id="32" name="Text Box 60"/>
          <p:cNvSpPr txBox="1">
            <a:spLocks noChangeArrowheads="1"/>
          </p:cNvSpPr>
          <p:nvPr/>
        </p:nvSpPr>
        <p:spPr bwMode="auto">
          <a:xfrm>
            <a:off x="4071942" y="3713478"/>
            <a:ext cx="659606" cy="276999"/>
          </a:xfrm>
          <a:prstGeom prst="rect">
            <a:avLst/>
          </a:prstGeom>
          <a:noFill/>
          <a:ln w="9525" algn="ctr">
            <a:noFill/>
            <a:miter lim="800000"/>
            <a:headEnd/>
            <a:tailEnd/>
          </a:ln>
          <a:effectLst/>
        </p:spPr>
        <p:txBody>
          <a:bodyPr>
            <a:spAutoFit/>
          </a:bodyPr>
          <a:lstStyle/>
          <a:p>
            <a:pPr>
              <a:spcBef>
                <a:spcPct val="50000"/>
              </a:spcBef>
            </a:pPr>
            <a:r>
              <a:rPr lang="en-US" sz="1200" b="1" dirty="0" smtClean="0"/>
              <a:t>40%</a:t>
            </a:r>
            <a:endParaRPr lang="en-US" sz="1200" b="1" dirty="0"/>
          </a:p>
        </p:txBody>
      </p:sp>
      <p:sp>
        <p:nvSpPr>
          <p:cNvPr id="33" name="Text Box 60"/>
          <p:cNvSpPr txBox="1">
            <a:spLocks noChangeArrowheads="1"/>
          </p:cNvSpPr>
          <p:nvPr/>
        </p:nvSpPr>
        <p:spPr bwMode="auto">
          <a:xfrm>
            <a:off x="3714752" y="3070536"/>
            <a:ext cx="659606" cy="276999"/>
          </a:xfrm>
          <a:prstGeom prst="rect">
            <a:avLst/>
          </a:prstGeom>
          <a:noFill/>
          <a:ln w="9525" algn="ctr">
            <a:noFill/>
            <a:miter lim="800000"/>
            <a:headEnd/>
            <a:tailEnd/>
          </a:ln>
          <a:effectLst/>
        </p:spPr>
        <p:txBody>
          <a:bodyPr>
            <a:spAutoFit/>
          </a:bodyPr>
          <a:lstStyle/>
          <a:p>
            <a:pPr>
              <a:spcBef>
                <a:spcPct val="50000"/>
              </a:spcBef>
            </a:pPr>
            <a:r>
              <a:rPr lang="en-US" sz="1200" b="1" dirty="0" smtClean="0"/>
              <a:t>32%</a:t>
            </a:r>
            <a:endParaRPr lang="en-US" sz="1200" b="1" dirty="0"/>
          </a:p>
        </p:txBody>
      </p:sp>
      <p:sp>
        <p:nvSpPr>
          <p:cNvPr id="35" name="TextBox 34"/>
          <p:cNvSpPr txBox="1"/>
          <p:nvPr/>
        </p:nvSpPr>
        <p:spPr>
          <a:xfrm>
            <a:off x="428604" y="1998966"/>
            <a:ext cx="1709250" cy="584775"/>
          </a:xfrm>
          <a:prstGeom prst="rect">
            <a:avLst/>
          </a:prstGeom>
          <a:noFill/>
        </p:spPr>
        <p:txBody>
          <a:bodyPr wrap="none" rtlCol="0">
            <a:spAutoFit/>
          </a:bodyPr>
          <a:lstStyle/>
          <a:p>
            <a:pPr algn="ctr"/>
            <a:r>
              <a:rPr lang="ru-RU" sz="1600" b="1" dirty="0" smtClean="0">
                <a:solidFill>
                  <a:srgbClr val="0070C0"/>
                </a:solidFill>
              </a:rPr>
              <a:t>Консалтинговый </a:t>
            </a:r>
          </a:p>
          <a:p>
            <a:pPr algn="ctr"/>
            <a:r>
              <a:rPr lang="ru-RU" sz="1600" b="1" dirty="0" smtClean="0">
                <a:solidFill>
                  <a:srgbClr val="0070C0"/>
                </a:solidFill>
              </a:rPr>
              <a:t>менеджмент</a:t>
            </a:r>
            <a:endParaRPr lang="ru-RU" sz="1600" b="1" dirty="0">
              <a:solidFill>
                <a:srgbClr val="0070C0"/>
              </a:solidFill>
            </a:endParaRPr>
          </a:p>
        </p:txBody>
      </p:sp>
      <p:sp>
        <p:nvSpPr>
          <p:cNvPr id="36" name="Rectangle 53"/>
          <p:cNvSpPr>
            <a:spLocks noChangeArrowheads="1"/>
          </p:cNvSpPr>
          <p:nvPr/>
        </p:nvSpPr>
        <p:spPr bwMode="gray">
          <a:xfrm>
            <a:off x="2357430" y="2641908"/>
            <a:ext cx="1143008" cy="243522"/>
          </a:xfrm>
          <a:prstGeom prst="homePlate">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flatTx/>
          </a:bodyPr>
          <a:lstStyle/>
          <a:p>
            <a:endParaRPr lang="ru-RU" b="1"/>
          </a:p>
        </p:txBody>
      </p:sp>
      <p:sp>
        <p:nvSpPr>
          <p:cNvPr id="38" name="TextBox 37"/>
          <p:cNvSpPr txBox="1"/>
          <p:nvPr/>
        </p:nvSpPr>
        <p:spPr>
          <a:xfrm>
            <a:off x="500042" y="2570470"/>
            <a:ext cx="1428760" cy="338554"/>
          </a:xfrm>
          <a:prstGeom prst="rect">
            <a:avLst/>
          </a:prstGeom>
          <a:noFill/>
        </p:spPr>
        <p:txBody>
          <a:bodyPr wrap="square" rtlCol="0">
            <a:spAutoFit/>
          </a:bodyPr>
          <a:lstStyle/>
          <a:p>
            <a:pPr algn="ctr"/>
            <a:r>
              <a:rPr lang="ru-RU" sz="1600" dirty="0" smtClean="0">
                <a:solidFill>
                  <a:srgbClr val="00B050"/>
                </a:solidFill>
              </a:rPr>
              <a:t>Логистика</a:t>
            </a:r>
            <a:endParaRPr lang="ru-RU" sz="1600" dirty="0">
              <a:solidFill>
                <a:srgbClr val="00B050"/>
              </a:solidFill>
            </a:endParaRPr>
          </a:p>
        </p:txBody>
      </p:sp>
      <p:sp>
        <p:nvSpPr>
          <p:cNvPr id="39" name="Text Box 60"/>
          <p:cNvSpPr txBox="1">
            <a:spLocks noChangeArrowheads="1"/>
          </p:cNvSpPr>
          <p:nvPr/>
        </p:nvSpPr>
        <p:spPr bwMode="auto">
          <a:xfrm>
            <a:off x="3429000" y="2641908"/>
            <a:ext cx="659606" cy="276999"/>
          </a:xfrm>
          <a:prstGeom prst="rect">
            <a:avLst/>
          </a:prstGeom>
          <a:noFill/>
          <a:ln w="9525" algn="ctr">
            <a:noFill/>
            <a:miter lim="800000"/>
            <a:headEnd/>
            <a:tailEnd/>
          </a:ln>
          <a:effectLst/>
        </p:spPr>
        <p:txBody>
          <a:bodyPr>
            <a:spAutoFit/>
          </a:bodyPr>
          <a:lstStyle/>
          <a:p>
            <a:pPr>
              <a:spcBef>
                <a:spcPct val="50000"/>
              </a:spcBef>
            </a:pPr>
            <a:r>
              <a:rPr lang="ru-RU" sz="1200" b="1" dirty="0" smtClean="0"/>
              <a:t>28</a:t>
            </a:r>
            <a:r>
              <a:rPr lang="en-US" sz="1200" b="1" dirty="0" smtClean="0"/>
              <a:t>%</a:t>
            </a:r>
            <a:endParaRPr lang="en-US" sz="1200" b="1" dirty="0"/>
          </a:p>
        </p:txBody>
      </p:sp>
      <p:sp>
        <p:nvSpPr>
          <p:cNvPr id="40" name="Rectangle 53"/>
          <p:cNvSpPr>
            <a:spLocks noChangeArrowheads="1"/>
          </p:cNvSpPr>
          <p:nvPr/>
        </p:nvSpPr>
        <p:spPr bwMode="gray">
          <a:xfrm>
            <a:off x="2357430" y="2141842"/>
            <a:ext cx="1000132" cy="243522"/>
          </a:xfrm>
          <a:prstGeom prst="homePlate">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flatTx/>
          </a:bodyPr>
          <a:lstStyle/>
          <a:p>
            <a:endParaRPr lang="ru-RU" b="1"/>
          </a:p>
        </p:txBody>
      </p:sp>
      <p:sp>
        <p:nvSpPr>
          <p:cNvPr id="41" name="TextBox 40"/>
          <p:cNvSpPr txBox="1"/>
          <p:nvPr/>
        </p:nvSpPr>
        <p:spPr>
          <a:xfrm>
            <a:off x="214290" y="1356024"/>
            <a:ext cx="2143116" cy="738664"/>
          </a:xfrm>
          <a:prstGeom prst="rect">
            <a:avLst/>
          </a:prstGeom>
          <a:noFill/>
        </p:spPr>
        <p:txBody>
          <a:bodyPr wrap="square" rtlCol="0">
            <a:spAutoFit/>
          </a:bodyPr>
          <a:lstStyle/>
          <a:p>
            <a:pPr algn="ctr"/>
            <a:r>
              <a:rPr lang="ru-RU" sz="1400" b="1" dirty="0" smtClean="0">
                <a:solidFill>
                  <a:srgbClr val="FF0000"/>
                </a:solidFill>
              </a:rPr>
              <a:t>Менеджмент </a:t>
            </a:r>
          </a:p>
          <a:p>
            <a:pPr algn="ctr"/>
            <a:r>
              <a:rPr lang="ru-RU" sz="1400" b="1" dirty="0" smtClean="0">
                <a:solidFill>
                  <a:srgbClr val="FF0000"/>
                </a:solidFill>
              </a:rPr>
              <a:t>образовательных технологий</a:t>
            </a:r>
            <a:endParaRPr lang="ru-RU" sz="1400" b="1" dirty="0">
              <a:solidFill>
                <a:srgbClr val="FF0000"/>
              </a:solidFill>
            </a:endParaRPr>
          </a:p>
        </p:txBody>
      </p:sp>
      <p:sp>
        <p:nvSpPr>
          <p:cNvPr id="42" name="Rectangle 53"/>
          <p:cNvSpPr>
            <a:spLocks noChangeArrowheads="1"/>
          </p:cNvSpPr>
          <p:nvPr/>
        </p:nvSpPr>
        <p:spPr bwMode="gray">
          <a:xfrm>
            <a:off x="2357430" y="1713214"/>
            <a:ext cx="785818" cy="243522"/>
          </a:xfrm>
          <a:prstGeom prst="homePlat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flatTx/>
          </a:bodyPr>
          <a:lstStyle/>
          <a:p>
            <a:endParaRPr lang="ru-RU" b="1"/>
          </a:p>
        </p:txBody>
      </p:sp>
      <p:sp>
        <p:nvSpPr>
          <p:cNvPr id="44" name="Text Box 60"/>
          <p:cNvSpPr txBox="1">
            <a:spLocks noChangeArrowheads="1"/>
          </p:cNvSpPr>
          <p:nvPr/>
        </p:nvSpPr>
        <p:spPr bwMode="auto">
          <a:xfrm>
            <a:off x="3214686" y="1641776"/>
            <a:ext cx="659606" cy="276999"/>
          </a:xfrm>
          <a:prstGeom prst="rect">
            <a:avLst/>
          </a:prstGeom>
          <a:noFill/>
          <a:ln w="9525" algn="ctr">
            <a:noFill/>
            <a:miter lim="800000"/>
            <a:headEnd/>
            <a:tailEnd/>
          </a:ln>
          <a:effectLst/>
        </p:spPr>
        <p:txBody>
          <a:bodyPr>
            <a:spAutoFit/>
          </a:bodyPr>
          <a:lstStyle/>
          <a:p>
            <a:pPr>
              <a:spcBef>
                <a:spcPct val="50000"/>
              </a:spcBef>
            </a:pPr>
            <a:r>
              <a:rPr lang="ru-RU" sz="1200" b="1" dirty="0" smtClean="0"/>
              <a:t>18</a:t>
            </a:r>
            <a:r>
              <a:rPr lang="en-US" sz="1200" b="1" dirty="0" smtClean="0"/>
              <a:t>%</a:t>
            </a:r>
            <a:endParaRPr lang="en-US" sz="1200" b="1" dirty="0"/>
          </a:p>
        </p:txBody>
      </p:sp>
      <p:sp>
        <p:nvSpPr>
          <p:cNvPr id="45" name="Text Box 60"/>
          <p:cNvSpPr txBox="1">
            <a:spLocks noChangeArrowheads="1"/>
          </p:cNvSpPr>
          <p:nvPr/>
        </p:nvSpPr>
        <p:spPr bwMode="auto">
          <a:xfrm>
            <a:off x="3357562" y="2070404"/>
            <a:ext cx="659606" cy="276999"/>
          </a:xfrm>
          <a:prstGeom prst="rect">
            <a:avLst/>
          </a:prstGeom>
          <a:noFill/>
          <a:ln w="9525" algn="ctr">
            <a:noFill/>
            <a:miter lim="800000"/>
            <a:headEnd/>
            <a:tailEnd/>
          </a:ln>
          <a:effectLst/>
        </p:spPr>
        <p:txBody>
          <a:bodyPr>
            <a:spAutoFit/>
          </a:bodyPr>
          <a:lstStyle/>
          <a:p>
            <a:pPr>
              <a:spcBef>
                <a:spcPct val="50000"/>
              </a:spcBef>
            </a:pPr>
            <a:r>
              <a:rPr lang="ru-RU" sz="1200" b="1" dirty="0" smtClean="0"/>
              <a:t>23</a:t>
            </a:r>
            <a:r>
              <a:rPr lang="en-US" sz="1200" b="1" dirty="0" smtClean="0"/>
              <a:t>%</a:t>
            </a:r>
            <a:endParaRPr lang="en-US" sz="1200" b="1" dirty="0"/>
          </a:p>
        </p:txBody>
      </p:sp>
      <p:pic>
        <p:nvPicPr>
          <p:cNvPr id="47" name="Рисунок 46" descr="787oo7o.png"/>
          <p:cNvPicPr>
            <a:picLocks noChangeAspect="1"/>
          </p:cNvPicPr>
          <p:nvPr/>
        </p:nvPicPr>
        <p:blipFill>
          <a:blip r:embed="rId2" cstate="print">
            <a:lum contrast="-33000"/>
          </a:blip>
          <a:stretch>
            <a:fillRect/>
          </a:stretch>
        </p:blipFill>
        <p:spPr>
          <a:xfrm>
            <a:off x="3143248" y="8501090"/>
            <a:ext cx="522527" cy="500034"/>
          </a:xfrm>
          <a:prstGeom prst="rect">
            <a:avLst/>
          </a:prstGeom>
          <a:effectLst>
            <a:glow rad="63500">
              <a:schemeClr val="accent1">
                <a:satMod val="175000"/>
                <a:alpha val="40000"/>
              </a:schemeClr>
            </a:glow>
            <a:outerShdw blurRad="50800" dist="50800" dir="5400000" algn="ctr" rotWithShape="0">
              <a:srgbClr val="000000"/>
            </a:outerShdw>
          </a:effectLst>
        </p:spPr>
      </p:pic>
      <p:sp>
        <p:nvSpPr>
          <p:cNvPr id="46" name="Прямоугольник 45"/>
          <p:cNvSpPr/>
          <p:nvPr/>
        </p:nvSpPr>
        <p:spPr>
          <a:xfrm>
            <a:off x="857232" y="642910"/>
            <a:ext cx="4000528" cy="646331"/>
          </a:xfrm>
          <a:prstGeom prst="rect">
            <a:avLst/>
          </a:prstGeom>
        </p:spPr>
        <p:txBody>
          <a:bodyPr wrap="square">
            <a:spAutoFit/>
          </a:bodyPr>
          <a:lstStyle/>
          <a:p>
            <a:pPr algn="ctr"/>
            <a:r>
              <a:rPr lang="ru-RU" b="1" dirty="0" smtClean="0"/>
              <a:t>Грамотный специалист </a:t>
            </a:r>
          </a:p>
          <a:p>
            <a:pPr algn="ctr"/>
            <a:r>
              <a:rPr lang="ru-RU" b="1" dirty="0" smtClean="0"/>
              <a:t>всегда найдет работу!</a:t>
            </a:r>
          </a:p>
        </p:txBody>
      </p:sp>
      <p:sp>
        <p:nvSpPr>
          <p:cNvPr id="48" name="Прямоугольник 47"/>
          <p:cNvSpPr/>
          <p:nvPr/>
        </p:nvSpPr>
        <p:spPr>
          <a:xfrm>
            <a:off x="4286256" y="714348"/>
            <a:ext cx="3429000" cy="461665"/>
          </a:xfrm>
          <a:prstGeom prst="rect">
            <a:avLst/>
          </a:prstGeom>
        </p:spPr>
        <p:txBody>
          <a:bodyPr wrap="square">
            <a:spAutoFit/>
          </a:bodyPr>
          <a:lstStyle/>
          <a:p>
            <a:r>
              <a:rPr lang="ru-RU" sz="1200" b="1" dirty="0" smtClean="0"/>
              <a:t>Источник: </a:t>
            </a:r>
          </a:p>
          <a:p>
            <a:r>
              <a:rPr lang="ru-RU" sz="1200" b="1" dirty="0" smtClean="0"/>
              <a:t>Журнал «Справочник кадровика».</a:t>
            </a:r>
            <a:endParaRPr lang="ru-RU" sz="1200" b="1" dirty="0"/>
          </a:p>
        </p:txBody>
      </p:sp>
      <p:sp>
        <p:nvSpPr>
          <p:cNvPr id="49" name="Прямоугольник 48"/>
          <p:cNvSpPr/>
          <p:nvPr/>
        </p:nvSpPr>
        <p:spPr>
          <a:xfrm>
            <a:off x="285728" y="8715404"/>
            <a:ext cx="569387" cy="276999"/>
          </a:xfrm>
          <a:prstGeom prst="rect">
            <a:avLst/>
          </a:prstGeom>
        </p:spPr>
        <p:txBody>
          <a:bodyPr wrap="none">
            <a:spAutoFit/>
          </a:bodyPr>
          <a:lstStyle/>
          <a:p>
            <a:r>
              <a:rPr lang="ru-RU" sz="1200" dirty="0" smtClean="0"/>
              <a:t>МКАХ</a:t>
            </a:r>
            <a:endParaRPr lang="ru-RU" sz="1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6858000" cy="500034"/>
          </a:xfrm>
          <a:gradFill>
            <a:gsLst>
              <a:gs pos="0">
                <a:schemeClr val="accent4">
                  <a:tint val="50000"/>
                  <a:satMod val="300000"/>
                  <a:alpha val="15000"/>
                </a:schemeClr>
              </a:gs>
              <a:gs pos="35000">
                <a:schemeClr val="accent4">
                  <a:tint val="37000"/>
                  <a:satMod val="300000"/>
                </a:schemeClr>
              </a:gs>
              <a:gs pos="100000">
                <a:schemeClr val="accent4">
                  <a:tint val="15000"/>
                  <a:satMod val="350000"/>
                </a:schemeClr>
              </a:gs>
            </a:gsLst>
          </a:gradFill>
        </p:spPr>
        <p:style>
          <a:lnRef idx="1">
            <a:schemeClr val="accent4"/>
          </a:lnRef>
          <a:fillRef idx="2">
            <a:schemeClr val="accent4"/>
          </a:fillRef>
          <a:effectRef idx="1">
            <a:schemeClr val="accent4"/>
          </a:effectRef>
          <a:fontRef idx="minor">
            <a:schemeClr val="dk1"/>
          </a:fontRef>
        </p:style>
        <p:txBody>
          <a:bodyPr>
            <a:noAutofit/>
          </a:bodyPr>
          <a:lstStyle/>
          <a:p>
            <a:r>
              <a:rPr lang="ru-RU" sz="2400" b="1" dirty="0" smtClean="0">
                <a:solidFill>
                  <a:srgbClr val="F34BBB"/>
                </a:solidFill>
                <a:latin typeface="+mn-lt"/>
              </a:rPr>
              <a:t>Инновации в современном мире. НБИК </a:t>
            </a:r>
            <a:endParaRPr lang="ru-RU" sz="2400" b="1" dirty="0">
              <a:solidFill>
                <a:srgbClr val="F34BBB"/>
              </a:solidFill>
              <a:latin typeface="+mn-lt"/>
            </a:endParaRPr>
          </a:p>
        </p:txBody>
      </p:sp>
      <p:sp>
        <p:nvSpPr>
          <p:cNvPr id="3" name="Номер слайда 2"/>
          <p:cNvSpPr>
            <a:spLocks noGrp="1"/>
          </p:cNvSpPr>
          <p:nvPr>
            <p:ph type="sldNum" sz="quarter" idx="12"/>
          </p:nvPr>
        </p:nvSpPr>
        <p:spPr>
          <a:xfrm>
            <a:off x="6357934" y="8657167"/>
            <a:ext cx="500066" cy="486833"/>
          </a:xfrm>
          <a:solidFill>
            <a:srgbClr val="F67ECE">
              <a:alpha val="45000"/>
            </a:srgbClr>
          </a:solidFill>
          <a:scene3d>
            <a:camera prst="orthographicFront"/>
            <a:lightRig rig="threePt" dir="t"/>
          </a:scene3d>
          <a:sp3d>
            <a:bevelT w="114300" prst="artDeco"/>
          </a:sp3d>
        </p:spPr>
        <p:txBody>
          <a:bodyPr/>
          <a:lstStyle/>
          <a:p>
            <a:pPr algn="ctr"/>
            <a:fld id="{293F6069-31DF-4B12-8E0D-B468C1828B5F}" type="slidenum">
              <a:rPr lang="ru-RU" b="1" smtClean="0">
                <a:solidFill>
                  <a:schemeClr val="tx1"/>
                </a:solidFill>
              </a:rPr>
              <a:pPr algn="ctr"/>
              <a:t>10</a:t>
            </a:fld>
            <a:endParaRPr lang="ru-RU" b="1" dirty="0">
              <a:solidFill>
                <a:schemeClr val="tx1"/>
              </a:solidFill>
            </a:endParaRPr>
          </a:p>
        </p:txBody>
      </p:sp>
      <p:sp>
        <p:nvSpPr>
          <p:cNvPr id="4" name="Прямоугольник 3"/>
          <p:cNvSpPr/>
          <p:nvPr/>
        </p:nvSpPr>
        <p:spPr>
          <a:xfrm>
            <a:off x="116632" y="714349"/>
            <a:ext cx="6552728" cy="6555641"/>
          </a:xfrm>
          <a:prstGeom prst="rect">
            <a:avLst/>
          </a:prstGeom>
        </p:spPr>
        <p:txBody>
          <a:bodyPr wrap="square" numCol="2" spcCol="180000">
            <a:spAutoFit/>
          </a:bodyPr>
          <a:lstStyle/>
          <a:p>
            <a:r>
              <a:rPr lang="ru-RU" sz="12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a typeface="Times New Roman" panose="02020603050405020304" pitchFamily="18" charset="0"/>
              </a:rPr>
              <a:t> </a:t>
            </a:r>
            <a:r>
              <a:rPr lang="ru-RU" sz="1200" b="1" i="1" dirty="0" smtClean="0">
                <a:solidFill>
                  <a:srgbClr val="00B050"/>
                </a:solidFill>
                <a:latin typeface="Times New Roman" pitchFamily="18" charset="0"/>
                <a:ea typeface="Times New Roman" panose="02020603050405020304" pitchFamily="18" charset="0"/>
                <a:cs typeface="Times New Roman" pitchFamily="18" charset="0"/>
              </a:rPr>
              <a:t>Инновация - это что? </a:t>
            </a:r>
            <a:r>
              <a:rPr lang="ru-RU" sz="1200" b="1" dirty="0" smtClean="0">
                <a:solidFill>
                  <a:schemeClr val="accent2">
                    <a:lumMod val="75000"/>
                  </a:schemeClr>
                </a:solidFill>
                <a:latin typeface="Times New Roman" pitchFamily="18" charset="0"/>
                <a:ea typeface="Times New Roman" panose="02020603050405020304" pitchFamily="18" charset="0"/>
                <a:cs typeface="Times New Roman" pitchFamily="18" charset="0"/>
              </a:rPr>
              <a:t>Мы сталкиваемся с этим каждый день. Сегодня современные квартиры - это сплошные </a:t>
            </a:r>
            <a:r>
              <a:rPr lang="ru-RU" sz="1200" b="1" dirty="0" err="1" smtClean="0">
                <a:solidFill>
                  <a:schemeClr val="accent2">
                    <a:lumMod val="75000"/>
                  </a:schemeClr>
                </a:solidFill>
                <a:latin typeface="Times New Roman" pitchFamily="18" charset="0"/>
                <a:ea typeface="Times New Roman" panose="02020603050405020304" pitchFamily="18" charset="0"/>
                <a:cs typeface="Times New Roman" pitchFamily="18" charset="0"/>
              </a:rPr>
              <a:t>гаджеты</a:t>
            </a:r>
            <a:r>
              <a:rPr lang="ru-RU" sz="1200" b="1" dirty="0" smtClean="0">
                <a:solidFill>
                  <a:srgbClr val="F34BBB"/>
                </a:solidFill>
                <a:latin typeface="Times New Roman" pitchFamily="18" charset="0"/>
                <a:ea typeface="Times New Roman" panose="02020603050405020304" pitchFamily="18" charset="0"/>
                <a:cs typeface="Times New Roman" pitchFamily="18" charset="0"/>
              </a:rPr>
              <a:t>.</a:t>
            </a:r>
            <a:r>
              <a:rPr lang="ru-RU" sz="1200" dirty="0" smtClean="0">
                <a:solidFill>
                  <a:srgbClr val="000000"/>
                </a:solidFill>
                <a:latin typeface="Times New Roman" pitchFamily="18" charset="0"/>
                <a:ea typeface="Times New Roman" panose="02020603050405020304" pitchFamily="18" charset="0"/>
                <a:cs typeface="Times New Roman" pitchFamily="18" charset="0"/>
              </a:rPr>
              <a:t> Чайник, плита, посудомоечная машина, </a:t>
            </a:r>
            <a:r>
              <a:rPr lang="ru-RU" sz="1200" dirty="0" err="1" smtClean="0">
                <a:solidFill>
                  <a:srgbClr val="000000"/>
                </a:solidFill>
                <a:latin typeface="Times New Roman" pitchFamily="18" charset="0"/>
                <a:ea typeface="Times New Roman" panose="02020603050405020304" pitchFamily="18" charset="0"/>
                <a:cs typeface="Times New Roman" pitchFamily="18" charset="0"/>
              </a:rPr>
              <a:t>микро-волновка</a:t>
            </a:r>
            <a:r>
              <a:rPr lang="ru-RU" sz="1200" dirty="0" smtClean="0">
                <a:solidFill>
                  <a:srgbClr val="000000"/>
                </a:solidFill>
                <a:latin typeface="Times New Roman" pitchFamily="18" charset="0"/>
                <a:ea typeface="Times New Roman" panose="02020603050405020304" pitchFamily="18" charset="0"/>
                <a:cs typeface="Times New Roman" pitchFamily="18" charset="0"/>
              </a:rPr>
              <a:t>, пылесос - всё создано благодаря инновациям. Мы окружены этим миром,</a:t>
            </a:r>
          </a:p>
          <a:p>
            <a:pPr indent="180975"/>
            <a:r>
              <a:rPr lang="ru-RU" sz="1200" dirty="0" smtClean="0">
                <a:solidFill>
                  <a:srgbClr val="000000"/>
                </a:solidFill>
                <a:latin typeface="Times New Roman" pitchFamily="18" charset="0"/>
                <a:ea typeface="Times New Roman" panose="02020603050405020304" pitchFamily="18" charset="0"/>
                <a:cs typeface="Times New Roman" pitchFamily="18" charset="0"/>
              </a:rPr>
              <a:t> и мир дальше будет меняться. </a:t>
            </a:r>
          </a:p>
          <a:p>
            <a:pPr indent="180975"/>
            <a:r>
              <a:rPr lang="ru-RU" sz="1200" b="1" dirty="0" smtClean="0">
                <a:solidFill>
                  <a:schemeClr val="accent1">
                    <a:lumMod val="50000"/>
                  </a:schemeClr>
                </a:solidFill>
                <a:latin typeface="Times New Roman" pitchFamily="18" charset="0"/>
                <a:ea typeface="Times New Roman" panose="02020603050405020304" pitchFamily="18" charset="0"/>
                <a:cs typeface="Times New Roman" pitchFamily="18" charset="0"/>
              </a:rPr>
              <a:t>Кто первый предопределил эти инновации? </a:t>
            </a:r>
          </a:p>
          <a:p>
            <a:pPr indent="180975"/>
            <a:r>
              <a:rPr lang="ru-RU" sz="1200" b="1" dirty="0" smtClean="0">
                <a:latin typeface="Times New Roman" pitchFamily="18" charset="0"/>
                <a:ea typeface="Times New Roman" panose="02020603050405020304" pitchFamily="18" charset="0"/>
                <a:cs typeface="Times New Roman" pitchFamily="18" charset="0"/>
              </a:rPr>
              <a:t>Наш </a:t>
            </a:r>
            <a:r>
              <a:rPr lang="ru-RU" sz="1200" b="1" dirty="0" smtClean="0">
                <a:latin typeface="Times New Roman" pitchFamily="18" charset="0"/>
                <a:cs typeface="Times New Roman" pitchFamily="18" charset="0"/>
              </a:rPr>
              <a:t>Русский</a:t>
            </a:r>
            <a:r>
              <a:rPr lang="ru-RU" sz="1200" b="1" dirty="0" smtClean="0">
                <a:latin typeface="Times New Roman" pitchFamily="18" charset="0"/>
                <a:ea typeface="Times New Roman" panose="02020603050405020304" pitchFamily="18" charset="0"/>
                <a:cs typeface="Times New Roman" pitchFamily="18" charset="0"/>
              </a:rPr>
              <a:t> учёный </a:t>
            </a:r>
            <a:r>
              <a:rPr lang="ru-RU" sz="1200" b="1" dirty="0" smtClean="0">
                <a:latin typeface="Times New Roman" pitchFamily="18" charset="0"/>
                <a:cs typeface="Times New Roman" pitchFamily="18" charset="0"/>
              </a:rPr>
              <a:t>Н.Д.Кондратьев! Его теория циклов  стала базисом инновационного технологического уклада экономики будущего - жизненного цикла </a:t>
            </a:r>
            <a:r>
              <a:rPr lang="ru-RU" sz="1200" b="1" i="1" dirty="0" smtClean="0">
                <a:latin typeface="Times New Roman" pitchFamily="18" charset="0"/>
                <a:cs typeface="Times New Roman" pitchFamily="18" charset="0"/>
              </a:rPr>
              <a:t>НБИК</a:t>
            </a:r>
            <a:r>
              <a:rPr lang="ru-RU" sz="1200" b="1" dirty="0" smtClean="0">
                <a:latin typeface="Times New Roman" pitchFamily="18" charset="0"/>
                <a:cs typeface="Times New Roman" pitchFamily="18" charset="0"/>
              </a:rPr>
              <a:t>.</a:t>
            </a:r>
            <a:endParaRPr lang="en-US" sz="1200" b="1" dirty="0" smtClean="0">
              <a:solidFill>
                <a:srgbClr val="000000"/>
              </a:solidFill>
              <a:latin typeface="Times New Roman" pitchFamily="18" charset="0"/>
              <a:ea typeface="Times New Roman" panose="02020603050405020304" pitchFamily="18" charset="0"/>
              <a:cs typeface="Times New Roman" pitchFamily="18" charset="0"/>
            </a:endParaRPr>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lgn="just"/>
            <a:endParaRPr lang="ru-RU" sz="1200" dirty="0" smtClean="0"/>
          </a:p>
          <a:p>
            <a:pPr indent="180975"/>
            <a:endParaRPr lang="ru-RU" sz="1100" dirty="0" smtClean="0">
              <a:latin typeface="Times New Roman" pitchFamily="18" charset="0"/>
              <a:cs typeface="Times New Roman" pitchFamily="18" charset="0"/>
            </a:endParaRPr>
          </a:p>
          <a:p>
            <a:pPr indent="180975"/>
            <a:r>
              <a:rPr lang="ru-RU" sz="1100" dirty="0" smtClean="0">
                <a:latin typeface="Times New Roman" pitchFamily="18" charset="0"/>
                <a:cs typeface="Times New Roman" pitchFamily="18" charset="0"/>
              </a:rPr>
              <a:t>В основе </a:t>
            </a:r>
            <a:r>
              <a:rPr lang="ru-RU" sz="1100" b="1" dirty="0" smtClean="0">
                <a:solidFill>
                  <a:srgbClr val="0070C0"/>
                </a:solidFill>
                <a:latin typeface="Times New Roman" pitchFamily="18" charset="0"/>
                <a:cs typeface="Times New Roman" pitchFamily="18" charset="0"/>
              </a:rPr>
              <a:t>Н</a:t>
            </a:r>
            <a:r>
              <a:rPr lang="ru-RU" sz="1100" b="1" dirty="0" smtClean="0">
                <a:solidFill>
                  <a:srgbClr val="00B050"/>
                </a:solidFill>
                <a:latin typeface="Times New Roman" pitchFamily="18" charset="0"/>
                <a:cs typeface="Times New Roman" pitchFamily="18" charset="0"/>
              </a:rPr>
              <a:t>Б</a:t>
            </a:r>
            <a:r>
              <a:rPr lang="ru-RU" sz="1100" b="1" dirty="0" smtClean="0">
                <a:solidFill>
                  <a:schemeClr val="accent6">
                    <a:lumMod val="75000"/>
                  </a:schemeClr>
                </a:solidFill>
                <a:latin typeface="Times New Roman" pitchFamily="18" charset="0"/>
                <a:cs typeface="Times New Roman" pitchFamily="18" charset="0"/>
              </a:rPr>
              <a:t>И</a:t>
            </a:r>
            <a:r>
              <a:rPr lang="ru-RU" sz="1100" b="1" dirty="0" smtClean="0">
                <a:solidFill>
                  <a:srgbClr val="00B0F0"/>
                </a:solidFill>
                <a:latin typeface="Times New Roman" pitchFamily="18" charset="0"/>
                <a:cs typeface="Times New Roman" pitchFamily="18" charset="0"/>
              </a:rPr>
              <a:t>К</a:t>
            </a:r>
            <a:r>
              <a:rPr lang="ru-RU" sz="1100" b="1" dirty="0" smtClean="0">
                <a:latin typeface="Times New Roman" pitchFamily="18" charset="0"/>
                <a:cs typeface="Times New Roman" pitchFamily="18" charset="0"/>
              </a:rPr>
              <a:t> </a:t>
            </a:r>
            <a:r>
              <a:rPr lang="ru-RU" sz="1100" dirty="0" smtClean="0">
                <a:latin typeface="Times New Roman" pitchFamily="18" charset="0"/>
                <a:cs typeface="Times New Roman" pitchFamily="18" charset="0"/>
              </a:rPr>
              <a:t>лежит, взаимопроникновение</a:t>
            </a:r>
            <a:r>
              <a:rPr lang="ru-RU" sz="1100" b="1" dirty="0" smtClean="0">
                <a:latin typeface="Times New Roman" pitchFamily="18" charset="0"/>
                <a:cs typeface="Times New Roman" pitchFamily="18" charset="0"/>
              </a:rPr>
              <a:t> </a:t>
            </a:r>
            <a:r>
              <a:rPr lang="ru-RU" sz="1100" b="1" dirty="0" smtClean="0">
                <a:solidFill>
                  <a:schemeClr val="tx2">
                    <a:lumMod val="60000"/>
                    <a:lumOff val="40000"/>
                  </a:schemeClr>
                </a:solidFill>
                <a:latin typeface="Times New Roman" pitchFamily="18" charset="0"/>
                <a:cs typeface="Times New Roman" pitchFamily="18" charset="0"/>
              </a:rPr>
              <a:t>нано</a:t>
            </a:r>
            <a:r>
              <a:rPr lang="ru-RU" sz="1100" b="1" dirty="0" smtClean="0">
                <a:latin typeface="Times New Roman" pitchFamily="18" charset="0"/>
                <a:cs typeface="Times New Roman" pitchFamily="18" charset="0"/>
              </a:rPr>
              <a:t>-, </a:t>
            </a:r>
            <a:r>
              <a:rPr lang="ru-RU" sz="1100" b="1" dirty="0" err="1" smtClean="0">
                <a:solidFill>
                  <a:srgbClr val="007E39"/>
                </a:solidFill>
                <a:latin typeface="Times New Roman" pitchFamily="18" charset="0"/>
                <a:cs typeface="Times New Roman" pitchFamily="18" charset="0"/>
              </a:rPr>
              <a:t>био</a:t>
            </a:r>
            <a:r>
              <a:rPr lang="ru-RU" sz="1100" b="1" dirty="0" smtClean="0">
                <a:latin typeface="Times New Roman" pitchFamily="18" charset="0"/>
                <a:cs typeface="Times New Roman" pitchFamily="18" charset="0"/>
              </a:rPr>
              <a:t>-, </a:t>
            </a:r>
            <a:r>
              <a:rPr lang="ru-RU" sz="1100" b="1" dirty="0" err="1" smtClean="0">
                <a:solidFill>
                  <a:schemeClr val="accent6">
                    <a:lumMod val="75000"/>
                  </a:schemeClr>
                </a:solidFill>
                <a:latin typeface="Times New Roman" pitchFamily="18" charset="0"/>
                <a:cs typeface="Times New Roman" pitchFamily="18" charset="0"/>
              </a:rPr>
              <a:t>инфо</a:t>
            </a:r>
            <a:r>
              <a:rPr lang="ru-RU" sz="1100" b="1" dirty="0" smtClean="0">
                <a:solidFill>
                  <a:schemeClr val="accent6">
                    <a:lumMod val="75000"/>
                  </a:schemeClr>
                </a:solidFill>
                <a:latin typeface="Times New Roman" pitchFamily="18" charset="0"/>
                <a:cs typeface="Times New Roman" pitchFamily="18" charset="0"/>
              </a:rPr>
              <a:t>-</a:t>
            </a:r>
            <a:r>
              <a:rPr lang="ru-RU" sz="1100" b="1" dirty="0" smtClean="0">
                <a:latin typeface="Times New Roman" pitchFamily="18" charset="0"/>
                <a:cs typeface="Times New Roman" pitchFamily="18" charset="0"/>
              </a:rPr>
              <a:t>, </a:t>
            </a:r>
            <a:r>
              <a:rPr lang="ru-RU" sz="1100" b="1" dirty="0" smtClean="0">
                <a:solidFill>
                  <a:srgbClr val="00B0F0"/>
                </a:solidFill>
                <a:latin typeface="Times New Roman" pitchFamily="18" charset="0"/>
                <a:cs typeface="Times New Roman" pitchFamily="18" charset="0"/>
              </a:rPr>
              <a:t>когн</a:t>
            </a:r>
            <a:r>
              <a:rPr lang="ru-RU" sz="1100" b="1" dirty="0" smtClean="0">
                <a:latin typeface="Times New Roman" pitchFamily="18" charset="0"/>
                <a:cs typeface="Times New Roman" pitchFamily="18" charset="0"/>
              </a:rPr>
              <a:t>итивных наук и технологий..</a:t>
            </a:r>
          </a:p>
          <a:p>
            <a:pPr indent="180975"/>
            <a:r>
              <a:rPr lang="ru-RU" sz="1100" b="1" i="1" dirty="0" smtClean="0">
                <a:latin typeface="Times New Roman" pitchFamily="18" charset="0"/>
                <a:cs typeface="Times New Roman" pitchFamily="18" charset="0"/>
              </a:rPr>
              <a:t>Когнитивные технологии </a:t>
            </a:r>
            <a:r>
              <a:rPr lang="ru-RU" sz="1100" dirty="0" smtClean="0">
                <a:latin typeface="Times New Roman" pitchFamily="18" charset="0"/>
                <a:cs typeface="Times New Roman" pitchFamily="18" charset="0"/>
              </a:rPr>
              <a:t>– </a:t>
            </a:r>
            <a:r>
              <a:rPr lang="ru-RU" sz="1100" b="1" i="1" dirty="0" err="1" smtClean="0">
                <a:solidFill>
                  <a:schemeClr val="accent1">
                    <a:lumMod val="50000"/>
                  </a:schemeClr>
                </a:solidFill>
                <a:latin typeface="Times New Roman" pitchFamily="18" charset="0"/>
                <a:cs typeface="Times New Roman" pitchFamily="18" charset="0"/>
              </a:rPr>
              <a:t>технологии</a:t>
            </a:r>
            <a:r>
              <a:rPr lang="ru-RU" sz="1100" b="1" i="1" dirty="0" smtClean="0">
                <a:solidFill>
                  <a:schemeClr val="accent1">
                    <a:lumMod val="50000"/>
                  </a:schemeClr>
                </a:solidFill>
                <a:latin typeface="Times New Roman" pitchFamily="18" charset="0"/>
                <a:cs typeface="Times New Roman" pitchFamily="18" charset="0"/>
              </a:rPr>
              <a:t>, специально ориентированные на развитие интеллектуальных способностей человека, его воображения и ассоциативного мышления.</a:t>
            </a:r>
          </a:p>
          <a:p>
            <a:pPr algn="just"/>
            <a:endParaRPr lang="ru-RU" sz="1200" dirty="0" smtClean="0">
              <a:solidFill>
                <a:srgbClr val="000000"/>
              </a:solidFill>
              <a:ea typeface="Times New Roman" panose="02020603050405020304" pitchFamily="18" charset="0"/>
              <a:cs typeface="Times New Roman" panose="02020603050405020304" pitchFamily="18" charset="0"/>
            </a:endParaRPr>
          </a:p>
          <a:p>
            <a:pPr algn="just"/>
            <a:endParaRPr lang="ru-RU" sz="1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a typeface="Times New Roman" panose="02020603050405020304" pitchFamily="18" charset="0"/>
              <a:cs typeface="Times New Roman" panose="02020603050405020304" pitchFamily="18" charset="0"/>
            </a:endParaRPr>
          </a:p>
          <a:p>
            <a:pPr algn="just"/>
            <a:endParaRPr lang="ru-RU" sz="1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a typeface="Times New Roman" panose="02020603050405020304" pitchFamily="18" charset="0"/>
              <a:cs typeface="Times New Roman" panose="02020603050405020304" pitchFamily="18" charset="0"/>
            </a:endParaRPr>
          </a:p>
          <a:p>
            <a:pPr algn="just"/>
            <a:endParaRPr lang="ru-RU" sz="1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a typeface="Times New Roman" panose="02020603050405020304" pitchFamily="18" charset="0"/>
              <a:cs typeface="Times New Roman" panose="02020603050405020304" pitchFamily="18" charset="0"/>
            </a:endParaRPr>
          </a:p>
          <a:p>
            <a:pPr algn="just"/>
            <a:endParaRPr lang="ru-RU" sz="1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a typeface="Times New Roman" panose="02020603050405020304" pitchFamily="18" charset="0"/>
              <a:cs typeface="Times New Roman" panose="02020603050405020304" pitchFamily="18" charset="0"/>
            </a:endParaRPr>
          </a:p>
          <a:p>
            <a:pPr algn="just"/>
            <a:endParaRPr lang="ru-RU" sz="1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a typeface="Times New Roman" panose="02020603050405020304" pitchFamily="18" charset="0"/>
              <a:cs typeface="Times New Roman" panose="02020603050405020304" pitchFamily="18" charset="0"/>
            </a:endParaRPr>
          </a:p>
          <a:p>
            <a:pPr algn="just"/>
            <a:endParaRPr lang="ru-RU" sz="1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a typeface="Times New Roman" panose="02020603050405020304" pitchFamily="18" charset="0"/>
              <a:cs typeface="Times New Roman" panose="02020603050405020304" pitchFamily="18" charset="0"/>
            </a:endParaRPr>
          </a:p>
          <a:p>
            <a:pPr algn="just"/>
            <a:endParaRPr lang="ru-RU" sz="1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a typeface="Times New Roman" panose="02020603050405020304" pitchFamily="18" charset="0"/>
              <a:cs typeface="Times New Roman" panose="02020603050405020304" pitchFamily="18" charset="0"/>
            </a:endParaRPr>
          </a:p>
          <a:p>
            <a:pPr algn="just"/>
            <a:endParaRPr lang="ru-RU" sz="1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a typeface="Times New Roman" panose="02020603050405020304" pitchFamily="18" charset="0"/>
              <a:cs typeface="Times New Roman" panose="02020603050405020304" pitchFamily="18" charset="0"/>
            </a:endParaRPr>
          </a:p>
          <a:p>
            <a:endParaRPr lang="ru-RU" sz="1200"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Рисунок 6" descr="61188310.png"/>
          <p:cNvPicPr>
            <a:picLocks noChangeAspect="1"/>
          </p:cNvPicPr>
          <p:nvPr/>
        </p:nvPicPr>
        <p:blipFill>
          <a:blip r:embed="rId2" cstate="print"/>
          <a:stretch>
            <a:fillRect/>
          </a:stretch>
        </p:blipFill>
        <p:spPr>
          <a:xfrm>
            <a:off x="3789040" y="4355976"/>
            <a:ext cx="2520280" cy="1224136"/>
          </a:xfrm>
          <a:prstGeom prst="rect">
            <a:avLst/>
          </a:prstGeom>
        </p:spPr>
      </p:pic>
      <p:pic>
        <p:nvPicPr>
          <p:cNvPr id="9" name="Рисунок 8" descr="787oo7o.png"/>
          <p:cNvPicPr>
            <a:picLocks noChangeAspect="1"/>
          </p:cNvPicPr>
          <p:nvPr/>
        </p:nvPicPr>
        <p:blipFill>
          <a:blip r:embed="rId3" cstate="print">
            <a:lum contrast="-33000"/>
          </a:blip>
          <a:stretch>
            <a:fillRect/>
          </a:stretch>
        </p:blipFill>
        <p:spPr>
          <a:xfrm>
            <a:off x="3143248" y="8501090"/>
            <a:ext cx="522527" cy="500034"/>
          </a:xfrm>
          <a:prstGeom prst="rect">
            <a:avLst/>
          </a:prstGeom>
          <a:effectLst>
            <a:glow rad="63500">
              <a:schemeClr val="accent1">
                <a:satMod val="175000"/>
                <a:alpha val="40000"/>
              </a:schemeClr>
            </a:glow>
            <a:outerShdw blurRad="50800" dist="50800" dir="5400000" algn="ctr" rotWithShape="0">
              <a:srgbClr val="000000"/>
            </a:outerShdw>
          </a:effectLst>
        </p:spPr>
      </p:pic>
      <p:pic>
        <p:nvPicPr>
          <p:cNvPr id="10" name="Рисунок 9" descr="Кондратьев.png"/>
          <p:cNvPicPr>
            <a:picLocks noChangeAspect="1"/>
          </p:cNvPicPr>
          <p:nvPr/>
        </p:nvPicPr>
        <p:blipFill>
          <a:blip r:embed="rId4" cstate="print"/>
          <a:stretch>
            <a:fillRect/>
          </a:stretch>
        </p:blipFill>
        <p:spPr>
          <a:xfrm>
            <a:off x="764704" y="3419872"/>
            <a:ext cx="1572776" cy="2016224"/>
          </a:xfrm>
          <a:prstGeom prst="rect">
            <a:avLst/>
          </a:prstGeom>
        </p:spPr>
      </p:pic>
      <p:pic>
        <p:nvPicPr>
          <p:cNvPr id="11" name="Рисунок 10" descr="obychnyj-amerikanskij-dom-vnutri-i-snaruzhi-rozy-vozle-doma-3.jpg"/>
          <p:cNvPicPr>
            <a:picLocks noChangeAspect="1"/>
          </p:cNvPicPr>
          <p:nvPr/>
        </p:nvPicPr>
        <p:blipFill>
          <a:blip r:embed="rId5" cstate="print"/>
          <a:stretch>
            <a:fillRect/>
          </a:stretch>
        </p:blipFill>
        <p:spPr>
          <a:xfrm>
            <a:off x="3329608" y="611560"/>
            <a:ext cx="3339752" cy="2448272"/>
          </a:xfrm>
          <a:prstGeom prst="rect">
            <a:avLst/>
          </a:prstGeom>
        </p:spPr>
      </p:pic>
      <p:pic>
        <p:nvPicPr>
          <p:cNvPr id="21" name="Рисунок 20" descr="уклад.png"/>
          <p:cNvPicPr>
            <a:picLocks noChangeAspect="1"/>
          </p:cNvPicPr>
          <p:nvPr/>
        </p:nvPicPr>
        <p:blipFill>
          <a:blip r:embed="rId6" cstate="print"/>
          <a:stretch>
            <a:fillRect/>
          </a:stretch>
        </p:blipFill>
        <p:spPr>
          <a:xfrm>
            <a:off x="-171400" y="5436096"/>
            <a:ext cx="7344816" cy="3064994"/>
          </a:xfrm>
          <a:prstGeom prst="rect">
            <a:avLst/>
          </a:prstGeom>
        </p:spPr>
      </p:pic>
      <p:sp>
        <p:nvSpPr>
          <p:cNvPr id="12" name="Прямоугольник 11"/>
          <p:cNvSpPr/>
          <p:nvPr/>
        </p:nvSpPr>
        <p:spPr>
          <a:xfrm>
            <a:off x="285728" y="8715404"/>
            <a:ext cx="569387" cy="276999"/>
          </a:xfrm>
          <a:prstGeom prst="rect">
            <a:avLst/>
          </a:prstGeom>
        </p:spPr>
        <p:txBody>
          <a:bodyPr wrap="none">
            <a:spAutoFit/>
          </a:bodyPr>
          <a:lstStyle/>
          <a:p>
            <a:r>
              <a:rPr lang="ru-RU" sz="1200" dirty="0" smtClean="0"/>
              <a:t>МКАХ</a:t>
            </a:r>
            <a:endParaRPr lang="ru-RU" sz="1200" dirty="0"/>
          </a:p>
        </p:txBody>
      </p:sp>
    </p:spTree>
    <p:extLst>
      <p:ext uri="{BB962C8B-B14F-4D97-AF65-F5344CB8AC3E}">
        <p14:creationId xmlns="" xmlns:p14="http://schemas.microsoft.com/office/powerpoint/2010/main" val="30823914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6858000" cy="500034"/>
          </a:xfrm>
          <a:gradFill>
            <a:gsLst>
              <a:gs pos="0">
                <a:schemeClr val="accent2">
                  <a:tint val="50000"/>
                  <a:satMod val="300000"/>
                  <a:alpha val="14000"/>
                </a:schemeClr>
              </a:gs>
              <a:gs pos="35000">
                <a:schemeClr val="accent2">
                  <a:tint val="37000"/>
                  <a:satMod val="300000"/>
                </a:schemeClr>
              </a:gs>
              <a:gs pos="100000">
                <a:schemeClr val="accent2">
                  <a:tint val="15000"/>
                  <a:satMod val="350000"/>
                </a:schemeClr>
              </a:gs>
            </a:gsLst>
          </a:gradFill>
        </p:spPr>
        <p:style>
          <a:lnRef idx="1">
            <a:schemeClr val="accent2"/>
          </a:lnRef>
          <a:fillRef idx="2">
            <a:schemeClr val="accent2"/>
          </a:fillRef>
          <a:effectRef idx="1">
            <a:schemeClr val="accent2"/>
          </a:effectRef>
          <a:fontRef idx="minor">
            <a:schemeClr val="dk1"/>
          </a:fontRef>
        </p:style>
        <p:txBody>
          <a:bodyPr>
            <a:noAutofit/>
          </a:bodyPr>
          <a:lstStyle/>
          <a:p>
            <a:r>
              <a:rPr lang="ru-RU" sz="2400" b="1" dirty="0" smtClean="0">
                <a:ln w="10541" cmpd="sng">
                  <a:solidFill>
                    <a:schemeClr val="accent1">
                      <a:shade val="88000"/>
                      <a:satMod val="110000"/>
                    </a:schemeClr>
                  </a:solidFill>
                  <a:prstDash val="solid"/>
                </a:ln>
                <a:solidFill>
                  <a:srgbClr val="FF0000"/>
                </a:solidFill>
                <a:ea typeface="Times New Roman" panose="02020603050405020304" pitchFamily="18" charset="0"/>
                <a:cs typeface="Times New Roman" panose="02020603050405020304" pitchFamily="18" charset="0"/>
              </a:rPr>
              <a:t>Выдающиеся менеджеры в области инноваций</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a typeface="Times New Roman" panose="02020603050405020304" pitchFamily="18" charset="0"/>
                <a:cs typeface="Times New Roman" panose="02020603050405020304" pitchFamily="18" charset="0"/>
              </a:rPr>
              <a:t> </a:t>
            </a:r>
          </a:p>
        </p:txBody>
      </p:sp>
      <p:sp>
        <p:nvSpPr>
          <p:cNvPr id="3" name="Номер слайда 2"/>
          <p:cNvSpPr>
            <a:spLocks noGrp="1"/>
          </p:cNvSpPr>
          <p:nvPr>
            <p:ph type="sldNum" sz="quarter" idx="12"/>
          </p:nvPr>
        </p:nvSpPr>
        <p:spPr>
          <a:xfrm>
            <a:off x="6200792" y="8657167"/>
            <a:ext cx="657208" cy="486833"/>
          </a:xfrm>
          <a:solidFill>
            <a:srgbClr val="FF0000">
              <a:alpha val="49000"/>
            </a:srgbClr>
          </a:solidFill>
          <a:scene3d>
            <a:camera prst="orthographicFront"/>
            <a:lightRig rig="threePt" dir="t"/>
          </a:scene3d>
          <a:sp3d>
            <a:bevelT w="114300" prst="artDeco"/>
          </a:sp3d>
        </p:spPr>
        <p:txBody>
          <a:bodyPr/>
          <a:lstStyle/>
          <a:p>
            <a:pPr algn="ctr"/>
            <a:fld id="{293F6069-31DF-4B12-8E0D-B468C1828B5F}" type="slidenum">
              <a:rPr lang="ru-RU" b="1" smtClean="0">
                <a:solidFill>
                  <a:schemeClr val="tx1"/>
                </a:solidFill>
              </a:rPr>
              <a:pPr algn="ctr"/>
              <a:t>11</a:t>
            </a:fld>
            <a:endParaRPr lang="ru-RU" b="1" dirty="0">
              <a:solidFill>
                <a:schemeClr val="tx1"/>
              </a:solidFill>
            </a:endParaRPr>
          </a:p>
        </p:txBody>
      </p:sp>
      <p:sp>
        <p:nvSpPr>
          <p:cNvPr id="4" name="Прямоугольник 3"/>
          <p:cNvSpPr/>
          <p:nvPr/>
        </p:nvSpPr>
        <p:spPr>
          <a:xfrm>
            <a:off x="476672" y="755576"/>
            <a:ext cx="6048672" cy="7704856"/>
          </a:xfrm>
          <a:prstGeom prst="rect">
            <a:avLst/>
          </a:prstGeom>
        </p:spPr>
        <p:txBody>
          <a:bodyPr wrap="square" numCol="2" spcCol="180000">
            <a:spAutoFit/>
          </a:bodyPr>
          <a:lstStyle/>
          <a:p>
            <a:pPr indent="180975" algn="just"/>
            <a:endParaRPr lang="ru-RU" sz="1200" dirty="0" smtClean="0">
              <a:ea typeface="Times New Roman" panose="02020603050405020304" pitchFamily="18" charset="0"/>
              <a:cs typeface="Times New Roman" panose="02020603050405020304" pitchFamily="18" charset="0"/>
            </a:endParaRPr>
          </a:p>
          <a:p>
            <a:pPr indent="180975"/>
            <a:r>
              <a:rPr lang="ru-RU" sz="1200" b="1" dirty="0" smtClean="0">
                <a:solidFill>
                  <a:schemeClr val="tx2">
                    <a:lumMod val="75000"/>
                  </a:schemeClr>
                </a:solidFill>
                <a:latin typeface="Times New Roman" pitchFamily="18" charset="0"/>
                <a:ea typeface="Times New Roman" panose="02020603050405020304" pitchFamily="18" charset="0"/>
                <a:cs typeface="Times New Roman" pitchFamily="18" charset="0"/>
              </a:rPr>
              <a:t>Стив Джобс в 1987 году заложил цикл продукта, который будет выпускаться до 2036 года. </a:t>
            </a:r>
          </a:p>
          <a:p>
            <a:pPr indent="180975"/>
            <a:r>
              <a:rPr lang="ru-RU" sz="1200" b="1" dirty="0" smtClean="0">
                <a:solidFill>
                  <a:schemeClr val="tx2">
                    <a:lumMod val="75000"/>
                  </a:schemeClr>
                </a:solidFill>
                <a:latin typeface="Times New Roman" pitchFamily="18" charset="0"/>
                <a:ea typeface="Times New Roman" panose="02020603050405020304" pitchFamily="18" charset="0"/>
                <a:cs typeface="Times New Roman" pitchFamily="18" charset="0"/>
              </a:rPr>
              <a:t>Его гениальность в предвидении того, что нужно потребителю</a:t>
            </a:r>
          </a:p>
          <a:p>
            <a:pPr indent="180975" algn="just"/>
            <a:endParaRPr lang="ru-RU" sz="1200" dirty="0" smtClean="0">
              <a:latin typeface="Times New Roman" pitchFamily="18" charset="0"/>
              <a:ea typeface="Times New Roman" panose="02020603050405020304" pitchFamily="18" charset="0"/>
              <a:cs typeface="Times New Roman" pitchFamily="18" charset="0"/>
            </a:endParaRPr>
          </a:p>
          <a:p>
            <a:pPr indent="180975" algn="just"/>
            <a:endParaRPr lang="ru-RU" sz="1200" dirty="0" smtClean="0">
              <a:latin typeface="Times New Roman" pitchFamily="18" charset="0"/>
              <a:ea typeface="Times New Roman" panose="02020603050405020304" pitchFamily="18" charset="0"/>
              <a:cs typeface="Times New Roman" pitchFamily="18" charset="0"/>
            </a:endParaRPr>
          </a:p>
          <a:p>
            <a:pPr indent="180975" algn="just"/>
            <a:endParaRPr lang="ru-RU" sz="1200" dirty="0" smtClean="0">
              <a:latin typeface="Times New Roman" pitchFamily="18" charset="0"/>
              <a:ea typeface="Times New Roman" panose="02020603050405020304" pitchFamily="18" charset="0"/>
              <a:cs typeface="Times New Roman" pitchFamily="18" charset="0"/>
            </a:endParaRPr>
          </a:p>
          <a:p>
            <a:pPr indent="180975" algn="just"/>
            <a:endParaRPr lang="ru-RU" sz="1200" dirty="0" smtClean="0">
              <a:latin typeface="Times New Roman" pitchFamily="18" charset="0"/>
              <a:ea typeface="Times New Roman" panose="02020603050405020304" pitchFamily="18" charset="0"/>
              <a:cs typeface="Times New Roman" pitchFamily="18" charset="0"/>
            </a:endParaRPr>
          </a:p>
          <a:p>
            <a:pPr indent="180975" algn="just"/>
            <a:endParaRPr lang="ru-RU" sz="1200" b="1" dirty="0" smtClean="0">
              <a:latin typeface="Times New Roman" pitchFamily="18" charset="0"/>
              <a:cs typeface="Times New Roman" pitchFamily="18" charset="0"/>
            </a:endParaRPr>
          </a:p>
          <a:p>
            <a:pPr indent="180975" algn="just"/>
            <a:endParaRPr lang="ru-RU" sz="1200" b="1" dirty="0" smtClean="0">
              <a:latin typeface="Times New Roman" pitchFamily="18" charset="0"/>
              <a:cs typeface="Times New Roman" pitchFamily="18" charset="0"/>
            </a:endParaRPr>
          </a:p>
          <a:p>
            <a:pPr indent="180975" algn="just"/>
            <a:endParaRPr lang="ru-RU" sz="1200" b="1" dirty="0" smtClean="0">
              <a:latin typeface="Times New Roman" pitchFamily="18" charset="0"/>
              <a:cs typeface="Times New Roman" pitchFamily="18" charset="0"/>
            </a:endParaRPr>
          </a:p>
          <a:p>
            <a:pPr indent="180975" algn="just"/>
            <a:endParaRPr lang="ru-RU" sz="1200" b="1" dirty="0" smtClean="0">
              <a:latin typeface="Times New Roman" pitchFamily="18" charset="0"/>
              <a:cs typeface="Times New Roman" pitchFamily="18" charset="0"/>
            </a:endParaRPr>
          </a:p>
          <a:p>
            <a:pPr indent="180975"/>
            <a:endParaRPr lang="ru-RU" sz="1200" b="1" dirty="0" smtClean="0">
              <a:solidFill>
                <a:srgbClr val="BA9306"/>
              </a:solidFill>
              <a:latin typeface="Times New Roman" pitchFamily="18" charset="0"/>
              <a:cs typeface="Times New Roman" pitchFamily="18" charset="0"/>
            </a:endParaRPr>
          </a:p>
          <a:p>
            <a:pPr indent="180975"/>
            <a:r>
              <a:rPr lang="ru-RU" sz="1200" b="1" dirty="0" smtClean="0">
                <a:solidFill>
                  <a:schemeClr val="accent2">
                    <a:lumMod val="75000"/>
                  </a:schemeClr>
                </a:solidFill>
                <a:latin typeface="Times New Roman" pitchFamily="18" charset="0"/>
                <a:cs typeface="Times New Roman" pitchFamily="18" charset="0"/>
              </a:rPr>
              <a:t>Тим </a:t>
            </a:r>
            <a:r>
              <a:rPr lang="ru-RU" sz="1200" b="1" dirty="0" err="1" smtClean="0">
                <a:solidFill>
                  <a:schemeClr val="accent2">
                    <a:lumMod val="75000"/>
                  </a:schemeClr>
                </a:solidFill>
                <a:latin typeface="Times New Roman" pitchFamily="18" charset="0"/>
                <a:cs typeface="Times New Roman" pitchFamily="18" charset="0"/>
              </a:rPr>
              <a:t>Бернерс-Ли</a:t>
            </a:r>
            <a:r>
              <a:rPr lang="ru-RU" sz="1200" b="1" dirty="0" smtClean="0">
                <a:solidFill>
                  <a:schemeClr val="accent2">
                    <a:lumMod val="75000"/>
                  </a:schemeClr>
                </a:solidFill>
                <a:latin typeface="Times New Roman" pitchFamily="18" charset="0"/>
                <a:cs typeface="Times New Roman" pitchFamily="18" charset="0"/>
              </a:rPr>
              <a:t> человек, больше 20 лет назад придумавший HTML и WWW (интернет), продолжает менять мир. Теперь он хочет, чтобы </a:t>
            </a:r>
            <a:r>
              <a:rPr lang="ru-RU" sz="1200" b="1" dirty="0" err="1" smtClean="0">
                <a:solidFill>
                  <a:schemeClr val="accent2">
                    <a:lumMod val="75000"/>
                  </a:schemeClr>
                </a:solidFill>
                <a:latin typeface="Times New Roman" pitchFamily="18" charset="0"/>
                <a:cs typeface="Times New Roman" pitchFamily="18" charset="0"/>
              </a:rPr>
              <a:t>Google</a:t>
            </a:r>
            <a:r>
              <a:rPr lang="ru-RU" sz="1200" b="1" dirty="0" smtClean="0">
                <a:solidFill>
                  <a:schemeClr val="accent2">
                    <a:lumMod val="75000"/>
                  </a:schemeClr>
                </a:solidFill>
                <a:latin typeface="Times New Roman" pitchFamily="18" charset="0"/>
                <a:cs typeface="Times New Roman" pitchFamily="18" charset="0"/>
              </a:rPr>
              <a:t> и </a:t>
            </a:r>
            <a:r>
              <a:rPr lang="ru-RU" sz="1200" b="1" dirty="0" err="1" smtClean="0">
                <a:solidFill>
                  <a:schemeClr val="accent2">
                    <a:lumMod val="75000"/>
                  </a:schemeClr>
                </a:solidFill>
                <a:latin typeface="Times New Roman" pitchFamily="18" charset="0"/>
                <a:cs typeface="Times New Roman" pitchFamily="18" charset="0"/>
              </a:rPr>
              <a:t>Facebook</a:t>
            </a:r>
            <a:r>
              <a:rPr lang="ru-RU" sz="1200" b="1" dirty="0" smtClean="0">
                <a:solidFill>
                  <a:schemeClr val="accent2">
                    <a:lumMod val="75000"/>
                  </a:schemeClr>
                </a:solidFill>
                <a:latin typeface="Times New Roman" pitchFamily="18" charset="0"/>
                <a:cs typeface="Times New Roman" pitchFamily="18" charset="0"/>
              </a:rPr>
              <a:t> стали глобальными провайдерами и сами прокладывали интернет-каналы до наших домов и офисов.</a:t>
            </a:r>
          </a:p>
          <a:p>
            <a:pPr indent="180975" algn="just"/>
            <a:endParaRPr lang="ru-RU" sz="1200" b="1" dirty="0" smtClean="0">
              <a:latin typeface="Times New Roman" pitchFamily="18" charset="0"/>
              <a:cs typeface="Times New Roman" pitchFamily="18" charset="0"/>
            </a:endParaRPr>
          </a:p>
          <a:p>
            <a:pPr indent="180975" algn="just"/>
            <a:endParaRPr lang="ru-RU" sz="1200" b="1" dirty="0" smtClean="0">
              <a:latin typeface="Times New Roman" pitchFamily="18" charset="0"/>
              <a:cs typeface="Times New Roman" pitchFamily="18" charset="0"/>
            </a:endParaRPr>
          </a:p>
          <a:p>
            <a:pPr indent="180975" algn="just"/>
            <a:endParaRPr lang="en-US" sz="1200" b="1" dirty="0" smtClean="0">
              <a:latin typeface="Times New Roman" pitchFamily="18" charset="0"/>
              <a:cs typeface="Times New Roman" pitchFamily="18" charset="0"/>
            </a:endParaRPr>
          </a:p>
          <a:p>
            <a:pPr indent="180975" algn="just"/>
            <a:endParaRPr lang="en-US" sz="1200" b="1" dirty="0" smtClean="0"/>
          </a:p>
          <a:p>
            <a:pPr indent="180975" algn="just"/>
            <a:endParaRPr lang="en-US" sz="1200" b="1" dirty="0" smtClean="0"/>
          </a:p>
          <a:p>
            <a:pPr indent="180975" algn="just"/>
            <a:endParaRPr lang="en-US" sz="1200" b="1" dirty="0" smtClean="0"/>
          </a:p>
          <a:p>
            <a:pPr indent="180975" algn="just"/>
            <a:endParaRPr lang="en-US" sz="1200" b="1" dirty="0" smtClean="0"/>
          </a:p>
          <a:p>
            <a:pPr indent="180975" algn="just"/>
            <a:endParaRPr lang="en-US" sz="1200" b="1" dirty="0" smtClean="0"/>
          </a:p>
          <a:p>
            <a:pPr indent="180975" algn="just"/>
            <a:endParaRPr lang="en-US" sz="1200" b="1" dirty="0" smtClean="0"/>
          </a:p>
          <a:p>
            <a:pPr indent="180975" algn="just"/>
            <a:endParaRPr lang="en-US" sz="1200" b="1" dirty="0" smtClean="0"/>
          </a:p>
          <a:p>
            <a:pPr indent="180975"/>
            <a:endParaRPr lang="ru-RU" sz="1200" b="1" dirty="0" smtClean="0">
              <a:solidFill>
                <a:srgbClr val="007E39"/>
              </a:solidFill>
              <a:latin typeface="Times New Roman" pitchFamily="18" charset="0"/>
              <a:cs typeface="Times New Roman" pitchFamily="18" charset="0"/>
            </a:endParaRPr>
          </a:p>
          <a:p>
            <a:pPr indent="180975"/>
            <a:r>
              <a:rPr lang="ru-RU" sz="1200" b="1" dirty="0" err="1" smtClean="0">
                <a:solidFill>
                  <a:srgbClr val="007E39"/>
                </a:solidFill>
                <a:latin typeface="Times New Roman" pitchFamily="18" charset="0"/>
                <a:cs typeface="Times New Roman" pitchFamily="18" charset="0"/>
              </a:rPr>
              <a:t>Евге́ний</a:t>
            </a:r>
            <a:r>
              <a:rPr lang="ru-RU" sz="1200" b="1" dirty="0" smtClean="0">
                <a:solidFill>
                  <a:srgbClr val="007E39"/>
                </a:solidFill>
                <a:latin typeface="Times New Roman" pitchFamily="18" charset="0"/>
                <a:cs typeface="Times New Roman" pitchFamily="18" charset="0"/>
              </a:rPr>
              <a:t> </a:t>
            </a:r>
            <a:r>
              <a:rPr lang="ru-RU" sz="1200" b="1" dirty="0" err="1" smtClean="0">
                <a:solidFill>
                  <a:srgbClr val="007E39"/>
                </a:solidFill>
                <a:latin typeface="Times New Roman" pitchFamily="18" charset="0"/>
                <a:cs typeface="Times New Roman" pitchFamily="18" charset="0"/>
              </a:rPr>
              <a:t>Валенти́нович</a:t>
            </a:r>
            <a:r>
              <a:rPr lang="ru-RU" sz="1200" b="1" dirty="0" smtClean="0">
                <a:solidFill>
                  <a:srgbClr val="007E39"/>
                </a:solidFill>
                <a:latin typeface="Times New Roman" pitchFamily="18" charset="0"/>
                <a:cs typeface="Times New Roman" pitchFamily="18" charset="0"/>
              </a:rPr>
              <a:t> </a:t>
            </a:r>
            <a:r>
              <a:rPr lang="ru-RU" sz="1200" b="1" dirty="0" err="1" smtClean="0">
                <a:solidFill>
                  <a:srgbClr val="007E39"/>
                </a:solidFill>
                <a:latin typeface="Times New Roman" pitchFamily="18" charset="0"/>
                <a:cs typeface="Times New Roman" pitchFamily="18" charset="0"/>
              </a:rPr>
              <a:t>Каспе́рский</a:t>
            </a:r>
            <a:r>
              <a:rPr lang="ru-RU" sz="1200" b="1" dirty="0" smtClean="0">
                <a:solidFill>
                  <a:srgbClr val="007E39"/>
                </a:solidFill>
                <a:latin typeface="Times New Roman" pitchFamily="18" charset="0"/>
                <a:cs typeface="Times New Roman" pitchFamily="18" charset="0"/>
              </a:rPr>
              <a:t> </a:t>
            </a:r>
            <a:r>
              <a:rPr lang="en-US" sz="1200" b="1" dirty="0" smtClean="0">
                <a:solidFill>
                  <a:srgbClr val="007E39"/>
                </a:solidFill>
                <a:latin typeface="Times New Roman" pitchFamily="18" charset="0"/>
                <a:cs typeface="Times New Roman" pitchFamily="18" charset="0"/>
              </a:rPr>
              <a:t>-</a:t>
            </a:r>
            <a:r>
              <a:rPr lang="ru-RU" sz="1200" b="1" dirty="0" smtClean="0">
                <a:solidFill>
                  <a:srgbClr val="007E39"/>
                </a:solidFill>
                <a:latin typeface="Times New Roman" pitchFamily="18" charset="0"/>
                <a:cs typeface="Times New Roman" pitchFamily="18" charset="0"/>
              </a:rPr>
              <a:t>ведущий разработчик и крупнейший </a:t>
            </a:r>
            <a:r>
              <a:rPr lang="ru-RU" sz="1200" b="1" i="1" dirty="0" smtClean="0">
                <a:solidFill>
                  <a:srgbClr val="007E39"/>
                </a:solidFill>
                <a:latin typeface="Times New Roman" pitchFamily="18" charset="0"/>
                <a:cs typeface="Times New Roman" pitchFamily="18" charset="0"/>
              </a:rPr>
              <a:t>бизнес с нуля не только в России </a:t>
            </a:r>
          </a:p>
          <a:p>
            <a:pPr indent="180975"/>
            <a:r>
              <a:rPr lang="ru-RU" sz="1200" b="1" dirty="0" smtClean="0">
                <a:solidFill>
                  <a:srgbClr val="007E39"/>
                </a:solidFill>
                <a:latin typeface="Times New Roman" pitchFamily="18" charset="0"/>
                <a:cs typeface="Times New Roman" pitchFamily="18" charset="0"/>
              </a:rPr>
              <a:t>акционер ЗАО «Лаборатория Касперского»</a:t>
            </a:r>
            <a:r>
              <a:rPr lang="en-US" sz="1200" b="1" dirty="0" smtClean="0">
                <a:solidFill>
                  <a:srgbClr val="007E39"/>
                </a:solidFill>
                <a:latin typeface="Times New Roman" pitchFamily="18" charset="0"/>
                <a:cs typeface="Times New Roman" pitchFamily="18" charset="0"/>
              </a:rPr>
              <a:t>. </a:t>
            </a:r>
            <a:r>
              <a:rPr lang="ru-RU" sz="1200" b="1" i="1" dirty="0" smtClean="0">
                <a:solidFill>
                  <a:srgbClr val="007E39"/>
                </a:solidFill>
                <a:latin typeface="Times New Roman" pitchFamily="18" charset="0"/>
                <a:cs typeface="Times New Roman" pitchFamily="18" charset="0"/>
              </a:rPr>
              <a:t>Это пример российской технологической компании, которая сумела построить , но и за ее пределами</a:t>
            </a:r>
            <a:r>
              <a:rPr lang="ru-RU" sz="1200" b="1" i="1" dirty="0" smtClean="0">
                <a:solidFill>
                  <a:srgbClr val="007E39"/>
                </a:solidFill>
              </a:rPr>
              <a:t>.</a:t>
            </a:r>
            <a:endParaRPr lang="ru-RU" sz="1200" b="1" i="1" dirty="0">
              <a:solidFill>
                <a:srgbClr val="007E39"/>
              </a:solid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0" name="Рисунок 9" descr="Джобс.png"/>
          <p:cNvPicPr>
            <a:picLocks noChangeAspect="1"/>
          </p:cNvPicPr>
          <p:nvPr/>
        </p:nvPicPr>
        <p:blipFill>
          <a:blip r:embed="rId2" cstate="print"/>
          <a:stretch>
            <a:fillRect/>
          </a:stretch>
        </p:blipFill>
        <p:spPr>
          <a:xfrm>
            <a:off x="3573016" y="714348"/>
            <a:ext cx="2520280" cy="1481388"/>
          </a:xfrm>
          <a:prstGeom prst="rect">
            <a:avLst/>
          </a:prstGeom>
        </p:spPr>
      </p:pic>
      <p:sp>
        <p:nvSpPr>
          <p:cNvPr id="13" name="Прямоугольник 12"/>
          <p:cNvSpPr/>
          <p:nvPr/>
        </p:nvSpPr>
        <p:spPr>
          <a:xfrm>
            <a:off x="3140968" y="2285984"/>
            <a:ext cx="3600399" cy="646331"/>
          </a:xfrm>
          <a:prstGeom prst="rect">
            <a:avLst/>
          </a:prstGeom>
        </p:spPr>
        <p:txBody>
          <a:bodyPr wrap="square">
            <a:spAutoFit/>
          </a:bodyPr>
          <a:lstStyle/>
          <a:p>
            <a:pPr indent="180975"/>
            <a:r>
              <a:rPr lang="ru-RU" sz="1200" b="1" dirty="0" smtClean="0">
                <a:solidFill>
                  <a:schemeClr val="tx2"/>
                </a:solidFill>
                <a:latin typeface="Times New Roman" pitchFamily="18" charset="0"/>
                <a:ea typeface="Times New Roman" panose="02020603050405020304" pitchFamily="18" charset="0"/>
                <a:cs typeface="Times New Roman" pitchFamily="18" charset="0"/>
              </a:rPr>
              <a:t>Билл Гейтс – создал корпорацию </a:t>
            </a:r>
            <a:r>
              <a:rPr lang="en-US" sz="1200" b="1" dirty="0" smtClean="0">
                <a:solidFill>
                  <a:schemeClr val="tx2"/>
                </a:solidFill>
                <a:latin typeface="Times New Roman" pitchFamily="18" charset="0"/>
                <a:ea typeface="Times New Roman" panose="02020603050405020304" pitchFamily="18" charset="0"/>
                <a:cs typeface="Times New Roman" pitchFamily="18" charset="0"/>
              </a:rPr>
              <a:t>Microsoft</a:t>
            </a:r>
            <a:r>
              <a:rPr lang="ru-RU" sz="1200" b="1" dirty="0" smtClean="0">
                <a:solidFill>
                  <a:schemeClr val="tx2"/>
                </a:solidFill>
                <a:latin typeface="Times New Roman" pitchFamily="18" charset="0"/>
                <a:ea typeface="Times New Roman" panose="02020603050405020304" pitchFamily="18" charset="0"/>
                <a:cs typeface="Times New Roman" pitchFamily="18" charset="0"/>
              </a:rPr>
              <a:t>. Организатор, руководитель, лидер, преобразователь! Создал целую империю</a:t>
            </a:r>
            <a:r>
              <a:rPr lang="ru-RU" sz="1200" b="1" dirty="0" smtClean="0">
                <a:solidFill>
                  <a:srgbClr val="0070C0"/>
                </a:solidFill>
                <a:ea typeface="Times New Roman" panose="02020603050405020304" pitchFamily="18" charset="0"/>
                <a:cs typeface="Times New Roman" panose="02020603050405020304" pitchFamily="18" charset="0"/>
              </a:rPr>
              <a:t>. </a:t>
            </a:r>
          </a:p>
        </p:txBody>
      </p:sp>
      <p:pic>
        <p:nvPicPr>
          <p:cNvPr id="15" name="Рисунок 14" descr="Гейтс.png"/>
          <p:cNvPicPr>
            <a:picLocks noChangeAspect="1"/>
          </p:cNvPicPr>
          <p:nvPr/>
        </p:nvPicPr>
        <p:blipFill>
          <a:blip r:embed="rId3" cstate="print"/>
          <a:stretch>
            <a:fillRect/>
          </a:stretch>
        </p:blipFill>
        <p:spPr>
          <a:xfrm>
            <a:off x="620688" y="1979712"/>
            <a:ext cx="2520280" cy="1368152"/>
          </a:xfrm>
          <a:prstGeom prst="rect">
            <a:avLst/>
          </a:prstGeom>
        </p:spPr>
      </p:pic>
      <p:pic>
        <p:nvPicPr>
          <p:cNvPr id="17" name="Рисунок 16" descr="Берн.png"/>
          <p:cNvPicPr>
            <a:picLocks noChangeAspect="1"/>
          </p:cNvPicPr>
          <p:nvPr/>
        </p:nvPicPr>
        <p:blipFill>
          <a:blip r:embed="rId4" cstate="print"/>
          <a:stretch>
            <a:fillRect/>
          </a:stretch>
        </p:blipFill>
        <p:spPr>
          <a:xfrm>
            <a:off x="3429000" y="2987824"/>
            <a:ext cx="2857496" cy="1664173"/>
          </a:xfrm>
          <a:prstGeom prst="rect">
            <a:avLst/>
          </a:prstGeom>
        </p:spPr>
      </p:pic>
      <p:pic>
        <p:nvPicPr>
          <p:cNvPr id="11" name="Рисунок 10" descr="787oo7o.png"/>
          <p:cNvPicPr>
            <a:picLocks noChangeAspect="1"/>
          </p:cNvPicPr>
          <p:nvPr/>
        </p:nvPicPr>
        <p:blipFill>
          <a:blip r:embed="rId5" cstate="print">
            <a:lum contrast="-33000"/>
          </a:blip>
          <a:stretch>
            <a:fillRect/>
          </a:stretch>
        </p:blipFill>
        <p:spPr>
          <a:xfrm>
            <a:off x="3143248" y="8501090"/>
            <a:ext cx="522527" cy="500034"/>
          </a:xfrm>
          <a:prstGeom prst="rect">
            <a:avLst/>
          </a:prstGeom>
          <a:effectLst>
            <a:glow rad="63500">
              <a:schemeClr val="accent1">
                <a:satMod val="175000"/>
                <a:alpha val="40000"/>
              </a:schemeClr>
            </a:glow>
            <a:outerShdw blurRad="50800" dist="50800" dir="5400000" algn="ctr" rotWithShape="0">
              <a:srgbClr val="000000"/>
            </a:outerShdw>
          </a:effectLst>
        </p:spPr>
      </p:pic>
      <p:sp>
        <p:nvSpPr>
          <p:cNvPr id="12" name="Прямоугольник 11"/>
          <p:cNvSpPr/>
          <p:nvPr/>
        </p:nvSpPr>
        <p:spPr>
          <a:xfrm>
            <a:off x="3140968" y="4932040"/>
            <a:ext cx="3500462" cy="1015663"/>
          </a:xfrm>
          <a:prstGeom prst="rect">
            <a:avLst/>
          </a:prstGeom>
        </p:spPr>
        <p:txBody>
          <a:bodyPr wrap="square">
            <a:spAutoFit/>
          </a:bodyPr>
          <a:lstStyle/>
          <a:p>
            <a:pPr indent="180975" algn="just"/>
            <a:endParaRPr lang="ru-RU" sz="1200" b="1" dirty="0" smtClean="0">
              <a:solidFill>
                <a:srgbClr val="0070C0"/>
              </a:solidFill>
            </a:endParaRPr>
          </a:p>
          <a:p>
            <a:pPr indent="180975" algn="just"/>
            <a:endParaRPr lang="ru-RU" sz="1200" b="1" dirty="0" smtClean="0">
              <a:solidFill>
                <a:srgbClr val="0070C0"/>
              </a:solidFill>
            </a:endParaRPr>
          </a:p>
          <a:p>
            <a:pPr indent="180975"/>
            <a:r>
              <a:rPr lang="ru-RU" sz="1200" dirty="0" smtClean="0"/>
              <a:t>.</a:t>
            </a:r>
            <a:r>
              <a:rPr lang="ru-RU" sz="1200" b="1" dirty="0" smtClean="0">
                <a:solidFill>
                  <a:srgbClr val="0070C0"/>
                </a:solidFill>
                <a:latin typeface="Times New Roman" pitchFamily="18" charset="0"/>
                <a:cs typeface="Times New Roman" pitchFamily="18" charset="0"/>
              </a:rPr>
              <a:t> Сергей</a:t>
            </a:r>
            <a:r>
              <a:rPr lang="ru-RU" sz="1200" b="1" dirty="0" smtClean="0">
                <a:latin typeface="Times New Roman" pitchFamily="18" charset="0"/>
                <a:cs typeface="Times New Roman" pitchFamily="18" charset="0"/>
              </a:rPr>
              <a:t> </a:t>
            </a:r>
            <a:r>
              <a:rPr lang="ru-RU" sz="1200" b="1" dirty="0" err="1" smtClean="0">
                <a:solidFill>
                  <a:srgbClr val="FF0000"/>
                </a:solidFill>
                <a:latin typeface="Times New Roman" pitchFamily="18" charset="0"/>
                <a:cs typeface="Times New Roman" pitchFamily="18" charset="0"/>
              </a:rPr>
              <a:t>Брин</a:t>
            </a:r>
            <a:r>
              <a:rPr lang="ru-RU" sz="1200" b="1" dirty="0" smtClean="0">
                <a:latin typeface="Times New Roman" pitchFamily="18" charset="0"/>
                <a:cs typeface="Times New Roman" pitchFamily="18" charset="0"/>
              </a:rPr>
              <a:t> и </a:t>
            </a:r>
            <a:r>
              <a:rPr lang="ru-RU" sz="1200" b="1" dirty="0" err="1" smtClean="0">
                <a:solidFill>
                  <a:srgbClr val="FFC000"/>
                </a:solidFill>
                <a:latin typeface="Times New Roman" pitchFamily="18" charset="0"/>
                <a:cs typeface="Times New Roman" pitchFamily="18" charset="0"/>
              </a:rPr>
              <a:t>Ларри</a:t>
            </a:r>
            <a:r>
              <a:rPr lang="ru-RU" sz="1200" b="1" dirty="0" smtClean="0">
                <a:latin typeface="Times New Roman" pitchFamily="18" charset="0"/>
                <a:cs typeface="Times New Roman" pitchFamily="18" charset="0"/>
              </a:rPr>
              <a:t> </a:t>
            </a:r>
            <a:r>
              <a:rPr lang="ru-RU" sz="1200" b="1" dirty="0" smtClean="0">
                <a:solidFill>
                  <a:srgbClr val="0070C0"/>
                </a:solidFill>
                <a:latin typeface="Times New Roman" pitchFamily="18" charset="0"/>
                <a:cs typeface="Times New Roman" pitchFamily="18" charset="0"/>
              </a:rPr>
              <a:t>Пейдж</a:t>
            </a:r>
            <a:r>
              <a:rPr lang="ru-RU" sz="1200" b="1" dirty="0" smtClean="0">
                <a:latin typeface="Times New Roman" pitchFamily="18" charset="0"/>
                <a:cs typeface="Times New Roman" pitchFamily="18" charset="0"/>
              </a:rPr>
              <a:t> </a:t>
            </a:r>
            <a:r>
              <a:rPr lang="ru-RU" sz="1200" b="1" dirty="0" smtClean="0">
                <a:solidFill>
                  <a:srgbClr val="00B050"/>
                </a:solidFill>
                <a:latin typeface="Times New Roman" pitchFamily="18" charset="0"/>
                <a:cs typeface="Times New Roman" pitchFamily="18" charset="0"/>
              </a:rPr>
              <a:t>«</a:t>
            </a:r>
            <a:r>
              <a:rPr lang="ru-RU" sz="1200" b="1" i="1" dirty="0" smtClean="0">
                <a:solidFill>
                  <a:srgbClr val="00B050"/>
                </a:solidFill>
                <a:latin typeface="Times New Roman" pitchFamily="18" charset="0"/>
                <a:cs typeface="Times New Roman" pitchFamily="18" charset="0"/>
              </a:rPr>
              <a:t>отцы</a:t>
            </a:r>
            <a:r>
              <a:rPr lang="ru-RU" sz="1200" b="1" dirty="0" smtClean="0">
                <a:solidFill>
                  <a:srgbClr val="00B050"/>
                </a:solidFill>
                <a:latin typeface="Times New Roman" pitchFamily="18" charset="0"/>
                <a:cs typeface="Times New Roman" pitchFamily="18" charset="0"/>
              </a:rPr>
              <a:t> </a:t>
            </a:r>
            <a:r>
              <a:rPr lang="en-US" sz="1200" b="1" dirty="0" smtClean="0">
                <a:solidFill>
                  <a:srgbClr val="FF0000"/>
                </a:solidFill>
                <a:latin typeface="Times New Roman" pitchFamily="18" charset="0"/>
                <a:cs typeface="Times New Roman" pitchFamily="18" charset="0"/>
              </a:rPr>
              <a:t>Google»</a:t>
            </a:r>
            <a:r>
              <a:rPr lang="ru-RU" sz="1200" b="1" dirty="0" smtClean="0">
                <a:solidFill>
                  <a:srgbClr val="FF0000"/>
                </a:solidFill>
                <a:latin typeface="Times New Roman" pitchFamily="18" charset="0"/>
                <a:cs typeface="Times New Roman" pitchFamily="18" charset="0"/>
              </a:rPr>
              <a:t>-</a:t>
            </a:r>
            <a:r>
              <a:rPr lang="ru-RU" sz="1200" b="1" dirty="0" smtClean="0">
                <a:latin typeface="Times New Roman" pitchFamily="18" charset="0"/>
                <a:cs typeface="Times New Roman" pitchFamily="18" charset="0"/>
              </a:rPr>
              <a:t> славные ребята, компьютерные «технари» и обычные миллиардер</a:t>
            </a:r>
            <a:r>
              <a:rPr lang="ru-RU" sz="1200" dirty="0" smtClean="0"/>
              <a:t>ы</a:t>
            </a:r>
          </a:p>
        </p:txBody>
      </p:sp>
      <p:pic>
        <p:nvPicPr>
          <p:cNvPr id="19" name="Рисунок 18" descr="Евгений-Касперский 1.png"/>
          <p:cNvPicPr>
            <a:picLocks noChangeAspect="1"/>
          </p:cNvPicPr>
          <p:nvPr/>
        </p:nvPicPr>
        <p:blipFill>
          <a:blip r:embed="rId6" cstate="print"/>
          <a:stretch>
            <a:fillRect/>
          </a:stretch>
        </p:blipFill>
        <p:spPr>
          <a:xfrm>
            <a:off x="4005064" y="6444209"/>
            <a:ext cx="2520280" cy="1728192"/>
          </a:xfrm>
          <a:prstGeom prst="rect">
            <a:avLst/>
          </a:prstGeom>
        </p:spPr>
      </p:pic>
      <p:pic>
        <p:nvPicPr>
          <p:cNvPr id="20" name="Рисунок 19" descr="Рибзон.png"/>
          <p:cNvPicPr>
            <a:picLocks noChangeAspect="1"/>
          </p:cNvPicPr>
          <p:nvPr/>
        </p:nvPicPr>
        <p:blipFill>
          <a:blip r:embed="rId7" cstate="print"/>
          <a:stretch>
            <a:fillRect/>
          </a:stretch>
        </p:blipFill>
        <p:spPr>
          <a:xfrm>
            <a:off x="548680" y="4932040"/>
            <a:ext cx="2520280" cy="2016224"/>
          </a:xfrm>
          <a:prstGeom prst="rect">
            <a:avLst/>
          </a:prstGeom>
        </p:spPr>
      </p:pic>
      <p:sp>
        <p:nvSpPr>
          <p:cNvPr id="14" name="Прямоугольник 13"/>
          <p:cNvSpPr/>
          <p:nvPr/>
        </p:nvSpPr>
        <p:spPr>
          <a:xfrm>
            <a:off x="285728" y="8715404"/>
            <a:ext cx="569387" cy="276999"/>
          </a:xfrm>
          <a:prstGeom prst="rect">
            <a:avLst/>
          </a:prstGeom>
        </p:spPr>
        <p:txBody>
          <a:bodyPr wrap="none">
            <a:spAutoFit/>
          </a:bodyPr>
          <a:lstStyle/>
          <a:p>
            <a:r>
              <a:rPr lang="ru-RU" sz="1200" dirty="0" smtClean="0"/>
              <a:t>МКАХ</a:t>
            </a:r>
            <a:endParaRPr lang="ru-RU" sz="1200" dirty="0"/>
          </a:p>
        </p:txBody>
      </p:sp>
    </p:spTree>
    <p:extLst>
      <p:ext uri="{BB962C8B-B14F-4D97-AF65-F5344CB8AC3E}">
        <p14:creationId xmlns="" xmlns:p14="http://schemas.microsoft.com/office/powerpoint/2010/main" val="30823914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6858000" cy="648072"/>
          </a:xfrm>
          <a:gradFill flip="none" rotWithShape="1">
            <a:gsLst>
              <a:gs pos="0">
                <a:schemeClr val="accent1">
                  <a:tint val="66000"/>
                  <a:satMod val="160000"/>
                  <a:alpha val="24000"/>
                </a:schemeClr>
              </a:gs>
              <a:gs pos="50000">
                <a:schemeClr val="accent1">
                  <a:tint val="44500"/>
                  <a:satMod val="160000"/>
                </a:schemeClr>
              </a:gs>
              <a:gs pos="100000">
                <a:schemeClr val="accent1">
                  <a:tint val="23500"/>
                  <a:satMod val="160000"/>
                </a:schemeClr>
              </a:gs>
            </a:gsLst>
            <a:lin ang="16200000" scaled="1"/>
            <a:tileRect/>
          </a:gradFill>
        </p:spPr>
        <p:txBody>
          <a:bodyPr>
            <a:noAutofit/>
          </a:bodyPr>
          <a:lstStyle/>
          <a:p>
            <a:r>
              <a:rPr lang="ru-RU" sz="2400" b="1" dirty="0" smtClean="0">
                <a:ln w="10541" cmpd="sng">
                  <a:solidFill>
                    <a:schemeClr val="accent1">
                      <a:shade val="88000"/>
                      <a:satMod val="110000"/>
                    </a:schemeClr>
                  </a:solidFill>
                  <a:prstDash val="solid"/>
                </a:ln>
                <a:solidFill>
                  <a:srgbClr val="F67ECE"/>
                </a:solidFill>
                <a:latin typeface="Glasten" pitchFamily="2" charset="0"/>
              </a:rPr>
              <a:t>Аддитивные</a:t>
            </a:r>
            <a:r>
              <a:rPr lang="ru-RU" sz="2400" b="1" dirty="0" smtClean="0">
                <a:ln w="10541" cmpd="sng">
                  <a:solidFill>
                    <a:schemeClr val="accent1">
                      <a:shade val="88000"/>
                      <a:satMod val="110000"/>
                    </a:schemeClr>
                  </a:solidFill>
                  <a:prstDash val="solid"/>
                </a:ln>
                <a:solidFill>
                  <a:srgbClr val="EE6EEE"/>
                </a:solidFill>
                <a:latin typeface="Glasten" pitchFamily="2" charset="0"/>
              </a:rPr>
              <a:t> технологии (3</a:t>
            </a:r>
            <a:r>
              <a:rPr lang="en-US" sz="2400" b="1" dirty="0" smtClean="0">
                <a:ln w="10541" cmpd="sng">
                  <a:solidFill>
                    <a:schemeClr val="accent1">
                      <a:shade val="88000"/>
                      <a:satMod val="110000"/>
                    </a:schemeClr>
                  </a:solidFill>
                  <a:prstDash val="solid"/>
                </a:ln>
                <a:solidFill>
                  <a:srgbClr val="EE6EEE"/>
                </a:solidFill>
                <a:latin typeface="Glasten" pitchFamily="2" charset="0"/>
              </a:rPr>
              <a:t>D </a:t>
            </a:r>
            <a:r>
              <a:rPr lang="ru-RU" sz="2400" b="1" dirty="0" smtClean="0">
                <a:ln w="10541" cmpd="sng">
                  <a:solidFill>
                    <a:schemeClr val="accent1">
                      <a:shade val="88000"/>
                      <a:satMod val="110000"/>
                    </a:schemeClr>
                  </a:solidFill>
                  <a:prstDash val="solid"/>
                </a:ln>
                <a:solidFill>
                  <a:srgbClr val="EE6EEE"/>
                </a:solidFill>
                <a:latin typeface="Glasten" pitchFamily="2" charset="0"/>
              </a:rPr>
              <a:t>принтеры). </a:t>
            </a:r>
            <a:endParaRPr lang="ru-RU" sz="2400" b="1" dirty="0">
              <a:ln w="10541" cmpd="sng">
                <a:solidFill>
                  <a:schemeClr val="accent1">
                    <a:shade val="88000"/>
                    <a:satMod val="110000"/>
                  </a:schemeClr>
                </a:solidFill>
                <a:prstDash val="solid"/>
              </a:ln>
              <a:solidFill>
                <a:srgbClr val="EE6EEE"/>
              </a:solidFill>
              <a:latin typeface="Glasten" pitchFamily="2" charset="0"/>
            </a:endParaRPr>
          </a:p>
        </p:txBody>
      </p:sp>
      <p:sp>
        <p:nvSpPr>
          <p:cNvPr id="3" name="Номер слайда 2"/>
          <p:cNvSpPr>
            <a:spLocks noGrp="1"/>
          </p:cNvSpPr>
          <p:nvPr>
            <p:ph type="sldNum" sz="quarter" idx="12"/>
          </p:nvPr>
        </p:nvSpPr>
        <p:spPr>
          <a:xfrm>
            <a:off x="6129354" y="8657167"/>
            <a:ext cx="728646" cy="486833"/>
          </a:xfrm>
          <a:solidFill>
            <a:srgbClr val="F67ECE">
              <a:alpha val="48000"/>
            </a:srgbClr>
          </a:solidFill>
          <a:scene3d>
            <a:camera prst="orthographicFront"/>
            <a:lightRig rig="threePt" dir="t"/>
          </a:scene3d>
          <a:sp3d>
            <a:bevelT w="114300" prst="artDeco"/>
          </a:sp3d>
        </p:spPr>
        <p:txBody>
          <a:bodyPr/>
          <a:lstStyle/>
          <a:p>
            <a:pPr algn="ctr"/>
            <a:fld id="{293F6069-31DF-4B12-8E0D-B468C1828B5F}" type="slidenum">
              <a:rPr lang="ru-RU" b="1" smtClean="0">
                <a:solidFill>
                  <a:schemeClr val="tx1"/>
                </a:solidFill>
              </a:rPr>
              <a:pPr algn="ctr"/>
              <a:t>12</a:t>
            </a:fld>
            <a:endParaRPr lang="ru-RU" b="1" dirty="0">
              <a:solidFill>
                <a:schemeClr val="tx1"/>
              </a:solidFill>
            </a:endParaRPr>
          </a:p>
        </p:txBody>
      </p:sp>
      <p:sp>
        <p:nvSpPr>
          <p:cNvPr id="4" name="Прямоугольник 3"/>
          <p:cNvSpPr/>
          <p:nvPr/>
        </p:nvSpPr>
        <p:spPr>
          <a:xfrm>
            <a:off x="260648" y="688389"/>
            <a:ext cx="6336704" cy="8032968"/>
          </a:xfrm>
          <a:prstGeom prst="rect">
            <a:avLst/>
          </a:prstGeom>
        </p:spPr>
        <p:txBody>
          <a:bodyPr wrap="square" numCol="2" spcCol="180000">
            <a:spAutoFit/>
          </a:bodyPr>
          <a:lstStyle/>
          <a:p>
            <a:pPr indent="180975" algn="just"/>
            <a:endParaRPr lang="ru-RU" sz="1200" b="1" dirty="0" smtClean="0">
              <a:solidFill>
                <a:srgbClr val="7030A0"/>
              </a:solidFill>
              <a:ea typeface="Times New Roman" panose="02020603050405020304" pitchFamily="18" charset="0"/>
              <a:cs typeface="Times New Roman" panose="02020603050405020304" pitchFamily="18" charset="0"/>
            </a:endParaRPr>
          </a:p>
          <a:p>
            <a:pPr indent="180975" algn="just"/>
            <a:r>
              <a:rPr lang="ru-RU" sz="1200" b="1" dirty="0" smtClean="0">
                <a:solidFill>
                  <a:schemeClr val="accent2">
                    <a:lumMod val="75000"/>
                  </a:schemeClr>
                </a:solidFill>
                <a:latin typeface="Times New Roman" pitchFamily="18" charset="0"/>
                <a:cs typeface="Times New Roman" pitchFamily="18" charset="0"/>
              </a:rPr>
              <a:t>Технологии 3D-печати — один из главных трендов на мировом рынке в последние несколько лет</a:t>
            </a:r>
            <a:r>
              <a:rPr lang="ru-RU" sz="1200" b="1" dirty="0" smtClean="0">
                <a:ln w="0"/>
                <a:solidFill>
                  <a:schemeClr val="accent2">
                    <a:lumMod val="75000"/>
                  </a:schemeClr>
                </a:solidFill>
                <a:latin typeface="Times New Roman" pitchFamily="18" charset="0"/>
                <a:ea typeface="Times New Roman" panose="02020603050405020304" pitchFamily="18" charset="0"/>
                <a:cs typeface="Times New Roman" pitchFamily="18" charset="0"/>
              </a:rPr>
              <a:t>.</a:t>
            </a:r>
          </a:p>
          <a:p>
            <a:pPr indent="180975" algn="just"/>
            <a:endParaRPr lang="ru-RU" sz="1200" dirty="0" smtClean="0">
              <a:ln w="0"/>
              <a:cs typeface="Times New Roman" panose="02020603050405020304" pitchFamily="18" charset="0"/>
            </a:endParaRPr>
          </a:p>
          <a:p>
            <a:pPr indent="180975" algn="just"/>
            <a:endParaRPr lang="ru-RU" sz="1200" dirty="0">
              <a:ln w="0"/>
              <a:cs typeface="Times New Roman" panose="02020603050405020304" pitchFamily="18" charset="0"/>
            </a:endParaRPr>
          </a:p>
          <a:p>
            <a:pPr indent="180975" algn="just"/>
            <a:endParaRPr lang="ru-RU" sz="1200" dirty="0" smtClean="0">
              <a:ln w="0"/>
              <a:cs typeface="Times New Roman" panose="02020603050405020304" pitchFamily="18" charset="0"/>
            </a:endParaRPr>
          </a:p>
          <a:p>
            <a:pPr indent="180975" algn="just"/>
            <a:endParaRPr lang="ru-RU" sz="1200" dirty="0">
              <a:ln w="0"/>
              <a:cs typeface="Times New Roman" panose="02020603050405020304" pitchFamily="18" charset="0"/>
            </a:endParaRPr>
          </a:p>
          <a:p>
            <a:pPr indent="180975" algn="just"/>
            <a:endParaRPr lang="ru-RU" sz="1200" dirty="0" smtClean="0">
              <a:ln w="0"/>
              <a:cs typeface="Times New Roman" panose="02020603050405020304" pitchFamily="18" charset="0"/>
            </a:endParaRPr>
          </a:p>
          <a:p>
            <a:pPr indent="180975" algn="just"/>
            <a:endParaRPr lang="ru-RU" sz="1200" dirty="0">
              <a:ln w="0"/>
              <a:cs typeface="Times New Roman" panose="02020603050405020304" pitchFamily="18" charset="0"/>
            </a:endParaRPr>
          </a:p>
          <a:p>
            <a:pPr indent="180975" algn="just"/>
            <a:endParaRPr lang="ru-RU" sz="1200" dirty="0" smtClean="0">
              <a:ln w="0"/>
              <a:cs typeface="Times New Roman" panose="02020603050405020304" pitchFamily="18" charset="0"/>
            </a:endParaRPr>
          </a:p>
          <a:p>
            <a:pPr indent="180975" algn="just"/>
            <a:endParaRPr lang="ru-RU" sz="1200" dirty="0">
              <a:ln w="0"/>
              <a:cs typeface="Times New Roman" panose="02020603050405020304" pitchFamily="18" charset="0"/>
            </a:endParaRPr>
          </a:p>
          <a:p>
            <a:pPr indent="180975" algn="just"/>
            <a:endParaRPr lang="ru-RU" sz="1200" dirty="0" smtClean="0">
              <a:ln w="0"/>
              <a:cs typeface="Times New Roman" panose="02020603050405020304" pitchFamily="18" charset="0"/>
            </a:endParaRPr>
          </a:p>
          <a:p>
            <a:pPr indent="180975" algn="just"/>
            <a:endParaRPr lang="ru-RU" sz="1200" dirty="0">
              <a:ln w="0"/>
              <a:cs typeface="Times New Roman" panose="02020603050405020304" pitchFamily="18" charset="0"/>
            </a:endParaRPr>
          </a:p>
          <a:p>
            <a:pPr indent="180975" algn="just"/>
            <a:endParaRPr lang="ru-RU" sz="1200" dirty="0" smtClean="0">
              <a:ln w="0"/>
              <a:cs typeface="Times New Roman" panose="02020603050405020304" pitchFamily="18" charset="0"/>
            </a:endParaRPr>
          </a:p>
          <a:p>
            <a:pPr indent="180975" algn="just"/>
            <a:endParaRPr lang="ru-RU" sz="1200" dirty="0">
              <a:ln w="0"/>
              <a:cs typeface="Times New Roman" panose="02020603050405020304" pitchFamily="18" charset="0"/>
            </a:endParaRPr>
          </a:p>
          <a:p>
            <a:pPr indent="180975" algn="just"/>
            <a:endParaRPr lang="ru-RU" sz="1200" dirty="0" smtClean="0">
              <a:ln w="0"/>
              <a:cs typeface="Times New Roman" panose="02020603050405020304" pitchFamily="18" charset="0"/>
            </a:endParaRPr>
          </a:p>
          <a:p>
            <a:pPr indent="180975" algn="just"/>
            <a:endParaRPr lang="ru-RU" sz="1200" dirty="0" smtClean="0">
              <a:ln w="0"/>
              <a:cs typeface="Times New Roman" panose="02020603050405020304" pitchFamily="18" charset="0"/>
            </a:endParaRPr>
          </a:p>
          <a:p>
            <a:pPr indent="180975" algn="just"/>
            <a:r>
              <a:rPr lang="ru-RU" sz="1200" dirty="0" smtClean="0">
                <a:ln w="0"/>
                <a:latin typeface="Times New Roman" pitchFamily="18" charset="0"/>
                <a:ea typeface="Calibri" panose="020F0502020204030204" pitchFamily="34" charset="0"/>
                <a:cs typeface="Times New Roman" pitchFamily="18" charset="0"/>
              </a:rPr>
              <a:t>Потенциал </a:t>
            </a:r>
            <a:r>
              <a:rPr lang="ru-RU" sz="1200" dirty="0">
                <a:ln w="0"/>
                <a:latin typeface="Times New Roman" pitchFamily="18" charset="0"/>
                <a:ea typeface="Calibri" panose="020F0502020204030204" pitchFamily="34" charset="0"/>
                <a:cs typeface="Times New Roman" pitchFamily="18" charset="0"/>
              </a:rPr>
              <a:t>технологий трехмерной </a:t>
            </a:r>
            <a:endParaRPr lang="ru-RU" sz="1200" dirty="0" smtClean="0">
              <a:ln w="0"/>
              <a:latin typeface="Times New Roman" pitchFamily="18" charset="0"/>
              <a:ea typeface="Calibri" panose="020F0502020204030204" pitchFamily="34" charset="0"/>
              <a:cs typeface="Times New Roman" pitchFamily="18" charset="0"/>
            </a:endParaRPr>
          </a:p>
          <a:p>
            <a:pPr indent="180975" algn="just"/>
            <a:r>
              <a:rPr lang="ru-RU" sz="1200" dirty="0" smtClean="0">
                <a:ln w="0"/>
                <a:latin typeface="Times New Roman" pitchFamily="18" charset="0"/>
                <a:ea typeface="Calibri" panose="020F0502020204030204" pitchFamily="34" charset="0"/>
                <a:cs typeface="Times New Roman" pitchFamily="18" charset="0"/>
              </a:rPr>
              <a:t>печати </a:t>
            </a:r>
            <a:r>
              <a:rPr lang="ru-RU" sz="1200" dirty="0">
                <a:ln w="0"/>
                <a:latin typeface="Times New Roman" pitchFamily="18" charset="0"/>
                <a:ea typeface="Calibri" panose="020F0502020204030204" pitchFamily="34" charset="0"/>
                <a:cs typeface="Times New Roman" pitchFamily="18" charset="0"/>
              </a:rPr>
              <a:t>еще не раскрыт даже на 10%, </a:t>
            </a:r>
            <a:r>
              <a:rPr lang="ru-RU" sz="1200" dirty="0" smtClean="0">
                <a:ln w="0"/>
                <a:latin typeface="Times New Roman" pitchFamily="18" charset="0"/>
                <a:ea typeface="Calibri" panose="020F0502020204030204" pitchFamily="34" charset="0"/>
                <a:cs typeface="Times New Roman" pitchFamily="18" charset="0"/>
              </a:rPr>
              <a:t>и </a:t>
            </a:r>
            <a:r>
              <a:rPr lang="ru-RU" sz="1200" dirty="0">
                <a:ln w="0"/>
                <a:latin typeface="Times New Roman" pitchFamily="18" charset="0"/>
                <a:ea typeface="Calibri" panose="020F0502020204030204" pitchFamily="34" charset="0"/>
                <a:cs typeface="Times New Roman" pitchFamily="18" charset="0"/>
              </a:rPr>
              <a:t>в ближайшие 10-20 лет они перевернут </a:t>
            </a:r>
            <a:endParaRPr lang="ru-RU" sz="1200" dirty="0" smtClean="0">
              <a:ln w="0"/>
              <a:latin typeface="Times New Roman" pitchFamily="18" charset="0"/>
              <a:ea typeface="Calibri" panose="020F0502020204030204" pitchFamily="34" charset="0"/>
              <a:cs typeface="Times New Roman" pitchFamily="18" charset="0"/>
            </a:endParaRPr>
          </a:p>
          <a:p>
            <a:pPr indent="180975" algn="just"/>
            <a:r>
              <a:rPr lang="ru-RU" sz="1200" dirty="0" smtClean="0">
                <a:ln w="0"/>
                <a:latin typeface="Times New Roman" pitchFamily="18" charset="0"/>
                <a:ea typeface="Calibri" panose="020F0502020204030204" pitchFamily="34" charset="0"/>
                <a:cs typeface="Times New Roman" pitchFamily="18" charset="0"/>
              </a:rPr>
              <a:t>мировую </a:t>
            </a:r>
            <a:r>
              <a:rPr lang="ru-RU" sz="1200" dirty="0">
                <a:ln w="0"/>
                <a:latin typeface="Times New Roman" pitchFamily="18" charset="0"/>
                <a:ea typeface="Calibri" panose="020F0502020204030204" pitchFamily="34" charset="0"/>
                <a:cs typeface="Times New Roman" pitchFamily="18" charset="0"/>
              </a:rPr>
              <a:t>промышленность и экономику. </a:t>
            </a:r>
            <a:endParaRPr lang="ru-RU" sz="1200" dirty="0" smtClean="0">
              <a:ln w="0"/>
              <a:latin typeface="Times New Roman" pitchFamily="18" charset="0"/>
              <a:ea typeface="Calibri" panose="020F0502020204030204" pitchFamily="34" charset="0"/>
              <a:cs typeface="Times New Roman" pitchFamily="18" charset="0"/>
            </a:endParaRPr>
          </a:p>
          <a:p>
            <a:pPr indent="180975" algn="just"/>
            <a:r>
              <a:rPr lang="ru-RU" sz="1200" dirty="0" smtClean="0">
                <a:ln w="0"/>
                <a:latin typeface="Times New Roman" pitchFamily="18" charset="0"/>
                <a:cs typeface="Times New Roman" pitchFamily="18" charset="0"/>
              </a:rPr>
              <a:t>И </a:t>
            </a:r>
            <a:r>
              <a:rPr lang="ru-RU" sz="1200" dirty="0">
                <a:ln w="0"/>
                <a:latin typeface="Times New Roman" pitchFamily="18" charset="0"/>
                <a:cs typeface="Times New Roman" pitchFamily="18" charset="0"/>
              </a:rPr>
              <a:t>сегодня с помощью 3D-принтера можно отпечатать от различных бытовых мелочей до </a:t>
            </a:r>
            <a:r>
              <a:rPr lang="ru-RU" sz="1200" dirty="0" smtClean="0">
                <a:ln w="0"/>
                <a:latin typeface="Times New Roman" pitchFamily="18" charset="0"/>
                <a:cs typeface="Times New Roman" pitchFamily="18" charset="0"/>
              </a:rPr>
              <a:t> </a:t>
            </a:r>
            <a:r>
              <a:rPr lang="ru-RU" sz="1200" dirty="0">
                <a:ln w="0"/>
                <a:latin typeface="Times New Roman" pitchFamily="18" charset="0"/>
                <a:cs typeface="Times New Roman" pitchFamily="18" charset="0"/>
              </a:rPr>
              <a:t>деталей </a:t>
            </a:r>
            <a:r>
              <a:rPr lang="ru-RU" sz="1200" dirty="0" smtClean="0">
                <a:ln w="0"/>
                <a:latin typeface="Times New Roman" pitchFamily="18" charset="0"/>
                <a:cs typeface="Times New Roman" pitchFamily="18" charset="0"/>
              </a:rPr>
              <a:t>самолетов.</a:t>
            </a:r>
            <a:r>
              <a:rPr lang="ru-RU" sz="1200" dirty="0" smtClean="0">
                <a:latin typeface="Times New Roman" pitchFamily="18" charset="0"/>
                <a:cs typeface="Times New Roman" pitchFamily="18" charset="0"/>
              </a:rPr>
              <a:t> </a:t>
            </a:r>
            <a:r>
              <a:rPr lang="ru-RU" sz="1200" b="1" dirty="0" smtClean="0">
                <a:solidFill>
                  <a:srgbClr val="7030A0"/>
                </a:solidFill>
                <a:latin typeface="Times New Roman" pitchFamily="18" charset="0"/>
                <a:cs typeface="Times New Roman" pitchFamily="18" charset="0"/>
              </a:rPr>
              <a:t>Одна техасская компания делает с помощью его оружие которое даже стреляет.</a:t>
            </a:r>
            <a:endParaRPr lang="ru-RU" sz="1200" b="1" dirty="0">
              <a:ln w="0"/>
              <a:solidFill>
                <a:srgbClr val="7030A0"/>
              </a:solidFill>
              <a:latin typeface="Times New Roman" pitchFamily="18" charset="0"/>
              <a:cs typeface="Times New Roman" pitchFamily="18" charset="0"/>
            </a:endParaRPr>
          </a:p>
          <a:p>
            <a:pPr indent="180975" algn="just"/>
            <a:endParaRPr lang="ru-RU" sz="1200" dirty="0">
              <a:ln w="0"/>
              <a:cs typeface="Times New Roman" panose="02020603050405020304" pitchFamily="18" charset="0"/>
            </a:endParaRPr>
          </a:p>
          <a:p>
            <a:pPr indent="180975" algn="just"/>
            <a:endParaRPr lang="ru-RU" sz="1200" dirty="0" smtClean="0">
              <a:ln w="0"/>
              <a:ea typeface="Times New Roman" panose="02020603050405020304" pitchFamily="18" charset="0"/>
              <a:cs typeface="Times New Roman" panose="02020603050405020304" pitchFamily="18" charset="0"/>
            </a:endParaRPr>
          </a:p>
          <a:p>
            <a:pPr indent="180975" algn="just"/>
            <a:endParaRPr lang="ru-RU" sz="1200" dirty="0" smtClean="0">
              <a:ea typeface="Times New Roman" panose="02020603050405020304" pitchFamily="18" charset="0"/>
              <a:cs typeface="Times New Roman" panose="02020603050405020304" pitchFamily="18" charset="0"/>
            </a:endParaRPr>
          </a:p>
          <a:p>
            <a:pPr indent="180975" algn="just"/>
            <a:endParaRPr lang="ru-RU" sz="1200" dirty="0">
              <a:ea typeface="Times New Roman" panose="02020603050405020304" pitchFamily="18" charset="0"/>
              <a:cs typeface="Times New Roman" panose="02020603050405020304" pitchFamily="18" charset="0"/>
            </a:endParaRPr>
          </a:p>
          <a:p>
            <a:pPr indent="180975" algn="just"/>
            <a:endParaRPr lang="ru-RU" sz="1200" dirty="0" smtClean="0">
              <a:ea typeface="Times New Roman" panose="02020603050405020304" pitchFamily="18" charset="0"/>
              <a:cs typeface="Times New Roman" panose="02020603050405020304" pitchFamily="18" charset="0"/>
            </a:endParaRPr>
          </a:p>
          <a:p>
            <a:pPr indent="180975" algn="just"/>
            <a:endParaRPr lang="ru-RU" sz="1200" dirty="0">
              <a:ea typeface="Times New Roman" panose="02020603050405020304" pitchFamily="18" charset="0"/>
              <a:cs typeface="Times New Roman" panose="02020603050405020304" pitchFamily="18" charset="0"/>
            </a:endParaRPr>
          </a:p>
          <a:p>
            <a:pPr indent="180975" algn="just"/>
            <a:endParaRPr lang="ru-RU" sz="1200" dirty="0" smtClean="0">
              <a:ea typeface="Times New Roman" panose="02020603050405020304" pitchFamily="18" charset="0"/>
              <a:cs typeface="Times New Roman" panose="02020603050405020304" pitchFamily="18" charset="0"/>
            </a:endParaRPr>
          </a:p>
          <a:p>
            <a:pPr indent="180975" algn="just"/>
            <a:endParaRPr lang="ru-RU" sz="1200" dirty="0">
              <a:ea typeface="Times New Roman" panose="02020603050405020304" pitchFamily="18" charset="0"/>
              <a:cs typeface="Times New Roman" panose="02020603050405020304" pitchFamily="18" charset="0"/>
            </a:endParaRPr>
          </a:p>
          <a:p>
            <a:pPr indent="180975" algn="just"/>
            <a:endParaRPr lang="ru-RU" sz="1200" dirty="0" smtClean="0">
              <a:ea typeface="Times New Roman" panose="02020603050405020304" pitchFamily="18" charset="0"/>
              <a:cs typeface="Times New Roman" panose="02020603050405020304" pitchFamily="18" charset="0"/>
            </a:endParaRPr>
          </a:p>
          <a:p>
            <a:pPr indent="180975" algn="just"/>
            <a:endParaRPr lang="ru-RU" sz="1200" dirty="0">
              <a:ea typeface="Times New Roman" panose="02020603050405020304" pitchFamily="18" charset="0"/>
              <a:cs typeface="Times New Roman" panose="02020603050405020304" pitchFamily="18" charset="0"/>
            </a:endParaRPr>
          </a:p>
          <a:p>
            <a:pPr indent="180975" algn="just"/>
            <a:endParaRPr lang="ru-RU" sz="1200" dirty="0" smtClean="0">
              <a:ea typeface="Times New Roman" panose="02020603050405020304" pitchFamily="18" charset="0"/>
              <a:cs typeface="Times New Roman" panose="02020603050405020304" pitchFamily="18" charset="0"/>
            </a:endParaRPr>
          </a:p>
          <a:p>
            <a:pPr indent="180975" algn="just"/>
            <a:endParaRPr lang="ru-RU" sz="1200" dirty="0" smtClean="0">
              <a:ln w="0"/>
              <a:ea typeface="Times New Roman" panose="02020603050405020304" pitchFamily="18" charset="0"/>
              <a:cs typeface="Times New Roman" panose="02020603050405020304" pitchFamily="18" charset="0"/>
            </a:endParaRPr>
          </a:p>
          <a:p>
            <a:pPr indent="180975" algn="just"/>
            <a:endParaRPr lang="ru-RU" sz="1200" dirty="0">
              <a:ln w="0"/>
              <a:ea typeface="Times New Roman" panose="02020603050405020304" pitchFamily="18" charset="0"/>
              <a:cs typeface="Times New Roman" panose="02020603050405020304" pitchFamily="18" charset="0"/>
            </a:endParaRPr>
          </a:p>
          <a:p>
            <a:pPr indent="180975" algn="just"/>
            <a:endParaRPr lang="ru-RU" sz="1200" dirty="0" smtClean="0">
              <a:ln w="0"/>
              <a:ea typeface="Times New Roman" panose="02020603050405020304" pitchFamily="18" charset="0"/>
              <a:cs typeface="Times New Roman" panose="02020603050405020304" pitchFamily="18" charset="0"/>
            </a:endParaRPr>
          </a:p>
          <a:p>
            <a:pPr indent="180975"/>
            <a:endParaRPr lang="en-US" sz="1200" b="1" dirty="0" smtClean="0"/>
          </a:p>
          <a:p>
            <a:pPr indent="180975"/>
            <a:endParaRPr lang="ru-RU" sz="1200" b="1" dirty="0" smtClean="0"/>
          </a:p>
          <a:p>
            <a:pPr indent="180975"/>
            <a:endParaRPr lang="ru-RU" sz="1200" b="1" dirty="0" smtClean="0"/>
          </a:p>
          <a:p>
            <a:pPr indent="180975"/>
            <a:r>
              <a:rPr lang="ru-RU" sz="1200" b="1" dirty="0" smtClean="0">
                <a:solidFill>
                  <a:srgbClr val="7030A0"/>
                </a:solidFill>
                <a:latin typeface="Times New Roman" pitchFamily="18" charset="0"/>
                <a:cs typeface="Times New Roman" pitchFamily="18" charset="0"/>
              </a:rPr>
              <a:t>Где используют?</a:t>
            </a:r>
          </a:p>
          <a:p>
            <a:pPr indent="180975" algn="just"/>
            <a:r>
              <a:rPr lang="ru-RU" sz="1200" dirty="0" smtClean="0">
                <a:latin typeface="Times New Roman" pitchFamily="18" charset="0"/>
                <a:cs typeface="Times New Roman" pitchFamily="18" charset="0"/>
              </a:rPr>
              <a:t>3D-принтер применяется в самых раз- личных областях. </a:t>
            </a:r>
            <a:r>
              <a:rPr lang="ru-RU" sz="1200" b="1" dirty="0" smtClean="0">
                <a:solidFill>
                  <a:srgbClr val="7030A0"/>
                </a:solidFill>
                <a:latin typeface="Times New Roman" pitchFamily="18" charset="0"/>
                <a:cs typeface="Times New Roman" pitchFamily="18" charset="0"/>
              </a:rPr>
              <a:t>Активно используется в сфере архитектуры, промышленности, ландшафтного и производственного </a:t>
            </a:r>
            <a:r>
              <a:rPr lang="ru-RU" sz="1200" b="1" dirty="0" err="1" smtClean="0">
                <a:solidFill>
                  <a:srgbClr val="7030A0"/>
                </a:solidFill>
                <a:latin typeface="Times New Roman" pitchFamily="18" charset="0"/>
                <a:cs typeface="Times New Roman" pitchFamily="18" charset="0"/>
              </a:rPr>
              <a:t>ди</a:t>
            </a:r>
            <a:r>
              <a:rPr lang="ru-RU" sz="1200" b="1" dirty="0" smtClean="0">
                <a:solidFill>
                  <a:srgbClr val="7030A0"/>
                </a:solidFill>
                <a:latin typeface="Times New Roman" pitchFamily="18" charset="0"/>
                <a:cs typeface="Times New Roman" pitchFamily="18" charset="0"/>
              </a:rPr>
              <a:t>- </a:t>
            </a:r>
            <a:r>
              <a:rPr lang="ru-RU" sz="1200" b="1" dirty="0" err="1" smtClean="0">
                <a:solidFill>
                  <a:srgbClr val="7030A0"/>
                </a:solidFill>
                <a:latin typeface="Times New Roman" pitchFamily="18" charset="0"/>
                <a:cs typeface="Times New Roman" pitchFamily="18" charset="0"/>
              </a:rPr>
              <a:t>зайна</a:t>
            </a:r>
            <a:r>
              <a:rPr lang="ru-RU" sz="1200" b="1" dirty="0" smtClean="0">
                <a:solidFill>
                  <a:srgbClr val="7030A0"/>
                </a:solidFill>
                <a:latin typeface="Times New Roman" pitchFamily="18" charset="0"/>
                <a:cs typeface="Times New Roman" pitchFamily="18" charset="0"/>
              </a:rPr>
              <a:t>, сувенирной продукции, медицины, анимации, и даже помогает в разработке новых шин. </a:t>
            </a:r>
            <a:r>
              <a:rPr lang="ru-RU" sz="1200" dirty="0" smtClean="0">
                <a:latin typeface="Times New Roman" pitchFamily="18" charset="0"/>
                <a:cs typeface="Times New Roman" pitchFamily="18" charset="0"/>
              </a:rPr>
              <a:t>NASA вкладывается в </a:t>
            </a:r>
            <a:r>
              <a:rPr lang="ru-RU" sz="1200" dirty="0" err="1" smtClean="0">
                <a:latin typeface="Times New Roman" pitchFamily="18" charset="0"/>
                <a:cs typeface="Times New Roman" pitchFamily="18" charset="0"/>
              </a:rPr>
              <a:t>трехмер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ное</a:t>
            </a:r>
            <a:r>
              <a:rPr lang="ru-RU" sz="1200" dirty="0" smtClean="0">
                <a:latin typeface="Times New Roman" pitchFamily="18" charset="0"/>
                <a:cs typeface="Times New Roman" pitchFamily="18" charset="0"/>
              </a:rPr>
              <a:t> копирование, чтобы сделать полеты в космос дешевле.</a:t>
            </a:r>
            <a:endParaRPr lang="ru-RU" sz="1200" b="1" dirty="0" smtClean="0">
              <a:solidFill>
                <a:srgbClr val="7030A0"/>
              </a:solidFill>
              <a:latin typeface="Times New Roman" pitchFamily="18" charset="0"/>
              <a:cs typeface="Times New Roman" pitchFamily="18" charset="0"/>
            </a:endParaRPr>
          </a:p>
          <a:p>
            <a:pPr indent="180975"/>
            <a:r>
              <a:rPr lang="ru-RU" sz="1200" b="1" dirty="0" smtClean="0">
                <a:solidFill>
                  <a:srgbClr val="7030A0"/>
                </a:solidFill>
                <a:latin typeface="Times New Roman" pitchFamily="18" charset="0"/>
                <a:cs typeface="Times New Roman" pitchFamily="18" charset="0"/>
              </a:rPr>
              <a:t>На факультете дизайна студенты </a:t>
            </a:r>
            <a:r>
              <a:rPr lang="ru-RU" sz="1200" dirty="0" smtClean="0">
                <a:latin typeface="Times New Roman" pitchFamily="18" charset="0"/>
                <a:cs typeface="Times New Roman" pitchFamily="18" charset="0"/>
              </a:rPr>
              <a:t>воплощают с помощью 3D свои задумки, медики готовы сделать для вас сменную печень. В Австралии с помощью новой технологии умудрились ограбить </a:t>
            </a:r>
            <a:r>
              <a:rPr lang="ru-RU" sz="1200" dirty="0" smtClean="0">
                <a:latin typeface="Times New Roman" pitchFamily="18" charset="0"/>
                <a:cs typeface="Times New Roman" pitchFamily="18" charset="0"/>
              </a:rPr>
              <a:t>банкомат</a:t>
            </a:r>
            <a:r>
              <a:rPr lang="ru-RU" sz="1200" dirty="0" smtClean="0">
                <a:latin typeface="Times New Roman" pitchFamily="18" charset="0"/>
                <a:cs typeface="Times New Roman" pitchFamily="18" charset="0"/>
              </a:rPr>
              <a:t>!</a:t>
            </a:r>
            <a:r>
              <a:rPr lang="ru-RU" sz="1200" dirty="0" smtClean="0">
                <a:latin typeface="Times New Roman" pitchFamily="18" charset="0"/>
                <a:cs typeface="Times New Roman" pitchFamily="18" charset="0"/>
                <a:hlinkClick r:id="rId2"/>
              </a:rPr>
              <a:t> </a:t>
            </a:r>
            <a:endParaRPr lang="ru-RU" sz="1200" dirty="0" smtClean="0">
              <a:latin typeface="Times New Roman" pitchFamily="18" charset="0"/>
              <a:cs typeface="Times New Roman" pitchFamily="18" charset="0"/>
            </a:endParaRPr>
          </a:p>
          <a:p>
            <a:pPr indent="180975"/>
            <a:r>
              <a:rPr lang="ru-RU" sz="1200" dirty="0" smtClean="0">
                <a:ln w="0"/>
                <a:latin typeface="Times New Roman" pitchFamily="18" charset="0"/>
                <a:ea typeface="Times New Roman" panose="02020603050405020304" pitchFamily="18" charset="0"/>
                <a:cs typeface="Times New Roman" pitchFamily="18" charset="0"/>
              </a:rPr>
              <a:t>В </a:t>
            </a:r>
            <a:r>
              <a:rPr lang="ru-RU" sz="1200" dirty="0">
                <a:ln w="0"/>
                <a:latin typeface="Times New Roman" pitchFamily="18" charset="0"/>
                <a:ea typeface="Times New Roman" panose="02020603050405020304" pitchFamily="18" charset="0"/>
                <a:cs typeface="Times New Roman" pitchFamily="18" charset="0"/>
              </a:rPr>
              <a:t>России активно применяют АДТ в авиационной промышленности – «Салют», «Сухой», УМПО, «Рыбинские моторы</a:t>
            </a:r>
            <a:r>
              <a:rPr lang="ru-RU" sz="1200" dirty="0" smtClean="0">
                <a:ln w="0"/>
                <a:latin typeface="Times New Roman" pitchFamily="18" charset="0"/>
                <a:ea typeface="Times New Roman" panose="02020603050405020304" pitchFamily="18" charset="0"/>
                <a:cs typeface="Times New Roman" pitchFamily="18" charset="0"/>
              </a:rPr>
              <a:t>»,</a:t>
            </a:r>
          </a:p>
          <a:p>
            <a:pPr indent="180975"/>
            <a:r>
              <a:rPr lang="ru-RU" sz="1200" dirty="0" smtClean="0">
                <a:ln w="0"/>
                <a:latin typeface="Times New Roman" pitchFamily="18" charset="0"/>
                <a:ea typeface="Times New Roman" panose="02020603050405020304" pitchFamily="18" charset="0"/>
                <a:cs typeface="Times New Roman" pitchFamily="18" charset="0"/>
              </a:rPr>
              <a:t> </a:t>
            </a:r>
            <a:r>
              <a:rPr lang="ru-RU" sz="1200" dirty="0">
                <a:ln w="0"/>
                <a:latin typeface="Times New Roman" pitchFamily="18" charset="0"/>
                <a:ea typeface="Times New Roman" panose="02020603050405020304" pitchFamily="18" charset="0"/>
                <a:cs typeface="Times New Roman" pitchFamily="18" charset="0"/>
              </a:rPr>
              <a:t>в энергетическом машиностроении – </a:t>
            </a:r>
            <a:endParaRPr lang="ru-RU" sz="1200" dirty="0" smtClean="0">
              <a:ln w="0"/>
              <a:latin typeface="Times New Roman" pitchFamily="18" charset="0"/>
              <a:ea typeface="Times New Roman" panose="02020603050405020304" pitchFamily="18" charset="0"/>
              <a:cs typeface="Times New Roman" pitchFamily="18" charset="0"/>
            </a:endParaRPr>
          </a:p>
          <a:p>
            <a:pPr indent="180975" algn="just"/>
            <a:r>
              <a:rPr lang="ru-RU" sz="1200" dirty="0" smtClean="0">
                <a:ln w="0"/>
                <a:latin typeface="Times New Roman" pitchFamily="18" charset="0"/>
                <a:ea typeface="Times New Roman" panose="02020603050405020304" pitchFamily="18" charset="0"/>
                <a:cs typeface="Times New Roman" pitchFamily="18" charset="0"/>
              </a:rPr>
              <a:t>Тушинский </a:t>
            </a:r>
            <a:r>
              <a:rPr lang="ru-RU" sz="1200" dirty="0">
                <a:ln w="0"/>
                <a:latin typeface="Times New Roman" pitchFamily="18" charset="0"/>
                <a:ea typeface="Times New Roman" panose="02020603050405020304" pitchFamily="18" charset="0"/>
                <a:cs typeface="Times New Roman" pitchFamily="18" charset="0"/>
              </a:rPr>
              <a:t> машиностроительный завод.  </a:t>
            </a:r>
            <a:endParaRPr lang="ru-RU" sz="1200" dirty="0" smtClean="0">
              <a:ln w="0"/>
              <a:latin typeface="Times New Roman" pitchFamily="18" charset="0"/>
              <a:ea typeface="Times New Roman" panose="02020603050405020304" pitchFamily="18" charset="0"/>
              <a:cs typeface="Times New Roman" pitchFamily="18" charset="0"/>
            </a:endParaRPr>
          </a:p>
          <a:p>
            <a:pPr indent="180975" algn="just"/>
            <a:endParaRPr lang="ru-RU" sz="1200" dirty="0">
              <a:latin typeface="Times New Roman" pitchFamily="18" charset="0"/>
              <a:ea typeface="Times New Roman" panose="02020603050405020304" pitchFamily="18" charset="0"/>
              <a:cs typeface="Times New Roman" pitchFamily="18" charset="0"/>
            </a:endParaRPr>
          </a:p>
        </p:txBody>
      </p:sp>
      <p:pic>
        <p:nvPicPr>
          <p:cNvPr id="9" name="Рисунок 8" descr="Принтер!.png"/>
          <p:cNvPicPr>
            <a:picLocks noChangeAspect="1"/>
          </p:cNvPicPr>
          <p:nvPr/>
        </p:nvPicPr>
        <p:blipFill>
          <a:blip r:embed="rId3" cstate="print"/>
          <a:stretch>
            <a:fillRect/>
          </a:stretch>
        </p:blipFill>
        <p:spPr>
          <a:xfrm>
            <a:off x="116632" y="1428728"/>
            <a:ext cx="3240930" cy="2428892"/>
          </a:xfrm>
          <a:prstGeom prst="rect">
            <a:avLst/>
          </a:prstGeom>
        </p:spPr>
      </p:pic>
      <p:pic>
        <p:nvPicPr>
          <p:cNvPr id="18" name="Рисунок 17" descr="3lll.png"/>
          <p:cNvPicPr>
            <a:picLocks noChangeAspect="1"/>
          </p:cNvPicPr>
          <p:nvPr/>
        </p:nvPicPr>
        <p:blipFill>
          <a:blip r:embed="rId4" cstate="print"/>
          <a:stretch>
            <a:fillRect/>
          </a:stretch>
        </p:blipFill>
        <p:spPr>
          <a:xfrm>
            <a:off x="142852" y="5715008"/>
            <a:ext cx="3646188" cy="2714644"/>
          </a:xfrm>
          <a:prstGeom prst="rect">
            <a:avLst/>
          </a:prstGeom>
        </p:spPr>
      </p:pic>
      <p:sp>
        <p:nvSpPr>
          <p:cNvPr id="19" name="TextBox 18"/>
          <p:cNvSpPr txBox="1"/>
          <p:nvPr/>
        </p:nvSpPr>
        <p:spPr>
          <a:xfrm>
            <a:off x="785794" y="8358214"/>
            <a:ext cx="1995676" cy="276999"/>
          </a:xfrm>
          <a:prstGeom prst="rect">
            <a:avLst/>
          </a:prstGeom>
          <a:noFill/>
        </p:spPr>
        <p:txBody>
          <a:bodyPr wrap="none" rtlCol="0">
            <a:spAutoFit/>
          </a:bodyPr>
          <a:lstStyle/>
          <a:p>
            <a:pPr algn="ctr"/>
            <a:r>
              <a:rPr lang="ru-RU" sz="1200" b="1" dirty="0" smtClean="0">
                <a:solidFill>
                  <a:srgbClr val="7030A0"/>
                </a:solidFill>
              </a:rPr>
              <a:t>Принцип создания модели</a:t>
            </a:r>
            <a:endParaRPr lang="ru-RU" sz="1200" b="1" dirty="0">
              <a:solidFill>
                <a:srgbClr val="7030A0"/>
              </a:solidFill>
            </a:endParaRPr>
          </a:p>
        </p:txBody>
      </p:sp>
      <p:pic>
        <p:nvPicPr>
          <p:cNvPr id="11" name="Рисунок 10" descr="3dprintery копия.png"/>
          <p:cNvPicPr>
            <a:picLocks noChangeAspect="1"/>
          </p:cNvPicPr>
          <p:nvPr/>
        </p:nvPicPr>
        <p:blipFill>
          <a:blip r:embed="rId5" cstate="print"/>
          <a:stretch>
            <a:fillRect/>
          </a:stretch>
        </p:blipFill>
        <p:spPr>
          <a:xfrm>
            <a:off x="3573016" y="4932040"/>
            <a:ext cx="3096344" cy="3354736"/>
          </a:xfrm>
          <a:prstGeom prst="rect">
            <a:avLst/>
          </a:prstGeom>
        </p:spPr>
      </p:pic>
      <p:pic>
        <p:nvPicPr>
          <p:cNvPr id="12" name="Рисунок 11" descr="787oo7o.png"/>
          <p:cNvPicPr>
            <a:picLocks noChangeAspect="1"/>
          </p:cNvPicPr>
          <p:nvPr/>
        </p:nvPicPr>
        <p:blipFill>
          <a:blip r:embed="rId6" cstate="print">
            <a:lum contrast="-33000"/>
          </a:blip>
          <a:stretch>
            <a:fillRect/>
          </a:stretch>
        </p:blipFill>
        <p:spPr>
          <a:xfrm>
            <a:off x="3143248" y="8501090"/>
            <a:ext cx="522527" cy="500034"/>
          </a:xfrm>
          <a:prstGeom prst="rect">
            <a:avLst/>
          </a:prstGeom>
          <a:effectLst>
            <a:glow rad="63500">
              <a:schemeClr val="accent1">
                <a:satMod val="175000"/>
                <a:alpha val="40000"/>
              </a:schemeClr>
            </a:glow>
            <a:outerShdw blurRad="50800" dist="50800" dir="5400000" algn="ctr" rotWithShape="0">
              <a:srgbClr val="000000"/>
            </a:outerShdw>
          </a:effectLst>
        </p:spPr>
      </p:pic>
      <p:sp>
        <p:nvSpPr>
          <p:cNvPr id="10" name="Прямоугольник 9"/>
          <p:cNvSpPr/>
          <p:nvPr/>
        </p:nvSpPr>
        <p:spPr>
          <a:xfrm>
            <a:off x="285728" y="8715404"/>
            <a:ext cx="569387" cy="276999"/>
          </a:xfrm>
          <a:prstGeom prst="rect">
            <a:avLst/>
          </a:prstGeom>
        </p:spPr>
        <p:txBody>
          <a:bodyPr wrap="none">
            <a:spAutoFit/>
          </a:bodyPr>
          <a:lstStyle/>
          <a:p>
            <a:r>
              <a:rPr lang="ru-RU" sz="1200" dirty="0" smtClean="0"/>
              <a:t>МКАХ</a:t>
            </a:r>
            <a:endParaRPr lang="ru-RU" sz="1200" dirty="0"/>
          </a:p>
        </p:txBody>
      </p:sp>
    </p:spTree>
    <p:extLst>
      <p:ext uri="{BB962C8B-B14F-4D97-AF65-F5344CB8AC3E}">
        <p14:creationId xmlns="" xmlns:p14="http://schemas.microsoft.com/office/powerpoint/2010/main" val="38091131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 name="Схема 7"/>
          <p:cNvGraphicFramePr/>
          <p:nvPr/>
        </p:nvGraphicFramePr>
        <p:xfrm>
          <a:off x="214290" y="642910"/>
          <a:ext cx="6215106" cy="3643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Заголовок 1"/>
          <p:cNvSpPr>
            <a:spLocks noGrp="1"/>
          </p:cNvSpPr>
          <p:nvPr>
            <p:ph type="title"/>
          </p:nvPr>
        </p:nvSpPr>
        <p:spPr>
          <a:xfrm>
            <a:off x="0" y="0"/>
            <a:ext cx="6858000" cy="428596"/>
          </a:xfrm>
          <a:gradFill>
            <a:gsLst>
              <a:gs pos="0">
                <a:schemeClr val="dk1">
                  <a:tint val="50000"/>
                  <a:satMod val="300000"/>
                  <a:alpha val="15000"/>
                </a:schemeClr>
              </a:gs>
              <a:gs pos="35000">
                <a:schemeClr val="dk1">
                  <a:tint val="37000"/>
                  <a:satMod val="300000"/>
                </a:schemeClr>
              </a:gs>
              <a:gs pos="100000">
                <a:schemeClr val="dk1">
                  <a:tint val="15000"/>
                  <a:satMod val="350000"/>
                </a:schemeClr>
              </a:gs>
            </a:gsLst>
          </a:gradFill>
        </p:spPr>
        <p:style>
          <a:lnRef idx="1">
            <a:schemeClr val="dk1"/>
          </a:lnRef>
          <a:fillRef idx="2">
            <a:schemeClr val="dk1"/>
          </a:fillRef>
          <a:effectRef idx="1">
            <a:schemeClr val="dk1"/>
          </a:effectRef>
          <a:fontRef idx="minor">
            <a:schemeClr val="dk1"/>
          </a:fontRef>
        </p:style>
        <p:txBody>
          <a:bodyPr>
            <a:noAutofit/>
          </a:bodyPr>
          <a:lstStyle/>
          <a:p>
            <a:r>
              <a:rPr lang="ru-RU" sz="2800" b="1" dirty="0" smtClean="0">
                <a:ln w="10541" cmpd="sng">
                  <a:solidFill>
                    <a:schemeClr val="accent1">
                      <a:shade val="88000"/>
                      <a:satMod val="110000"/>
                    </a:schemeClr>
                  </a:solidFill>
                  <a:prstDash val="solid"/>
                </a:ln>
                <a:solidFill>
                  <a:srgbClr val="807B38"/>
                </a:solidFill>
                <a:latin typeface="+mn-lt"/>
              </a:rPr>
              <a:t>Психологический портрет менеджера</a:t>
            </a:r>
            <a:endParaRPr lang="ru-RU" sz="2800" b="1" dirty="0">
              <a:ln w="10541" cmpd="sng">
                <a:solidFill>
                  <a:schemeClr val="accent1">
                    <a:shade val="88000"/>
                    <a:satMod val="110000"/>
                  </a:schemeClr>
                </a:solidFill>
                <a:prstDash val="solid"/>
              </a:ln>
              <a:solidFill>
                <a:srgbClr val="807B38"/>
              </a:solidFill>
              <a:latin typeface="+mn-lt"/>
            </a:endParaRPr>
          </a:p>
        </p:txBody>
      </p:sp>
      <p:sp>
        <p:nvSpPr>
          <p:cNvPr id="3" name="Номер слайда 2"/>
          <p:cNvSpPr>
            <a:spLocks noGrp="1"/>
          </p:cNvSpPr>
          <p:nvPr>
            <p:ph type="sldNum" sz="quarter" idx="12"/>
          </p:nvPr>
        </p:nvSpPr>
        <p:spPr>
          <a:xfrm>
            <a:off x="6272230" y="8657167"/>
            <a:ext cx="585770" cy="486833"/>
          </a:xfrm>
          <a:solidFill>
            <a:schemeClr val="bg1">
              <a:lumMod val="65000"/>
              <a:alpha val="55000"/>
            </a:schemeClr>
          </a:solidFill>
          <a:scene3d>
            <a:camera prst="orthographicFront"/>
            <a:lightRig rig="threePt" dir="t"/>
          </a:scene3d>
          <a:sp3d>
            <a:bevelT w="114300" prst="artDeco"/>
          </a:sp3d>
        </p:spPr>
        <p:txBody>
          <a:bodyPr/>
          <a:lstStyle/>
          <a:p>
            <a:pPr algn="ctr"/>
            <a:fld id="{293F6069-31DF-4B12-8E0D-B468C1828B5F}" type="slidenum">
              <a:rPr lang="ru-RU" b="1" smtClean="0">
                <a:solidFill>
                  <a:schemeClr val="tx1"/>
                </a:solidFill>
              </a:rPr>
              <a:pPr algn="ctr"/>
              <a:t>13</a:t>
            </a:fld>
            <a:endParaRPr lang="ru-RU" b="1" dirty="0">
              <a:solidFill>
                <a:schemeClr val="tx1"/>
              </a:solidFill>
            </a:endParaRPr>
          </a:p>
        </p:txBody>
      </p:sp>
      <p:sp>
        <p:nvSpPr>
          <p:cNvPr id="4" name="Прямоугольник 3"/>
          <p:cNvSpPr/>
          <p:nvPr/>
        </p:nvSpPr>
        <p:spPr>
          <a:xfrm>
            <a:off x="357166" y="370648"/>
            <a:ext cx="6096170" cy="9639434"/>
          </a:xfrm>
          <a:prstGeom prst="rect">
            <a:avLst/>
          </a:prstGeom>
        </p:spPr>
        <p:txBody>
          <a:bodyPr wrap="square" numCol="2" spcCol="144000">
            <a:spAutoFit/>
          </a:bodyPr>
          <a:lstStyle/>
          <a:p>
            <a:pPr indent="182563" algn="just" fontAlgn="base">
              <a:spcAft>
                <a:spcPts val="960"/>
              </a:spcAft>
            </a:pPr>
            <a:r>
              <a:rPr lang="ru-RU" sz="1400" b="1" dirty="0" smtClean="0">
                <a:ea typeface="Times New Roman" panose="02020603050405020304" pitchFamily="18" charset="0"/>
                <a:cs typeface="Times New Roman" panose="02020603050405020304" pitchFamily="18" charset="0"/>
              </a:rPr>
              <a:t> </a:t>
            </a:r>
          </a:p>
          <a:p>
            <a:pPr indent="182563" algn="just" fontAlgn="base">
              <a:spcAft>
                <a:spcPts val="960"/>
              </a:spcAft>
            </a:pPr>
            <a:r>
              <a:rPr lang="ru-RU" sz="1600" b="1" i="1" dirty="0" smtClean="0">
                <a:solidFill>
                  <a:srgbClr val="807B38"/>
                </a:solidFill>
                <a:latin typeface="Times New Roman" pitchFamily="18" charset="0"/>
                <a:ea typeface="Times New Roman" panose="02020603050405020304" pitchFamily="18" charset="0"/>
                <a:cs typeface="Times New Roman" pitchFamily="18" charset="0"/>
              </a:rPr>
              <a:t>Что у них общего , что их объединяет?</a:t>
            </a: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fontAlgn="base">
              <a:spcAft>
                <a:spcPts val="960"/>
              </a:spcAft>
            </a:pPr>
            <a:r>
              <a:rPr lang="ru-RU" sz="1200" b="1" i="1" dirty="0" smtClean="0">
                <a:solidFill>
                  <a:schemeClr val="accent4">
                    <a:lumMod val="75000"/>
                  </a:schemeClr>
                </a:solidFill>
                <a:latin typeface="Times New Roman" pitchFamily="18" charset="0"/>
                <a:ea typeface="Times New Roman" panose="02020603050405020304" pitchFamily="18" charset="0"/>
                <a:cs typeface="Times New Roman" pitchFamily="18" charset="0"/>
              </a:rPr>
              <a:t>Это целеустремлённость!                    </a:t>
            </a:r>
            <a:r>
              <a:rPr lang="ru-RU" sz="1200" b="1" dirty="0" smtClean="0">
                <a:solidFill>
                  <a:schemeClr val="accent2">
                    <a:lumMod val="75000"/>
                  </a:schemeClr>
                </a:solidFill>
                <a:latin typeface="Times New Roman" pitchFamily="18" charset="0"/>
                <a:ea typeface="Times New Roman" panose="02020603050405020304" pitchFamily="18" charset="0"/>
                <a:cs typeface="Times New Roman" pitchFamily="18" charset="0"/>
              </a:rPr>
              <a:t>Видение и понимание конечных целей, это видение и понимание как людей собрать, и добиться с их помощью этих целей.</a:t>
            </a:r>
            <a:r>
              <a:rPr lang="ru-RU" sz="1200" dirty="0" smtClean="0">
                <a:solidFill>
                  <a:schemeClr val="accent2">
                    <a:lumMod val="75000"/>
                  </a:schemeClr>
                </a:solidFill>
                <a:latin typeface="Times New Roman" pitchFamily="18" charset="0"/>
                <a:ea typeface="Times New Roman" panose="02020603050405020304" pitchFamily="18" charset="0"/>
                <a:cs typeface="Times New Roman" pitchFamily="18" charset="0"/>
              </a:rPr>
              <a:t> </a:t>
            </a:r>
            <a:r>
              <a:rPr lang="ru-RU" sz="1200" dirty="0" smtClean="0">
                <a:latin typeface="Times New Roman" pitchFamily="18" charset="0"/>
                <a:ea typeface="Times New Roman" panose="02020603050405020304" pitchFamily="18" charset="0"/>
                <a:cs typeface="Times New Roman" pitchFamily="18" charset="0"/>
              </a:rPr>
              <a:t>Но это единицы. 83% - хотят чтобы ими управляли, и только 17%- способны быть управляемыми. И только 4% - управляют реально. А 0,001% добиваются успеха! Это те, которые обладают </a:t>
            </a:r>
            <a:r>
              <a:rPr lang="ru-RU" sz="1200" b="1" i="1" dirty="0" smtClean="0">
                <a:latin typeface="Times New Roman" pitchFamily="18" charset="0"/>
                <a:ea typeface="Times New Roman" panose="02020603050405020304" pitchFamily="18" charset="0"/>
                <a:cs typeface="Times New Roman" pitchFamily="18" charset="0"/>
              </a:rPr>
              <a:t>стратегическим мышлением.</a:t>
            </a:r>
            <a:r>
              <a:rPr lang="ru-RU" sz="1200" dirty="0" smtClean="0">
                <a:latin typeface="Times New Roman" pitchFamily="18" charset="0"/>
                <a:ea typeface="Times New Roman" panose="02020603050405020304" pitchFamily="18" charset="0"/>
                <a:cs typeface="Times New Roman" pitchFamily="18" charset="0"/>
              </a:rPr>
              <a:t> Как пишет Питер Друкер: «Почему настоящих менеджеров так мало? А потому, что это работа с людьми! Самая главная задача – вырастить потенциал в человеке. Выращивая потенциал в человеке, ты взращиваешь свой потенциал!                      И увеличивается капиталоёмкость фирмы»</a:t>
            </a:r>
            <a:r>
              <a:rPr lang="en-US" sz="1200" dirty="0" smtClean="0">
                <a:latin typeface="Times New Roman" pitchFamily="18" charset="0"/>
                <a:ea typeface="Times New Roman" panose="02020603050405020304" pitchFamily="18" charset="0"/>
                <a:cs typeface="Times New Roman" pitchFamily="18" charset="0"/>
              </a:rPr>
              <a:t>.</a:t>
            </a:r>
            <a:r>
              <a:rPr lang="ru-RU" sz="1200" dirty="0" smtClean="0">
                <a:latin typeface="Times New Roman" pitchFamily="18" charset="0"/>
                <a:ea typeface="Times New Roman" panose="02020603050405020304" pitchFamily="18" charset="0"/>
                <a:cs typeface="Times New Roman" pitchFamily="18" charset="0"/>
              </a:rPr>
              <a:t> </a:t>
            </a:r>
          </a:p>
          <a:p>
            <a:pPr indent="182563" algn="just" fontAlgn="base">
              <a:spcAft>
                <a:spcPts val="960"/>
              </a:spcAft>
            </a:pPr>
            <a:r>
              <a:rPr lang="ru-RU" sz="1200" b="1" dirty="0" smtClean="0">
                <a:solidFill>
                  <a:schemeClr val="tx2">
                    <a:lumMod val="50000"/>
                  </a:schemeClr>
                </a:solidFill>
                <a:latin typeface="Times New Roman" pitchFamily="18" charset="0"/>
                <a:ea typeface="Times New Roman" panose="02020603050405020304" pitchFamily="18" charset="0"/>
                <a:cs typeface="Times New Roman" pitchFamily="18" charset="0"/>
              </a:rPr>
              <a:t>80% капиталоёмкости - стоимость персонала!</a:t>
            </a:r>
          </a:p>
          <a:p>
            <a:pPr indent="182563" algn="just" fontAlgn="base">
              <a:spcAft>
                <a:spcPts val="960"/>
              </a:spcAft>
            </a:pPr>
            <a:endParaRPr lang="ru-RU" sz="1200" dirty="0" smtClean="0">
              <a:latin typeface="Times New Roman" pitchFamily="18" charset="0"/>
              <a:ea typeface="Times New Roman" panose="02020603050405020304" pitchFamily="18" charset="0"/>
              <a:cs typeface="Times New Roman"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b="1" dirty="0" smtClean="0">
              <a:solidFill>
                <a:srgbClr val="807B38"/>
              </a:solidFill>
              <a:ea typeface="Times New Roman" panose="02020603050405020304" pitchFamily="18" charset="0"/>
              <a:cs typeface="Times New Roman" panose="02020603050405020304" pitchFamily="18" charset="0"/>
            </a:endParaRPr>
          </a:p>
          <a:p>
            <a:pPr indent="182563" algn="just" fontAlgn="base">
              <a:spcAft>
                <a:spcPts val="960"/>
              </a:spcAft>
            </a:pPr>
            <a:endParaRPr lang="ru-RU" sz="1200" b="1" dirty="0" smtClean="0">
              <a:solidFill>
                <a:srgbClr val="807B38"/>
              </a:solidFill>
              <a:ea typeface="Times New Roman" panose="02020603050405020304" pitchFamily="18" charset="0"/>
              <a:cs typeface="Times New Roman" panose="02020603050405020304" pitchFamily="18" charset="0"/>
            </a:endParaRPr>
          </a:p>
          <a:p>
            <a:pPr indent="182563" algn="just" fontAlgn="base">
              <a:spcAft>
                <a:spcPts val="960"/>
              </a:spcAft>
            </a:pPr>
            <a:endParaRPr lang="ru-RU" sz="1200" b="1" dirty="0" smtClean="0">
              <a:solidFill>
                <a:srgbClr val="807B38"/>
              </a:solidFill>
              <a:ea typeface="Times New Roman" panose="02020603050405020304" pitchFamily="18" charset="0"/>
              <a:cs typeface="Times New Roman" panose="02020603050405020304" pitchFamily="18" charset="0"/>
            </a:endParaRPr>
          </a:p>
          <a:p>
            <a:pPr indent="182563" algn="just" fontAlgn="base">
              <a:spcAft>
                <a:spcPts val="960"/>
              </a:spcAft>
            </a:pPr>
            <a:r>
              <a:rPr lang="ru-RU" sz="1200" b="1" dirty="0" smtClean="0">
                <a:solidFill>
                  <a:srgbClr val="807B38"/>
                </a:solidFill>
                <a:latin typeface="Times New Roman" pitchFamily="18" charset="0"/>
                <a:ea typeface="Times New Roman" panose="02020603050405020304" pitchFamily="18" charset="0"/>
                <a:cs typeface="Times New Roman" pitchFamily="18" charset="0"/>
              </a:rPr>
              <a:t>Конфуций говорил, что «опираться можно на то, что сопротивляется, а не то что жидкое и падает!» </a:t>
            </a:r>
          </a:p>
          <a:p>
            <a:pPr indent="182563" fontAlgn="base">
              <a:spcAft>
                <a:spcPts val="960"/>
              </a:spcAft>
            </a:pPr>
            <a:r>
              <a:rPr lang="ru-RU" sz="1200" b="1" i="1" dirty="0" smtClean="0">
                <a:solidFill>
                  <a:schemeClr val="accent2"/>
                </a:solidFill>
                <a:latin typeface="Times New Roman" pitchFamily="18" charset="0"/>
                <a:ea typeface="Times New Roman" panose="02020603050405020304" pitchFamily="18" charset="0"/>
                <a:cs typeface="Times New Roman" pitchFamily="18" charset="0"/>
              </a:rPr>
              <a:t>Чем более профессиональнее руководитель, тем более профессиональными людьми он себя окружает. </a:t>
            </a:r>
          </a:p>
          <a:p>
            <a:pPr indent="182563" algn="just" fontAlgn="base">
              <a:spcAft>
                <a:spcPts val="960"/>
              </a:spcAft>
            </a:pPr>
            <a:r>
              <a:rPr lang="ru-RU" sz="1200" dirty="0" smtClean="0">
                <a:ea typeface="Times New Roman" panose="02020603050405020304" pitchFamily="18" charset="0"/>
                <a:cs typeface="Times New Roman" panose="02020603050405020304" pitchFamily="18" charset="0"/>
              </a:rPr>
              <a:t> </a:t>
            </a: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just" fontAlgn="base">
              <a:spcAft>
                <a:spcPts val="960"/>
              </a:spcAft>
            </a:pPr>
            <a:endParaRPr lang="ru-RU" sz="1200" dirty="0" smtClean="0">
              <a:ea typeface="Times New Roman" panose="02020603050405020304" pitchFamily="18" charset="0"/>
              <a:cs typeface="Times New Roman" panose="02020603050405020304" pitchFamily="18" charset="0"/>
            </a:endParaRPr>
          </a:p>
          <a:p>
            <a:pPr indent="182563" algn="ctr" fontAlgn="base">
              <a:spcAft>
                <a:spcPts val="960"/>
              </a:spcAft>
            </a:pPr>
            <a:endParaRPr lang="ru-RU" sz="1200" b="1" dirty="0" smtClean="0">
              <a:ea typeface="Times New Roman" panose="02020603050405020304" pitchFamily="18" charset="0"/>
              <a:cs typeface="Times New Roman" panose="02020603050405020304" pitchFamily="18" charset="0"/>
            </a:endParaRPr>
          </a:p>
          <a:p>
            <a:pPr indent="182563" algn="ctr" fontAlgn="base">
              <a:spcAft>
                <a:spcPts val="960"/>
              </a:spcAft>
            </a:pPr>
            <a:endParaRPr lang="ru-RU" sz="1200" b="1" dirty="0" smtClean="0">
              <a:ea typeface="Times New Roman" panose="02020603050405020304" pitchFamily="18" charset="0"/>
              <a:cs typeface="Times New Roman" panose="02020603050405020304" pitchFamily="18" charset="0"/>
            </a:endParaRPr>
          </a:p>
          <a:p>
            <a:pPr indent="182563" algn="ctr" fontAlgn="base">
              <a:spcAft>
                <a:spcPts val="960"/>
              </a:spcAft>
            </a:pPr>
            <a:endParaRPr lang="ru-RU" sz="1200" b="1" dirty="0" smtClean="0">
              <a:ea typeface="Times New Roman" panose="02020603050405020304" pitchFamily="18" charset="0"/>
              <a:cs typeface="Times New Roman" panose="02020603050405020304" pitchFamily="18" charset="0"/>
            </a:endParaRPr>
          </a:p>
          <a:p>
            <a:pPr indent="182563" algn="ctr" fontAlgn="base">
              <a:spcAft>
                <a:spcPts val="960"/>
              </a:spcAft>
            </a:pPr>
            <a:r>
              <a:rPr lang="ru-RU" sz="1200" b="1" dirty="0" smtClean="0">
                <a:ea typeface="Times New Roman" panose="02020603050405020304" pitchFamily="18" charset="0"/>
                <a:cs typeface="Times New Roman" panose="02020603050405020304" pitchFamily="18" charset="0"/>
              </a:rPr>
              <a:t>Конфуций</a:t>
            </a:r>
          </a:p>
          <a:p>
            <a:pPr indent="182563" fontAlgn="base">
              <a:spcAft>
                <a:spcPts val="960"/>
              </a:spcAft>
            </a:pPr>
            <a:r>
              <a:rPr lang="ru-RU" sz="1200" b="1" i="1" dirty="0" smtClean="0">
                <a:solidFill>
                  <a:srgbClr val="7030A0"/>
                </a:solidFill>
                <a:latin typeface="Times New Roman" pitchFamily="18" charset="0"/>
                <a:cs typeface="Times New Roman" pitchFamily="18" charset="0"/>
              </a:rPr>
              <a:t>«Измени мышление, и ты изменишь свою жизнь».</a:t>
            </a:r>
          </a:p>
          <a:p>
            <a:pPr algn="r"/>
            <a:r>
              <a:rPr lang="ru-RU" sz="1200" b="1" dirty="0" smtClean="0">
                <a:solidFill>
                  <a:srgbClr val="7030A0"/>
                </a:solidFill>
                <a:latin typeface="Times New Roman" pitchFamily="18" charset="0"/>
                <a:cs typeface="Times New Roman" pitchFamily="18" charset="0"/>
              </a:rPr>
              <a:t>	</a:t>
            </a:r>
            <a:r>
              <a:rPr lang="ru-RU" sz="1200" b="1" dirty="0" err="1" smtClean="0">
                <a:solidFill>
                  <a:srgbClr val="7030A0"/>
                </a:solidFill>
                <a:latin typeface="Times New Roman" pitchFamily="18" charset="0"/>
                <a:cs typeface="Times New Roman" pitchFamily="18" charset="0"/>
              </a:rPr>
              <a:t>Брайн</a:t>
            </a:r>
            <a:r>
              <a:rPr lang="ru-RU" sz="1200" b="1" dirty="0" smtClean="0">
                <a:solidFill>
                  <a:srgbClr val="7030A0"/>
                </a:solidFill>
                <a:latin typeface="Times New Roman" pitchFamily="18" charset="0"/>
                <a:cs typeface="Times New Roman" pitchFamily="18" charset="0"/>
              </a:rPr>
              <a:t> </a:t>
            </a:r>
            <a:r>
              <a:rPr lang="ru-RU" sz="1200" b="1" dirty="0" err="1" smtClean="0">
                <a:solidFill>
                  <a:srgbClr val="7030A0"/>
                </a:solidFill>
                <a:latin typeface="Times New Roman" pitchFamily="18" charset="0"/>
                <a:cs typeface="Times New Roman" pitchFamily="18" charset="0"/>
              </a:rPr>
              <a:t>Трейси</a:t>
            </a:r>
            <a:endParaRPr lang="ru-RU" sz="1200" dirty="0" smtClean="0">
              <a:solidFill>
                <a:srgbClr val="7030A0"/>
              </a:solidFill>
              <a:latin typeface="Times New Roman" pitchFamily="18" charset="0"/>
              <a:ea typeface="Times New Roman" panose="02020603050405020304" pitchFamily="18" charset="0"/>
              <a:cs typeface="Times New Roman" pitchFamily="18" charset="0"/>
            </a:endParaRPr>
          </a:p>
          <a:p>
            <a:pPr indent="182563" algn="just" fontAlgn="base">
              <a:spcAft>
                <a:spcPts val="960"/>
              </a:spcAft>
            </a:pPr>
            <a:endParaRPr lang="ru-RU" sz="1200" dirty="0" smtClean="0">
              <a:solidFill>
                <a:srgbClr val="7030A0"/>
              </a:solidFill>
              <a:latin typeface="Times New Roman" pitchFamily="18" charset="0"/>
              <a:ea typeface="Times New Roman" panose="02020603050405020304" pitchFamily="18" charset="0"/>
              <a:cs typeface="Times New Roman" pitchFamily="18" charset="0"/>
            </a:endParaRPr>
          </a:p>
        </p:txBody>
      </p:sp>
      <p:pic>
        <p:nvPicPr>
          <p:cNvPr id="7" name="Рисунок 6" descr="787oo7o.png"/>
          <p:cNvPicPr>
            <a:picLocks noChangeAspect="1"/>
          </p:cNvPicPr>
          <p:nvPr/>
        </p:nvPicPr>
        <p:blipFill>
          <a:blip r:embed="rId7" cstate="print">
            <a:lum contrast="-33000"/>
          </a:blip>
          <a:stretch>
            <a:fillRect/>
          </a:stretch>
        </p:blipFill>
        <p:spPr>
          <a:xfrm>
            <a:off x="3143248" y="8501090"/>
            <a:ext cx="522527" cy="500034"/>
          </a:xfrm>
          <a:prstGeom prst="rect">
            <a:avLst/>
          </a:prstGeom>
          <a:effectLst>
            <a:glow rad="63500">
              <a:schemeClr val="accent1">
                <a:satMod val="175000"/>
                <a:alpha val="40000"/>
              </a:schemeClr>
            </a:glow>
            <a:outerShdw blurRad="50800" dist="50800" dir="5400000" algn="ctr" rotWithShape="0">
              <a:srgbClr val="000000"/>
            </a:outerShdw>
          </a:effectLst>
        </p:spPr>
      </p:pic>
      <p:pic>
        <p:nvPicPr>
          <p:cNvPr id="9" name="Рисунок 8" descr="Файоль.png"/>
          <p:cNvPicPr>
            <a:picLocks noChangeAspect="1"/>
          </p:cNvPicPr>
          <p:nvPr/>
        </p:nvPicPr>
        <p:blipFill>
          <a:blip r:embed="rId8" cstate="print"/>
          <a:stretch>
            <a:fillRect/>
          </a:stretch>
        </p:blipFill>
        <p:spPr>
          <a:xfrm>
            <a:off x="357166" y="2643174"/>
            <a:ext cx="1002990" cy="1285884"/>
          </a:xfrm>
          <a:prstGeom prst="rect">
            <a:avLst/>
          </a:prstGeom>
        </p:spPr>
      </p:pic>
      <p:pic>
        <p:nvPicPr>
          <p:cNvPr id="10" name="Рисунок 9" descr="Русский.png"/>
          <p:cNvPicPr>
            <a:picLocks noChangeAspect="1"/>
          </p:cNvPicPr>
          <p:nvPr/>
        </p:nvPicPr>
        <p:blipFill>
          <a:blip r:embed="rId9" cstate="print"/>
          <a:stretch>
            <a:fillRect/>
          </a:stretch>
        </p:blipFill>
        <p:spPr>
          <a:xfrm>
            <a:off x="2500306" y="1357290"/>
            <a:ext cx="857256" cy="1262072"/>
          </a:xfrm>
          <a:prstGeom prst="rect">
            <a:avLst/>
          </a:prstGeom>
        </p:spPr>
      </p:pic>
      <p:pic>
        <p:nvPicPr>
          <p:cNvPr id="12" name="Рисунок 11" descr="Друкер.png"/>
          <p:cNvPicPr>
            <a:picLocks noChangeAspect="1"/>
          </p:cNvPicPr>
          <p:nvPr/>
        </p:nvPicPr>
        <p:blipFill>
          <a:blip r:embed="rId10" cstate="print"/>
          <a:stretch>
            <a:fillRect/>
          </a:stretch>
        </p:blipFill>
        <p:spPr>
          <a:xfrm>
            <a:off x="1357298" y="2071670"/>
            <a:ext cx="1071570" cy="1071570"/>
          </a:xfrm>
          <a:prstGeom prst="rect">
            <a:avLst/>
          </a:prstGeom>
        </p:spPr>
      </p:pic>
      <p:pic>
        <p:nvPicPr>
          <p:cNvPr id="13" name="Рисунок 12" descr="путттин.png"/>
          <p:cNvPicPr>
            <a:picLocks noChangeAspect="1"/>
          </p:cNvPicPr>
          <p:nvPr/>
        </p:nvPicPr>
        <p:blipFill>
          <a:blip r:embed="rId11" cstate="print"/>
          <a:stretch>
            <a:fillRect/>
          </a:stretch>
        </p:blipFill>
        <p:spPr>
          <a:xfrm>
            <a:off x="5286388" y="428596"/>
            <a:ext cx="2786058" cy="1568621"/>
          </a:xfrm>
          <a:prstGeom prst="rect">
            <a:avLst/>
          </a:prstGeom>
        </p:spPr>
      </p:pic>
      <p:pic>
        <p:nvPicPr>
          <p:cNvPr id="14" name="Рисунок 13" descr="либидо.png"/>
          <p:cNvPicPr>
            <a:picLocks noChangeAspect="1"/>
          </p:cNvPicPr>
          <p:nvPr/>
        </p:nvPicPr>
        <p:blipFill>
          <a:blip r:embed="rId12" cstate="print"/>
          <a:stretch>
            <a:fillRect/>
          </a:stretch>
        </p:blipFill>
        <p:spPr>
          <a:xfrm>
            <a:off x="3429000" y="785786"/>
            <a:ext cx="1120472" cy="1540648"/>
          </a:xfrm>
          <a:prstGeom prst="rect">
            <a:avLst/>
          </a:prstGeom>
        </p:spPr>
      </p:pic>
      <p:sp>
        <p:nvSpPr>
          <p:cNvPr id="15" name="Прямоугольник 14"/>
          <p:cNvSpPr/>
          <p:nvPr/>
        </p:nvSpPr>
        <p:spPr>
          <a:xfrm>
            <a:off x="5548026" y="2071670"/>
            <a:ext cx="1309974" cy="461665"/>
          </a:xfrm>
          <a:prstGeom prst="rect">
            <a:avLst/>
          </a:prstGeom>
        </p:spPr>
        <p:txBody>
          <a:bodyPr wrap="none">
            <a:spAutoFit/>
          </a:bodyPr>
          <a:lstStyle/>
          <a:p>
            <a:pPr algn="ctr"/>
            <a:r>
              <a:rPr lang="ru-RU" sz="1200" b="1" dirty="0" smtClean="0"/>
              <a:t>Владимир Путин</a:t>
            </a:r>
          </a:p>
          <a:p>
            <a:pPr algn="ctr"/>
            <a:r>
              <a:rPr lang="ru-RU" sz="1200" b="1" dirty="0" smtClean="0"/>
              <a:t>Наши дни</a:t>
            </a:r>
            <a:endParaRPr lang="ru-RU" sz="1200" b="1" dirty="0"/>
          </a:p>
        </p:txBody>
      </p:sp>
      <p:pic>
        <p:nvPicPr>
          <p:cNvPr id="16" name="Рисунок 15" descr="confucius.jpg"/>
          <p:cNvPicPr>
            <a:picLocks noChangeAspect="1"/>
          </p:cNvPicPr>
          <p:nvPr/>
        </p:nvPicPr>
        <p:blipFill>
          <a:blip r:embed="rId13" cstate="print"/>
          <a:stretch>
            <a:fillRect/>
          </a:stretch>
        </p:blipFill>
        <p:spPr>
          <a:xfrm>
            <a:off x="4005064" y="4788024"/>
            <a:ext cx="2088232" cy="2376264"/>
          </a:xfrm>
          <a:prstGeom prst="rect">
            <a:avLst/>
          </a:prstGeom>
        </p:spPr>
      </p:pic>
      <p:sp>
        <p:nvSpPr>
          <p:cNvPr id="17" name="Прямоугольник 16"/>
          <p:cNvSpPr/>
          <p:nvPr/>
        </p:nvSpPr>
        <p:spPr>
          <a:xfrm>
            <a:off x="285728" y="8715404"/>
            <a:ext cx="569387" cy="276999"/>
          </a:xfrm>
          <a:prstGeom prst="rect">
            <a:avLst/>
          </a:prstGeom>
        </p:spPr>
        <p:txBody>
          <a:bodyPr wrap="none">
            <a:spAutoFit/>
          </a:bodyPr>
          <a:lstStyle/>
          <a:p>
            <a:r>
              <a:rPr lang="ru-RU" sz="1200" dirty="0" smtClean="0"/>
              <a:t>МКАХ</a:t>
            </a:r>
            <a:endParaRPr lang="ru-RU" sz="1200" dirty="0"/>
          </a:p>
        </p:txBody>
      </p:sp>
      <p:pic>
        <p:nvPicPr>
          <p:cNvPr id="18" name="Рисунок 17" descr="35.png"/>
          <p:cNvPicPr>
            <a:picLocks noChangeAspect="1"/>
          </p:cNvPicPr>
          <p:nvPr/>
        </p:nvPicPr>
        <p:blipFill>
          <a:blip r:embed="rId14" cstate="print"/>
          <a:stretch>
            <a:fillRect/>
          </a:stretch>
        </p:blipFill>
        <p:spPr>
          <a:xfrm>
            <a:off x="4500570" y="857224"/>
            <a:ext cx="964413" cy="1285884"/>
          </a:xfrm>
          <a:prstGeom prst="rect">
            <a:avLst/>
          </a:prstGeom>
        </p:spPr>
      </p:pic>
    </p:spTree>
    <p:extLst>
      <p:ext uri="{BB962C8B-B14F-4D97-AF65-F5344CB8AC3E}">
        <p14:creationId xmlns="" xmlns:p14="http://schemas.microsoft.com/office/powerpoint/2010/main" val="22016709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6858000" cy="428596"/>
          </a:xfrm>
          <a:gradFill>
            <a:gsLst>
              <a:gs pos="0">
                <a:schemeClr val="accent6">
                  <a:tint val="50000"/>
                  <a:satMod val="300000"/>
                  <a:alpha val="17000"/>
                </a:schemeClr>
              </a:gs>
              <a:gs pos="35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a:noAutofit/>
          </a:bodyPr>
          <a:lstStyle/>
          <a:p>
            <a:r>
              <a:rPr lang="ru-RU" sz="2400" b="1" dirty="0" smtClean="0">
                <a:ln w="10541" cmpd="sng">
                  <a:solidFill>
                    <a:schemeClr val="accent1">
                      <a:shade val="88000"/>
                      <a:satMod val="110000"/>
                    </a:schemeClr>
                  </a:solidFill>
                  <a:prstDash val="solid"/>
                </a:ln>
                <a:solidFill>
                  <a:srgbClr val="FA6F06"/>
                </a:solidFill>
                <a:latin typeface="Glasten" pitchFamily="2" charset="0"/>
              </a:rPr>
              <a:t>Психология управления. Правила менеджера</a:t>
            </a:r>
            <a:endParaRPr lang="ru-RU" sz="2400" b="1" dirty="0">
              <a:ln w="10541" cmpd="sng">
                <a:solidFill>
                  <a:schemeClr val="accent1">
                    <a:shade val="88000"/>
                    <a:satMod val="110000"/>
                  </a:schemeClr>
                </a:solidFill>
                <a:prstDash val="solid"/>
              </a:ln>
              <a:solidFill>
                <a:srgbClr val="FA6F06"/>
              </a:solidFill>
              <a:latin typeface="Glasten" pitchFamily="2" charset="0"/>
            </a:endParaRPr>
          </a:p>
        </p:txBody>
      </p:sp>
      <p:sp>
        <p:nvSpPr>
          <p:cNvPr id="3" name="Номер слайда 2"/>
          <p:cNvSpPr>
            <a:spLocks noGrp="1"/>
          </p:cNvSpPr>
          <p:nvPr>
            <p:ph type="sldNum" sz="quarter" idx="12"/>
          </p:nvPr>
        </p:nvSpPr>
        <p:spPr>
          <a:xfrm>
            <a:off x="6200792" y="8657167"/>
            <a:ext cx="657208" cy="486833"/>
          </a:xfrm>
          <a:solidFill>
            <a:srgbClr val="E94909">
              <a:alpha val="53000"/>
            </a:srgbClr>
          </a:solidFill>
          <a:scene3d>
            <a:camera prst="orthographicFront"/>
            <a:lightRig rig="threePt" dir="t"/>
          </a:scene3d>
          <a:sp3d>
            <a:bevelT w="114300" prst="artDeco"/>
          </a:sp3d>
        </p:spPr>
        <p:txBody>
          <a:bodyPr/>
          <a:lstStyle/>
          <a:p>
            <a:pPr algn="ctr"/>
            <a:fld id="{293F6069-31DF-4B12-8E0D-B468C1828B5F}" type="slidenum">
              <a:rPr lang="ru-RU" b="1" smtClean="0">
                <a:solidFill>
                  <a:schemeClr val="tx1"/>
                </a:solidFill>
              </a:rPr>
              <a:pPr algn="ctr"/>
              <a:t>14</a:t>
            </a:fld>
            <a:endParaRPr lang="ru-RU" b="1" dirty="0">
              <a:solidFill>
                <a:schemeClr val="tx1"/>
              </a:solidFill>
            </a:endParaRPr>
          </a:p>
        </p:txBody>
      </p:sp>
      <p:sp>
        <p:nvSpPr>
          <p:cNvPr id="4" name="Прямоугольник 3"/>
          <p:cNvSpPr/>
          <p:nvPr/>
        </p:nvSpPr>
        <p:spPr>
          <a:xfrm>
            <a:off x="188640" y="500034"/>
            <a:ext cx="6336704" cy="8019760"/>
          </a:xfrm>
          <a:prstGeom prst="rect">
            <a:avLst/>
          </a:prstGeom>
        </p:spPr>
        <p:txBody>
          <a:bodyPr wrap="square" numCol="2" spcCol="144000">
            <a:spAutoFit/>
          </a:bodyPr>
          <a:lstStyle/>
          <a:p>
            <a:pPr indent="182563">
              <a:lnSpc>
                <a:spcPct val="107000"/>
              </a:lnSpc>
              <a:spcAft>
                <a:spcPts val="800"/>
              </a:spcAft>
            </a:pPr>
            <a:r>
              <a:rPr lang="ru-RU" sz="1200" dirty="0" smtClean="0">
                <a:latin typeface="Times New Roman" pitchFamily="18" charset="0"/>
                <a:ea typeface="Times New Roman" panose="02020603050405020304" pitchFamily="18" charset="0"/>
                <a:cs typeface="Times New Roman" pitchFamily="18" charset="0"/>
              </a:rPr>
              <a:t>Сущность психологии управления                заключается в профессиональном отношении к своему делу и глубокому знанию людей, их способностей, потребностей и их стремление к самореализации. Главная цель всех работников в организации –это стремление к самореализации. Главная задача менеджера – создание условий для самореализации каждого работника.</a:t>
            </a:r>
            <a:r>
              <a:rPr lang="ru-RU" sz="1200" dirty="0" smtClean="0">
                <a:latin typeface="Times New Roman" pitchFamily="18" charset="0"/>
                <a:cs typeface="Times New Roman" pitchFamily="18" charset="0"/>
              </a:rPr>
              <a:t> </a:t>
            </a:r>
          </a:p>
          <a:p>
            <a:pPr indent="182563" algn="just"/>
            <a:r>
              <a:rPr lang="ru-RU" sz="1200" b="1" dirty="0" smtClean="0">
                <a:solidFill>
                  <a:srgbClr val="FA6F06"/>
                </a:solidFill>
                <a:latin typeface="Times New Roman" pitchFamily="18" charset="0"/>
                <a:cs typeface="Times New Roman" pitchFamily="18" charset="0"/>
              </a:rPr>
              <a:t>Ли </a:t>
            </a:r>
            <a:r>
              <a:rPr lang="ru-RU" sz="1200" b="1" dirty="0" err="1" smtClean="0">
                <a:solidFill>
                  <a:srgbClr val="FA6F06"/>
                </a:solidFill>
                <a:latin typeface="Times New Roman" pitchFamily="18" charset="0"/>
                <a:cs typeface="Times New Roman" pitchFamily="18" charset="0"/>
              </a:rPr>
              <a:t>Якокка</a:t>
            </a:r>
            <a:r>
              <a:rPr lang="ru-RU" sz="1200" dirty="0" smtClean="0">
                <a:latin typeface="Times New Roman" pitchFamily="18" charset="0"/>
                <a:cs typeface="Times New Roman" pitchFamily="18" charset="0"/>
              </a:rPr>
              <a:t> один из самых выдающихся менеджеров в мире </a:t>
            </a:r>
            <a:r>
              <a:rPr lang="en-US" sz="1200" dirty="0" smtClean="0">
                <a:latin typeface="Times New Roman" pitchFamily="18" charset="0"/>
                <a:cs typeface="Times New Roman" pitchFamily="18" charset="0"/>
              </a:rPr>
              <a:t>XX</a:t>
            </a:r>
            <a:r>
              <a:rPr lang="ru-RU" sz="1200" dirty="0" smtClean="0">
                <a:latin typeface="Times New Roman" pitchFamily="18" charset="0"/>
                <a:cs typeface="Times New Roman" pitchFamily="18" charset="0"/>
              </a:rPr>
              <a:t>-ого века. Он был успешным вице-президентом фирмы «Форд Мотор», а позже перешел в </a:t>
            </a:r>
            <a:r>
              <a:rPr lang="ru-RU" sz="1200" dirty="0" err="1" smtClean="0">
                <a:latin typeface="Times New Roman" pitchFamily="18" charset="0"/>
                <a:cs typeface="Times New Roman" pitchFamily="18" charset="0"/>
              </a:rPr>
              <a:t>кор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порацию</a:t>
            </a:r>
            <a:r>
              <a:rPr lang="ru-RU" sz="1200" dirty="0" smtClean="0">
                <a:latin typeface="Times New Roman" pitchFamily="18" charset="0"/>
                <a:cs typeface="Times New Roman" pitchFamily="18" charset="0"/>
              </a:rPr>
              <a:t> «Крайслер». Выпустил </a:t>
            </a:r>
            <a:r>
              <a:rPr lang="ru-RU" sz="1200" dirty="0" err="1" smtClean="0">
                <a:latin typeface="Times New Roman" pitchFamily="18" charset="0"/>
                <a:cs typeface="Times New Roman" pitchFamily="18" charset="0"/>
              </a:rPr>
              <a:t>автобио</a:t>
            </a:r>
            <a:r>
              <a:rPr lang="ru-RU" sz="1200" dirty="0" smtClean="0">
                <a:latin typeface="Times New Roman" pitchFamily="18" charset="0"/>
                <a:cs typeface="Times New Roman" pitchFamily="18" charset="0"/>
              </a:rPr>
              <a:t>- графию – «Карьера менеджера», которая стала бестселлером. И до сих пор рас- </a:t>
            </a:r>
            <a:r>
              <a:rPr lang="ru-RU" sz="1200" dirty="0" err="1" smtClean="0">
                <a:latin typeface="Times New Roman" pitchFamily="18" charset="0"/>
                <a:cs typeface="Times New Roman" pitchFamily="18" charset="0"/>
              </a:rPr>
              <a:t>сматривается</a:t>
            </a:r>
            <a:r>
              <a:rPr lang="ru-RU" sz="1200" dirty="0" smtClean="0">
                <a:latin typeface="Times New Roman" pitchFamily="18" charset="0"/>
                <a:cs typeface="Times New Roman" pitchFamily="18" charset="0"/>
              </a:rPr>
              <a:t> как учебник по </a:t>
            </a:r>
            <a:r>
              <a:rPr lang="ru-RU" sz="1200" dirty="0" err="1" smtClean="0">
                <a:latin typeface="Times New Roman" pitchFamily="18" charset="0"/>
                <a:cs typeface="Times New Roman" pitchFamily="18" charset="0"/>
              </a:rPr>
              <a:t>антикризис</a:t>
            </a:r>
            <a:r>
              <a:rPr lang="ru-RU" sz="1200" dirty="0" smtClean="0">
                <a:latin typeface="Times New Roman" pitchFamily="18" charset="0"/>
                <a:cs typeface="Times New Roman" pitchFamily="18" charset="0"/>
              </a:rPr>
              <a:t>- ному управлению. </a:t>
            </a:r>
          </a:p>
          <a:p>
            <a:pPr indent="182563" algn="just"/>
            <a:endParaRPr lang="ru-RU" sz="1200" dirty="0" smtClean="0">
              <a:latin typeface="Times New Roman" pitchFamily="18" charset="0"/>
              <a:cs typeface="Times New Roman" pitchFamily="18" charset="0"/>
            </a:endParaRPr>
          </a:p>
          <a:p>
            <a:pPr indent="182563" algn="just"/>
            <a:endParaRPr lang="ru-RU" sz="1200" dirty="0" smtClean="0"/>
          </a:p>
          <a:p>
            <a:pPr indent="182563" algn="just"/>
            <a:endParaRPr lang="ru-RU" sz="1200" dirty="0" smtClean="0"/>
          </a:p>
          <a:p>
            <a:pPr indent="182563" algn="just"/>
            <a:endParaRPr lang="ru-RU" sz="1200" dirty="0" smtClean="0"/>
          </a:p>
          <a:p>
            <a:pPr indent="182563" algn="just"/>
            <a:endParaRPr lang="ru-RU" sz="1200" dirty="0" smtClean="0"/>
          </a:p>
          <a:p>
            <a:pPr indent="182563" algn="just"/>
            <a:endParaRPr lang="ru-RU" sz="1200" dirty="0" smtClean="0"/>
          </a:p>
          <a:p>
            <a:pPr indent="182563" algn="just"/>
            <a:endParaRPr lang="ru-RU" sz="1200" dirty="0" smtClean="0"/>
          </a:p>
          <a:p>
            <a:pPr indent="182563" algn="just"/>
            <a:endParaRPr lang="ru-RU" sz="1200" dirty="0" smtClean="0"/>
          </a:p>
          <a:p>
            <a:pPr indent="182563" algn="just"/>
            <a:endParaRPr lang="ru-RU" sz="1200" dirty="0" smtClean="0"/>
          </a:p>
          <a:p>
            <a:pPr indent="182563" algn="just"/>
            <a:endParaRPr lang="ru-RU" sz="1200" dirty="0" smtClean="0"/>
          </a:p>
          <a:p>
            <a:pPr indent="182563" algn="just"/>
            <a:endParaRPr lang="ru-RU" sz="1200" dirty="0" smtClean="0"/>
          </a:p>
          <a:p>
            <a:pPr indent="182563" algn="just"/>
            <a:endParaRPr lang="ru-RU" sz="1200" dirty="0" smtClean="0"/>
          </a:p>
          <a:p>
            <a:pPr indent="182563" algn="just"/>
            <a:endParaRPr lang="ru-RU" sz="1200" dirty="0" smtClean="0"/>
          </a:p>
          <a:p>
            <a:pPr indent="182563" algn="just"/>
            <a:endParaRPr lang="ru-RU" sz="1200" b="1" dirty="0" smtClean="0">
              <a:solidFill>
                <a:srgbClr val="FA6F06"/>
              </a:solidFill>
            </a:endParaRPr>
          </a:p>
          <a:p>
            <a:pPr indent="182563" algn="just"/>
            <a:endParaRPr lang="ru-RU" sz="1200" b="1" dirty="0" smtClean="0">
              <a:solidFill>
                <a:srgbClr val="FA6F06"/>
              </a:solidFill>
            </a:endParaRPr>
          </a:p>
          <a:p>
            <a:pPr indent="182563" algn="just"/>
            <a:endParaRPr lang="ru-RU" sz="1200" b="1" dirty="0" smtClean="0">
              <a:solidFill>
                <a:srgbClr val="FA6F06"/>
              </a:solidFill>
            </a:endParaRPr>
          </a:p>
          <a:p>
            <a:pPr indent="182563"/>
            <a:endParaRPr lang="ru-RU" sz="1200" b="1" i="1" dirty="0" smtClean="0">
              <a:solidFill>
                <a:srgbClr val="FA6F06"/>
              </a:solidFill>
              <a:latin typeface="Times New Roman" pitchFamily="18" charset="0"/>
              <a:cs typeface="Times New Roman" pitchFamily="18" charset="0"/>
            </a:endParaRPr>
          </a:p>
          <a:p>
            <a:pPr indent="182563"/>
            <a:endParaRPr lang="ru-RU" sz="1200" b="1" i="1" dirty="0" smtClean="0">
              <a:solidFill>
                <a:srgbClr val="FA6F06"/>
              </a:solidFill>
              <a:latin typeface="Times New Roman" pitchFamily="18" charset="0"/>
              <a:cs typeface="Times New Roman" pitchFamily="18" charset="0"/>
            </a:endParaRPr>
          </a:p>
          <a:p>
            <a:pPr indent="182563"/>
            <a:r>
              <a:rPr lang="ru-RU" sz="1200" b="1" i="1" dirty="0" smtClean="0">
                <a:solidFill>
                  <a:srgbClr val="FA6F06"/>
                </a:solidFill>
                <a:latin typeface="Times New Roman" pitchFamily="18" charset="0"/>
                <a:cs typeface="Times New Roman" pitchFamily="18" charset="0"/>
              </a:rPr>
              <a:t>Стив Джобс - </a:t>
            </a:r>
            <a:r>
              <a:rPr lang="ru-RU" sz="1200" b="1" i="1" dirty="0" smtClean="0">
                <a:latin typeface="Times New Roman" pitchFamily="18" charset="0"/>
                <a:cs typeface="Times New Roman" pitchFamily="18" charset="0"/>
              </a:rPr>
              <a:t>менеджер, сотворивший управленческое чудо.</a:t>
            </a:r>
          </a:p>
          <a:p>
            <a:pPr indent="182563"/>
            <a:r>
              <a:rPr lang="ru-RU" sz="1200" b="1" i="1" dirty="0" smtClean="0">
                <a:latin typeface="Times New Roman" pitchFamily="18" charset="0"/>
                <a:cs typeface="Times New Roman" pitchFamily="18" charset="0"/>
              </a:rPr>
              <a:t>Хочешь добиться успеха, создай свои правила и заставь других жить по этим правилам. Но это мало кому удалось. Вот Стиву Джобсу удалось!</a:t>
            </a:r>
          </a:p>
          <a:p>
            <a:pPr indent="182563" algn="just">
              <a:lnSpc>
                <a:spcPct val="107000"/>
              </a:lnSpc>
              <a:spcAft>
                <a:spcPts val="800"/>
              </a:spcAft>
            </a:pPr>
            <a:endParaRPr lang="ru-RU" sz="1200" dirty="0" smtClean="0"/>
          </a:p>
          <a:p>
            <a:pPr indent="182563" algn="just">
              <a:lnSpc>
                <a:spcPct val="107000"/>
              </a:lnSpc>
              <a:spcAft>
                <a:spcPts val="800"/>
              </a:spcAft>
            </a:pPr>
            <a:endParaRPr lang="ru-RU" sz="1200" dirty="0" smtClean="0"/>
          </a:p>
          <a:p>
            <a:pPr indent="182563" algn="just">
              <a:lnSpc>
                <a:spcPct val="107000"/>
              </a:lnSpc>
              <a:spcAft>
                <a:spcPts val="800"/>
              </a:spcAft>
            </a:pPr>
            <a:endParaRPr lang="ru-RU" sz="1200" dirty="0" smtClean="0"/>
          </a:p>
          <a:p>
            <a:pPr indent="182563" algn="just">
              <a:lnSpc>
                <a:spcPct val="107000"/>
              </a:lnSpc>
              <a:spcAft>
                <a:spcPts val="800"/>
              </a:spcAft>
            </a:pPr>
            <a:endParaRPr lang="ru-RU" sz="1200" dirty="0" smtClean="0"/>
          </a:p>
          <a:p>
            <a:pPr indent="182563" algn="just">
              <a:lnSpc>
                <a:spcPct val="107000"/>
              </a:lnSpc>
              <a:spcAft>
                <a:spcPts val="800"/>
              </a:spcAft>
            </a:pPr>
            <a:endParaRPr lang="ru-RU" sz="1200" dirty="0" smtClean="0"/>
          </a:p>
          <a:p>
            <a:pPr indent="182563" algn="just">
              <a:lnSpc>
                <a:spcPct val="107000"/>
              </a:lnSpc>
              <a:spcAft>
                <a:spcPts val="800"/>
              </a:spcAft>
            </a:pPr>
            <a:endParaRPr lang="ru-RU" sz="1200" dirty="0" smtClean="0"/>
          </a:p>
          <a:p>
            <a:pPr indent="182563" algn="just">
              <a:lnSpc>
                <a:spcPct val="107000"/>
              </a:lnSpc>
              <a:spcAft>
                <a:spcPts val="800"/>
              </a:spcAft>
            </a:pPr>
            <a:endParaRPr lang="ru-RU" sz="1200" dirty="0" smtClean="0"/>
          </a:p>
          <a:p>
            <a:pPr indent="182563" algn="just">
              <a:lnSpc>
                <a:spcPct val="107000"/>
              </a:lnSpc>
              <a:spcAft>
                <a:spcPts val="800"/>
              </a:spcAft>
            </a:pPr>
            <a:endParaRPr lang="ru-RU" sz="1200" dirty="0" smtClean="0"/>
          </a:p>
          <a:p>
            <a:pPr indent="182563" algn="just">
              <a:lnSpc>
                <a:spcPct val="107000"/>
              </a:lnSpc>
              <a:spcAft>
                <a:spcPts val="800"/>
              </a:spcAft>
            </a:pPr>
            <a:endParaRPr lang="ru-RU" sz="1200" dirty="0" smtClean="0"/>
          </a:p>
          <a:p>
            <a:pPr indent="182563" algn="just">
              <a:lnSpc>
                <a:spcPct val="107000"/>
              </a:lnSpc>
              <a:spcAft>
                <a:spcPts val="800"/>
              </a:spcAft>
            </a:pPr>
            <a:endParaRPr lang="ru-RU" sz="1200" dirty="0" smtClean="0"/>
          </a:p>
          <a:p>
            <a:pPr indent="182563" algn="just">
              <a:lnSpc>
                <a:spcPct val="107000"/>
              </a:lnSpc>
              <a:spcAft>
                <a:spcPts val="800"/>
              </a:spcAft>
            </a:pPr>
            <a:endParaRPr lang="ru-RU" sz="1200" dirty="0" smtClean="0"/>
          </a:p>
          <a:p>
            <a:pPr indent="182563">
              <a:lnSpc>
                <a:spcPct val="107000"/>
              </a:lnSpc>
              <a:spcAft>
                <a:spcPts val="800"/>
              </a:spcAft>
            </a:pPr>
            <a:r>
              <a:rPr lang="ru-RU" sz="1200" dirty="0" smtClean="0">
                <a:latin typeface="Times New Roman" pitchFamily="18" charset="0"/>
                <a:cs typeface="Times New Roman" pitchFamily="18" charset="0"/>
              </a:rPr>
              <a:t>Питер Друкер - гуру </a:t>
            </a:r>
            <a:r>
              <a:rPr lang="en-US" sz="1200" dirty="0" smtClean="0">
                <a:latin typeface="Times New Roman" pitchFamily="18" charset="0"/>
                <a:cs typeface="Times New Roman" pitchFamily="18" charset="0"/>
              </a:rPr>
              <a:t>XX</a:t>
            </a:r>
            <a:r>
              <a:rPr lang="ru-RU" sz="1200" dirty="0" smtClean="0">
                <a:latin typeface="Times New Roman" pitchFamily="18" charset="0"/>
                <a:cs typeface="Times New Roman" pitchFamily="18" charset="0"/>
              </a:rPr>
              <a:t> - ого века. Сегодня гуру, пальма первенства у  </a:t>
            </a:r>
            <a:r>
              <a:rPr lang="ru-RU" sz="1200" b="1" dirty="0" smtClean="0">
                <a:solidFill>
                  <a:srgbClr val="FA6F06"/>
                </a:solidFill>
                <a:latin typeface="Times New Roman" pitchFamily="18" charset="0"/>
                <a:cs typeface="Times New Roman" pitchFamily="18" charset="0"/>
              </a:rPr>
              <a:t>Томаса </a:t>
            </a:r>
            <a:r>
              <a:rPr lang="ru-RU" sz="1200" b="1" dirty="0" err="1" smtClean="0">
                <a:solidFill>
                  <a:srgbClr val="FA6F06"/>
                </a:solidFill>
                <a:latin typeface="Times New Roman" pitchFamily="18" charset="0"/>
                <a:cs typeface="Times New Roman" pitchFamily="18" charset="0"/>
              </a:rPr>
              <a:t>Питерса</a:t>
            </a:r>
            <a:r>
              <a:rPr lang="ru-RU" sz="1200" dirty="0" err="1" smtClean="0">
                <a:latin typeface="Times New Roman" pitchFamily="18" charset="0"/>
                <a:cs typeface="Times New Roman" pitchFamily="18" charset="0"/>
              </a:rPr>
              <a:t>-гуру</a:t>
            </a:r>
            <a:r>
              <a:rPr lang="ru-RU" sz="1200" dirty="0" smtClean="0">
                <a:latin typeface="Times New Roman" pitchFamily="18" charset="0"/>
                <a:cs typeface="Times New Roman" pitchFamily="18" charset="0"/>
              </a:rPr>
              <a:t> современного менеджмента </a:t>
            </a:r>
            <a:r>
              <a:rPr lang="en-US" sz="1200" dirty="0" smtClean="0">
                <a:latin typeface="Times New Roman" pitchFamily="18" charset="0"/>
                <a:cs typeface="Times New Roman" pitchFamily="18" charset="0"/>
              </a:rPr>
              <a:t>XXI </a:t>
            </a:r>
            <a:r>
              <a:rPr lang="ru-RU" sz="1200" dirty="0" smtClean="0">
                <a:latin typeface="Times New Roman" pitchFamily="18" charset="0"/>
                <a:cs typeface="Times New Roman" pitchFamily="18" charset="0"/>
              </a:rPr>
              <a:t>века. Книга «В поисках совершенства» признана мировым бестселлером и по праву считается классикой современного менеджмента. </a:t>
            </a:r>
          </a:p>
          <a:p>
            <a:pPr indent="182563" algn="just">
              <a:lnSpc>
                <a:spcPct val="107000"/>
              </a:lnSpc>
              <a:spcAft>
                <a:spcPts val="800"/>
              </a:spcAft>
            </a:pPr>
            <a:endParaRPr lang="ru-RU" sz="1200" dirty="0" smtClean="0">
              <a:ea typeface="Times New Roman" panose="02020603050405020304" pitchFamily="18" charset="0"/>
              <a:cs typeface="Times New Roman" panose="02020603050405020304" pitchFamily="18" charset="0"/>
            </a:endParaRPr>
          </a:p>
          <a:p>
            <a:pPr indent="182563" algn="just">
              <a:lnSpc>
                <a:spcPct val="107000"/>
              </a:lnSpc>
              <a:spcAft>
                <a:spcPts val="800"/>
              </a:spcAft>
            </a:pPr>
            <a:endParaRPr lang="ru-RU" sz="1200" dirty="0">
              <a:effectLst/>
              <a:ea typeface="Calibri" panose="020F0502020204030204" pitchFamily="34" charset="0"/>
              <a:cs typeface="Times New Roman" panose="02020603050405020304" pitchFamily="18" charset="0"/>
            </a:endParaRPr>
          </a:p>
        </p:txBody>
      </p:sp>
      <p:pic>
        <p:nvPicPr>
          <p:cNvPr id="7" name="Рисунок 6" descr="787oo7o.png"/>
          <p:cNvPicPr>
            <a:picLocks noChangeAspect="1"/>
          </p:cNvPicPr>
          <p:nvPr/>
        </p:nvPicPr>
        <p:blipFill>
          <a:blip r:embed="rId2" cstate="print">
            <a:lum contrast="-33000"/>
          </a:blip>
          <a:stretch>
            <a:fillRect/>
          </a:stretch>
        </p:blipFill>
        <p:spPr>
          <a:xfrm>
            <a:off x="3143248" y="8501090"/>
            <a:ext cx="522527" cy="500034"/>
          </a:xfrm>
          <a:prstGeom prst="rect">
            <a:avLst/>
          </a:prstGeom>
          <a:effectLst>
            <a:glow rad="63500">
              <a:schemeClr val="accent1">
                <a:satMod val="175000"/>
                <a:alpha val="40000"/>
              </a:schemeClr>
            </a:glow>
            <a:outerShdw blurRad="50800" dist="50800" dir="5400000" algn="ctr" rotWithShape="0">
              <a:srgbClr val="000000"/>
            </a:outerShdw>
          </a:effectLst>
        </p:spPr>
      </p:pic>
      <p:pic>
        <p:nvPicPr>
          <p:cNvPr id="33794" name="Picture 2"/>
          <p:cNvPicPr>
            <a:picLocks noChangeAspect="1" noChangeArrowheads="1"/>
          </p:cNvPicPr>
          <p:nvPr/>
        </p:nvPicPr>
        <p:blipFill>
          <a:blip r:embed="rId3" cstate="print"/>
          <a:srcRect/>
          <a:stretch>
            <a:fillRect/>
          </a:stretch>
        </p:blipFill>
        <p:spPr bwMode="auto">
          <a:xfrm>
            <a:off x="3387483" y="642910"/>
            <a:ext cx="3470517" cy="3143272"/>
          </a:xfrm>
          <a:prstGeom prst="rect">
            <a:avLst/>
          </a:prstGeom>
          <a:noFill/>
          <a:ln w="9525">
            <a:noFill/>
            <a:miter lim="800000"/>
            <a:headEnd/>
            <a:tailEnd/>
          </a:ln>
          <a:effectLst/>
        </p:spPr>
      </p:pic>
      <p:pic>
        <p:nvPicPr>
          <p:cNvPr id="33797" name="Picture 5"/>
          <p:cNvPicPr>
            <a:picLocks noChangeAspect="1" noChangeArrowheads="1"/>
          </p:cNvPicPr>
          <p:nvPr/>
        </p:nvPicPr>
        <p:blipFill>
          <a:blip r:embed="rId4" cstate="print"/>
          <a:srcRect/>
          <a:stretch>
            <a:fillRect/>
          </a:stretch>
        </p:blipFill>
        <p:spPr bwMode="auto">
          <a:xfrm>
            <a:off x="3212976" y="5000628"/>
            <a:ext cx="3716462" cy="3459804"/>
          </a:xfrm>
          <a:prstGeom prst="rect">
            <a:avLst/>
          </a:prstGeom>
          <a:noFill/>
          <a:ln w="9525">
            <a:noFill/>
            <a:miter lim="800000"/>
            <a:headEnd/>
            <a:tailEnd/>
          </a:ln>
          <a:effectLst/>
        </p:spPr>
      </p:pic>
      <p:pic>
        <p:nvPicPr>
          <p:cNvPr id="33798" name="Picture 6"/>
          <p:cNvPicPr>
            <a:picLocks noChangeAspect="1" noChangeArrowheads="1"/>
          </p:cNvPicPr>
          <p:nvPr/>
        </p:nvPicPr>
        <p:blipFill>
          <a:blip r:embed="rId5" cstate="print"/>
          <a:srcRect/>
          <a:stretch>
            <a:fillRect/>
          </a:stretch>
        </p:blipFill>
        <p:spPr bwMode="auto">
          <a:xfrm>
            <a:off x="0" y="4214810"/>
            <a:ext cx="3357562" cy="2949478"/>
          </a:xfrm>
          <a:prstGeom prst="rect">
            <a:avLst/>
          </a:prstGeom>
          <a:noFill/>
          <a:ln w="9525">
            <a:noFill/>
            <a:miter lim="800000"/>
            <a:headEnd/>
            <a:tailEnd/>
          </a:ln>
          <a:effectLst/>
        </p:spPr>
      </p:pic>
      <p:sp>
        <p:nvSpPr>
          <p:cNvPr id="9" name="Прямоугольник 8"/>
          <p:cNvSpPr/>
          <p:nvPr/>
        </p:nvSpPr>
        <p:spPr>
          <a:xfrm>
            <a:off x="285728" y="8715404"/>
            <a:ext cx="569387" cy="276999"/>
          </a:xfrm>
          <a:prstGeom prst="rect">
            <a:avLst/>
          </a:prstGeom>
        </p:spPr>
        <p:txBody>
          <a:bodyPr wrap="none">
            <a:spAutoFit/>
          </a:bodyPr>
          <a:lstStyle/>
          <a:p>
            <a:r>
              <a:rPr lang="ru-RU" sz="1200" dirty="0" smtClean="0"/>
              <a:t>МКАХ</a:t>
            </a:r>
            <a:endParaRPr lang="ru-RU" sz="1200" dirty="0"/>
          </a:p>
        </p:txBody>
      </p:sp>
    </p:spTree>
    <p:extLst>
      <p:ext uri="{BB962C8B-B14F-4D97-AF65-F5344CB8AC3E}">
        <p14:creationId xmlns="" xmlns:p14="http://schemas.microsoft.com/office/powerpoint/2010/main" val="12014529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6858000" cy="520824"/>
          </a:xfrm>
          <a:gradFill>
            <a:gsLst>
              <a:gs pos="0">
                <a:schemeClr val="accent4">
                  <a:tint val="50000"/>
                  <a:satMod val="300000"/>
                  <a:alpha val="16000"/>
                </a:schemeClr>
              </a:gs>
              <a:gs pos="35000">
                <a:schemeClr val="accent4">
                  <a:tint val="37000"/>
                  <a:satMod val="300000"/>
                </a:schemeClr>
              </a:gs>
              <a:gs pos="100000">
                <a:schemeClr val="accent4">
                  <a:tint val="15000"/>
                  <a:satMod val="350000"/>
                </a:schemeClr>
              </a:gs>
            </a:gsLst>
          </a:gradFill>
        </p:spPr>
        <p:style>
          <a:lnRef idx="1">
            <a:schemeClr val="accent4"/>
          </a:lnRef>
          <a:fillRef idx="2">
            <a:schemeClr val="accent4"/>
          </a:fillRef>
          <a:effectRef idx="1">
            <a:schemeClr val="accent4"/>
          </a:effectRef>
          <a:fontRef idx="minor">
            <a:schemeClr val="dk1"/>
          </a:fontRef>
        </p:style>
        <p:txBody>
          <a:bodyPr>
            <a:noAutofit/>
          </a:bodyPr>
          <a:lstStyle/>
          <a:p>
            <a:r>
              <a:rPr lang="ru-RU" sz="2400" b="1" dirty="0" smtClean="0">
                <a:ln w="10541" cmpd="sng">
                  <a:solidFill>
                    <a:schemeClr val="accent1">
                      <a:shade val="88000"/>
                      <a:satMod val="110000"/>
                    </a:schemeClr>
                  </a:solidFill>
                  <a:prstDash val="solid"/>
                </a:ln>
                <a:solidFill>
                  <a:srgbClr val="7030A0"/>
                </a:solidFill>
                <a:latin typeface="Glasten" pitchFamily="2" charset="0"/>
              </a:rPr>
              <a:t>Великие идеи - великие люди</a:t>
            </a:r>
            <a:endParaRPr lang="ru-RU" sz="2400" b="1" dirty="0">
              <a:ln w="10541" cmpd="sng">
                <a:solidFill>
                  <a:schemeClr val="accent1">
                    <a:shade val="88000"/>
                    <a:satMod val="110000"/>
                  </a:schemeClr>
                </a:solidFill>
                <a:prstDash val="solid"/>
              </a:ln>
              <a:solidFill>
                <a:srgbClr val="7030A0"/>
              </a:solidFill>
              <a:latin typeface="Glasten" pitchFamily="2" charset="0"/>
            </a:endParaRPr>
          </a:p>
        </p:txBody>
      </p:sp>
      <p:sp>
        <p:nvSpPr>
          <p:cNvPr id="3" name="Номер слайда 2"/>
          <p:cNvSpPr>
            <a:spLocks noGrp="1"/>
          </p:cNvSpPr>
          <p:nvPr>
            <p:ph type="sldNum" sz="quarter" idx="12"/>
          </p:nvPr>
        </p:nvSpPr>
        <p:spPr>
          <a:xfrm>
            <a:off x="6200792" y="8657167"/>
            <a:ext cx="657208" cy="486833"/>
          </a:xfrm>
          <a:solidFill>
            <a:srgbClr val="7030A0">
              <a:alpha val="50000"/>
            </a:srgbClr>
          </a:solidFill>
          <a:scene3d>
            <a:camera prst="orthographicFront"/>
            <a:lightRig rig="threePt" dir="t"/>
          </a:scene3d>
          <a:sp3d>
            <a:bevelT w="114300" prst="artDeco"/>
          </a:sp3d>
        </p:spPr>
        <p:txBody>
          <a:bodyPr/>
          <a:lstStyle/>
          <a:p>
            <a:pPr algn="ctr"/>
            <a:fld id="{293F6069-31DF-4B12-8E0D-B468C1828B5F}" type="slidenum">
              <a:rPr lang="ru-RU" b="1" smtClean="0">
                <a:solidFill>
                  <a:schemeClr val="tx1"/>
                </a:solidFill>
              </a:rPr>
              <a:pPr algn="ctr"/>
              <a:t>15</a:t>
            </a:fld>
            <a:endParaRPr lang="ru-RU" b="1" dirty="0">
              <a:solidFill>
                <a:schemeClr val="tx1"/>
              </a:solidFill>
            </a:endParaRPr>
          </a:p>
        </p:txBody>
      </p:sp>
      <p:sp>
        <p:nvSpPr>
          <p:cNvPr id="11" name="TextBox 10"/>
          <p:cNvSpPr txBox="1"/>
          <p:nvPr/>
        </p:nvSpPr>
        <p:spPr>
          <a:xfrm>
            <a:off x="285728" y="714348"/>
            <a:ext cx="3571900" cy="1569660"/>
          </a:xfrm>
          <a:prstGeom prst="rect">
            <a:avLst/>
          </a:prstGeom>
          <a:noFill/>
        </p:spPr>
        <p:txBody>
          <a:bodyPr wrap="square" rtlCol="0">
            <a:spAutoFit/>
          </a:bodyPr>
          <a:lstStyle/>
          <a:p>
            <a:r>
              <a:rPr lang="ru-RU" sz="1200" b="1" dirty="0" smtClean="0">
                <a:solidFill>
                  <a:srgbClr val="9F7E05"/>
                </a:solidFill>
                <a:latin typeface="Times New Roman" pitchFamily="18" charset="0"/>
                <a:cs typeface="Times New Roman" pitchFamily="18" charset="0"/>
              </a:rPr>
              <a:t>Перед вами портреты выдающихся менеджеров – лидеров </a:t>
            </a:r>
            <a:r>
              <a:rPr lang="en-US" sz="1200" b="1" dirty="0" smtClean="0">
                <a:solidFill>
                  <a:srgbClr val="9F7E05"/>
                </a:solidFill>
                <a:latin typeface="Times New Roman" pitchFamily="18" charset="0"/>
                <a:cs typeface="Times New Roman" pitchFamily="18" charset="0"/>
              </a:rPr>
              <a:t>XX-XI </a:t>
            </a:r>
            <a:r>
              <a:rPr lang="ru-RU" sz="1200" b="1" dirty="0" smtClean="0">
                <a:solidFill>
                  <a:srgbClr val="9F7E05"/>
                </a:solidFill>
                <a:latin typeface="Times New Roman" pitchFamily="18" charset="0"/>
                <a:cs typeface="Times New Roman" pitchFamily="18" charset="0"/>
              </a:rPr>
              <a:t>вв. Что их объединяет?                    </a:t>
            </a:r>
            <a:r>
              <a:rPr lang="ru-RU" sz="1200" b="1" dirty="0" smtClean="0">
                <a:latin typeface="Times New Roman" pitchFamily="18" charset="0"/>
                <a:cs typeface="Times New Roman" pitchFamily="18" charset="0"/>
              </a:rPr>
              <a:t>Их объединяет целеустремлённость , знание управленческих технологий , компетентность ,профессионализм, лидерские качества , стремление создать уникальный продукт и улучшить качество жизни людей. Настоящий менеджер это всегда лидер-лидер перемен. </a:t>
            </a:r>
            <a:endParaRPr lang="ru-RU" sz="1200" b="1" dirty="0">
              <a:latin typeface="Times New Roman" pitchFamily="18" charset="0"/>
              <a:cs typeface="Times New Roman" pitchFamily="18" charset="0"/>
            </a:endParaRPr>
          </a:p>
        </p:txBody>
      </p:sp>
      <p:pic>
        <p:nvPicPr>
          <p:cNvPr id="15" name="Рисунок 14" descr="787oo7o.png"/>
          <p:cNvPicPr>
            <a:picLocks noChangeAspect="1"/>
          </p:cNvPicPr>
          <p:nvPr/>
        </p:nvPicPr>
        <p:blipFill>
          <a:blip r:embed="rId2" cstate="print">
            <a:lum contrast="-33000"/>
          </a:blip>
          <a:stretch>
            <a:fillRect/>
          </a:stretch>
        </p:blipFill>
        <p:spPr>
          <a:xfrm>
            <a:off x="3143248" y="8501090"/>
            <a:ext cx="522527" cy="500034"/>
          </a:xfrm>
          <a:prstGeom prst="rect">
            <a:avLst/>
          </a:prstGeom>
          <a:effectLst>
            <a:glow rad="63500">
              <a:schemeClr val="accent1">
                <a:satMod val="175000"/>
                <a:alpha val="40000"/>
              </a:schemeClr>
            </a:glow>
            <a:outerShdw blurRad="50800" dist="50800" dir="5400000" algn="ctr" rotWithShape="0">
              <a:srgbClr val="000000"/>
            </a:outerShdw>
          </a:effectLst>
        </p:spPr>
      </p:pic>
      <p:pic>
        <p:nvPicPr>
          <p:cNvPr id="14" name="Picture 8" descr="Фредерик Уинслоу Тейлор"/>
          <p:cNvPicPr>
            <a:picLocks noChangeAspect="1" noChangeArrowheads="1"/>
          </p:cNvPicPr>
          <p:nvPr/>
        </p:nvPicPr>
        <p:blipFill>
          <a:blip r:embed="rId3" cstate="print"/>
          <a:srcRect/>
          <a:stretch>
            <a:fillRect/>
          </a:stretch>
        </p:blipFill>
        <p:spPr bwMode="auto">
          <a:xfrm>
            <a:off x="332656" y="2714612"/>
            <a:ext cx="1453270" cy="22894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Прямоугольник 15"/>
          <p:cNvSpPr/>
          <p:nvPr/>
        </p:nvSpPr>
        <p:spPr>
          <a:xfrm>
            <a:off x="1857364" y="2857488"/>
            <a:ext cx="2071702" cy="1015663"/>
          </a:xfrm>
          <a:prstGeom prst="rect">
            <a:avLst/>
          </a:prstGeom>
        </p:spPr>
        <p:txBody>
          <a:bodyPr wrap="square">
            <a:spAutoFit/>
          </a:bodyPr>
          <a:lstStyle/>
          <a:p>
            <a:pPr algn="ctr"/>
            <a:r>
              <a:rPr lang="ru-RU" sz="1200" b="1" dirty="0" smtClean="0">
                <a:solidFill>
                  <a:srgbClr val="007E39"/>
                </a:solidFill>
                <a:latin typeface="Times New Roman" pitchFamily="18" charset="0"/>
                <a:cs typeface="Times New Roman" pitchFamily="18" charset="0"/>
              </a:rPr>
              <a:t>Менеджмент-это искусство точно знать, что предстоит сделать и как сделать это самым лучшим и дешевым способом</a:t>
            </a:r>
            <a:endParaRPr lang="ru-RU" sz="1200" b="1" dirty="0">
              <a:solidFill>
                <a:srgbClr val="007E39"/>
              </a:solidFill>
              <a:latin typeface="Times New Roman" pitchFamily="18" charset="0"/>
              <a:cs typeface="Times New Roman" pitchFamily="18" charset="0"/>
            </a:endParaRPr>
          </a:p>
        </p:txBody>
      </p:sp>
      <p:pic>
        <p:nvPicPr>
          <p:cNvPr id="17" name="Содержимое 4" descr="henry-ford.jpg"/>
          <p:cNvPicPr>
            <a:picLocks noGrp="1" noChangeAspect="1"/>
          </p:cNvPicPr>
          <p:nvPr>
            <p:ph sz="half" idx="1"/>
          </p:nvPr>
        </p:nvPicPr>
        <p:blipFill>
          <a:blip r:embed="rId4" cstate="print"/>
          <a:stretch>
            <a:fillRect/>
          </a:stretch>
        </p:blipFill>
        <p:spPr>
          <a:xfrm>
            <a:off x="3933056" y="1071538"/>
            <a:ext cx="1314042" cy="16282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Прямоугольник 17"/>
          <p:cNvSpPr/>
          <p:nvPr/>
        </p:nvSpPr>
        <p:spPr>
          <a:xfrm>
            <a:off x="5214950" y="1142976"/>
            <a:ext cx="1526418" cy="1015663"/>
          </a:xfrm>
          <a:prstGeom prst="rect">
            <a:avLst/>
          </a:prstGeom>
        </p:spPr>
        <p:txBody>
          <a:bodyPr wrap="square">
            <a:spAutoFit/>
          </a:bodyPr>
          <a:lstStyle/>
          <a:p>
            <a:pPr algn="ctr">
              <a:buNone/>
            </a:pPr>
            <a:r>
              <a:rPr lang="ru-RU" sz="1200" b="1" dirty="0" smtClean="0">
                <a:solidFill>
                  <a:schemeClr val="accent6">
                    <a:lumMod val="75000"/>
                  </a:schemeClr>
                </a:solidFill>
                <a:latin typeface="Times New Roman" pitchFamily="18" charset="0"/>
                <a:cs typeface="Times New Roman" pitchFamily="18" charset="0"/>
              </a:rPr>
              <a:t>Промышленный конвейер для поточного производства автомобилей</a:t>
            </a:r>
            <a:endParaRPr lang="ru-RU" sz="1200" b="1" dirty="0">
              <a:solidFill>
                <a:schemeClr val="accent6">
                  <a:lumMod val="75000"/>
                </a:schemeClr>
              </a:solidFill>
              <a:latin typeface="Times New Roman" pitchFamily="18" charset="0"/>
              <a:cs typeface="Times New Roman" pitchFamily="18" charset="0"/>
            </a:endParaRPr>
          </a:p>
        </p:txBody>
      </p:sp>
      <p:pic>
        <p:nvPicPr>
          <p:cNvPr id="19" name="Содержимое 4" descr="Lillian_Moller_Gilbreth-Management_Professional_Practice01.jpg"/>
          <p:cNvPicPr>
            <a:picLocks noChangeAspect="1"/>
          </p:cNvPicPr>
          <p:nvPr/>
        </p:nvPicPr>
        <p:blipFill>
          <a:blip r:embed="rId5" cstate="print"/>
          <a:stretch>
            <a:fillRect/>
          </a:stretch>
        </p:blipFill>
        <p:spPr>
          <a:xfrm>
            <a:off x="4786322" y="3059832"/>
            <a:ext cx="1595006" cy="19442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0" name="Прямоугольник 19"/>
          <p:cNvSpPr/>
          <p:nvPr/>
        </p:nvSpPr>
        <p:spPr>
          <a:xfrm>
            <a:off x="3861048" y="5000629"/>
            <a:ext cx="2880320" cy="1169551"/>
          </a:xfrm>
          <a:prstGeom prst="rect">
            <a:avLst/>
          </a:prstGeom>
        </p:spPr>
        <p:txBody>
          <a:bodyPr wrap="square">
            <a:spAutoFit/>
          </a:bodyPr>
          <a:lstStyle/>
          <a:p>
            <a:pPr algn="ctr"/>
            <a:r>
              <a:rPr lang="ru-RU" sz="1400" b="1" dirty="0" smtClean="0">
                <a:solidFill>
                  <a:srgbClr val="0070C0"/>
                </a:solidFill>
              </a:rPr>
              <a:t>Используя наблюдения, </a:t>
            </a:r>
          </a:p>
          <a:p>
            <a:pPr algn="ctr"/>
            <a:r>
              <a:rPr lang="ru-RU" sz="1400" b="1" dirty="0" smtClean="0">
                <a:solidFill>
                  <a:srgbClr val="0070C0"/>
                </a:solidFill>
              </a:rPr>
              <a:t>замеры, логику и </a:t>
            </a:r>
          </a:p>
          <a:p>
            <a:pPr algn="ctr"/>
            <a:r>
              <a:rPr lang="ru-RU" sz="1400" b="1" dirty="0" smtClean="0">
                <a:solidFill>
                  <a:srgbClr val="0070C0"/>
                </a:solidFill>
              </a:rPr>
              <a:t> анализ усовершенствовали </a:t>
            </a:r>
          </a:p>
          <a:p>
            <a:pPr algn="ctr"/>
            <a:r>
              <a:rPr lang="ru-RU" sz="1400" b="1" dirty="0" smtClean="0">
                <a:solidFill>
                  <a:srgbClr val="0070C0"/>
                </a:solidFill>
              </a:rPr>
              <a:t>многие операции</a:t>
            </a:r>
          </a:p>
          <a:p>
            <a:pPr algn="ctr"/>
            <a:r>
              <a:rPr lang="ru-RU" sz="1400" b="1" dirty="0" smtClean="0">
                <a:solidFill>
                  <a:srgbClr val="0070C0"/>
                </a:solidFill>
              </a:rPr>
              <a:t> ручного труда</a:t>
            </a:r>
            <a:endParaRPr lang="ru-RU" sz="1400" b="1" dirty="0">
              <a:solidFill>
                <a:srgbClr val="0070C0"/>
              </a:solidFill>
            </a:endParaRPr>
          </a:p>
        </p:txBody>
      </p:sp>
      <p:pic>
        <p:nvPicPr>
          <p:cNvPr id="21" name="Содержимое 4" descr="Henri_Gannt.jpg"/>
          <p:cNvPicPr>
            <a:picLocks noChangeAspect="1"/>
          </p:cNvPicPr>
          <p:nvPr/>
        </p:nvPicPr>
        <p:blipFill>
          <a:blip r:embed="rId6" cstate="print"/>
          <a:stretch>
            <a:fillRect/>
          </a:stretch>
        </p:blipFill>
        <p:spPr>
          <a:xfrm>
            <a:off x="2071678" y="4500562"/>
            <a:ext cx="1683398" cy="22316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2" name="Прямоугольник 21"/>
          <p:cNvSpPr/>
          <p:nvPr/>
        </p:nvSpPr>
        <p:spPr>
          <a:xfrm>
            <a:off x="116632" y="5076056"/>
            <a:ext cx="1883584" cy="646331"/>
          </a:xfrm>
          <a:prstGeom prst="rect">
            <a:avLst/>
          </a:prstGeom>
        </p:spPr>
        <p:txBody>
          <a:bodyPr wrap="square">
            <a:spAutoFit/>
          </a:bodyPr>
          <a:lstStyle/>
          <a:p>
            <a:pPr algn="ctr"/>
            <a:r>
              <a:rPr lang="ru-RU" sz="1200" b="1" dirty="0" smtClean="0">
                <a:solidFill>
                  <a:srgbClr val="7030A0"/>
                </a:solidFill>
                <a:latin typeface="Times New Roman" pitchFamily="18" charset="0"/>
                <a:cs typeface="Times New Roman" pitchFamily="18" charset="0"/>
              </a:rPr>
              <a:t>Составил карты-схемы для производственного планирования</a:t>
            </a:r>
            <a:endParaRPr lang="ru-RU" sz="1200" b="1" dirty="0">
              <a:solidFill>
                <a:srgbClr val="7030A0"/>
              </a:solidFill>
              <a:latin typeface="Times New Roman" pitchFamily="18" charset="0"/>
              <a:cs typeface="Times New Roman" pitchFamily="18" charset="0"/>
            </a:endParaRPr>
          </a:p>
        </p:txBody>
      </p:sp>
      <p:sp>
        <p:nvSpPr>
          <p:cNvPr id="24" name="Прямоугольник 23"/>
          <p:cNvSpPr/>
          <p:nvPr/>
        </p:nvSpPr>
        <p:spPr>
          <a:xfrm>
            <a:off x="2428868" y="4214810"/>
            <a:ext cx="992388" cy="307777"/>
          </a:xfrm>
          <a:prstGeom prst="rect">
            <a:avLst/>
          </a:prstGeom>
        </p:spPr>
        <p:txBody>
          <a:bodyPr wrap="none">
            <a:spAutoFit/>
          </a:bodyPr>
          <a:lstStyle/>
          <a:p>
            <a:r>
              <a:rPr lang="ru-RU" sz="1400" b="1" dirty="0" smtClean="0">
                <a:solidFill>
                  <a:srgbClr val="7030A0"/>
                </a:solidFill>
              </a:rPr>
              <a:t>Генри </a:t>
            </a:r>
            <a:r>
              <a:rPr lang="ru-RU" sz="1400" b="1" dirty="0" err="1" smtClean="0">
                <a:solidFill>
                  <a:srgbClr val="7030A0"/>
                </a:solidFill>
              </a:rPr>
              <a:t>Гант</a:t>
            </a:r>
            <a:endParaRPr lang="ru-RU" sz="1400" dirty="0">
              <a:solidFill>
                <a:srgbClr val="7030A0"/>
              </a:solidFill>
            </a:endParaRPr>
          </a:p>
        </p:txBody>
      </p:sp>
      <p:sp>
        <p:nvSpPr>
          <p:cNvPr id="25" name="Прямоугольник 24"/>
          <p:cNvSpPr/>
          <p:nvPr/>
        </p:nvSpPr>
        <p:spPr>
          <a:xfrm>
            <a:off x="142852" y="2357422"/>
            <a:ext cx="2241704" cy="307777"/>
          </a:xfrm>
          <a:prstGeom prst="rect">
            <a:avLst/>
          </a:prstGeom>
        </p:spPr>
        <p:txBody>
          <a:bodyPr wrap="none">
            <a:spAutoFit/>
          </a:bodyPr>
          <a:lstStyle/>
          <a:p>
            <a:r>
              <a:rPr lang="ru-RU" sz="1400" b="1" dirty="0" smtClean="0">
                <a:solidFill>
                  <a:srgbClr val="007E39"/>
                </a:solidFill>
              </a:rPr>
              <a:t>Фредерик Уинслоу Тейлор</a:t>
            </a:r>
            <a:endParaRPr lang="ru-RU" sz="1400" b="1" dirty="0">
              <a:solidFill>
                <a:srgbClr val="007E39"/>
              </a:solidFill>
            </a:endParaRPr>
          </a:p>
        </p:txBody>
      </p:sp>
      <p:sp>
        <p:nvSpPr>
          <p:cNvPr id="26" name="Прямоугольник 25"/>
          <p:cNvSpPr/>
          <p:nvPr/>
        </p:nvSpPr>
        <p:spPr>
          <a:xfrm>
            <a:off x="4071942" y="714348"/>
            <a:ext cx="1092992" cy="307777"/>
          </a:xfrm>
          <a:prstGeom prst="rect">
            <a:avLst/>
          </a:prstGeom>
        </p:spPr>
        <p:txBody>
          <a:bodyPr wrap="none">
            <a:spAutoFit/>
          </a:bodyPr>
          <a:lstStyle/>
          <a:p>
            <a:r>
              <a:rPr lang="ru-RU" sz="1400" b="1" dirty="0" smtClean="0">
                <a:solidFill>
                  <a:srgbClr val="D36623"/>
                </a:solidFill>
              </a:rPr>
              <a:t>Генри Форд</a:t>
            </a:r>
            <a:endParaRPr lang="ru-RU" sz="1400" dirty="0">
              <a:solidFill>
                <a:srgbClr val="D36623"/>
              </a:solidFill>
            </a:endParaRPr>
          </a:p>
        </p:txBody>
      </p:sp>
      <p:pic>
        <p:nvPicPr>
          <p:cNvPr id="27" name="Содержимое 4" descr="mayo_1.gif"/>
          <p:cNvPicPr>
            <a:picLocks noChangeAspect="1"/>
          </p:cNvPicPr>
          <p:nvPr/>
        </p:nvPicPr>
        <p:blipFill>
          <a:blip r:embed="rId7" cstate="print"/>
          <a:stretch>
            <a:fillRect/>
          </a:stretch>
        </p:blipFill>
        <p:spPr>
          <a:xfrm>
            <a:off x="332656" y="6500826"/>
            <a:ext cx="1640381" cy="21756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8" name="Прямоугольник 27"/>
          <p:cNvSpPr/>
          <p:nvPr/>
        </p:nvSpPr>
        <p:spPr>
          <a:xfrm>
            <a:off x="2071678" y="6929454"/>
            <a:ext cx="2071702" cy="1384995"/>
          </a:xfrm>
          <a:prstGeom prst="rect">
            <a:avLst/>
          </a:prstGeom>
        </p:spPr>
        <p:txBody>
          <a:bodyPr wrap="square">
            <a:spAutoFit/>
          </a:bodyPr>
          <a:lstStyle/>
          <a:p>
            <a:pPr algn="ctr">
              <a:tabLst>
                <a:tab pos="0" algn="l"/>
              </a:tabLst>
            </a:pPr>
            <a:r>
              <a:rPr lang="ru-RU" sz="1200" b="1" dirty="0" smtClean="0">
                <a:solidFill>
                  <a:schemeClr val="accent2">
                    <a:lumMod val="75000"/>
                  </a:schemeClr>
                </a:solidFill>
                <a:latin typeface="Times New Roman" pitchFamily="18" charset="0"/>
                <a:cs typeface="Times New Roman" pitchFamily="18" charset="0"/>
              </a:rPr>
              <a:t>Для эффективности управленческой деятельности руководители должны ориентироваться в большей степени на людей, чем на продукцию</a:t>
            </a:r>
            <a:endParaRPr lang="ru-RU" sz="1200" b="1" dirty="0">
              <a:solidFill>
                <a:schemeClr val="accent2">
                  <a:lumMod val="75000"/>
                </a:schemeClr>
              </a:solidFill>
              <a:latin typeface="Times New Roman" pitchFamily="18" charset="0"/>
              <a:cs typeface="Times New Roman" pitchFamily="18" charset="0"/>
            </a:endParaRPr>
          </a:p>
        </p:txBody>
      </p:sp>
      <p:sp>
        <p:nvSpPr>
          <p:cNvPr id="29" name="Прямоугольник 28"/>
          <p:cNvSpPr/>
          <p:nvPr/>
        </p:nvSpPr>
        <p:spPr>
          <a:xfrm>
            <a:off x="476672" y="6143636"/>
            <a:ext cx="1337657" cy="307777"/>
          </a:xfrm>
          <a:prstGeom prst="rect">
            <a:avLst/>
          </a:prstGeom>
        </p:spPr>
        <p:txBody>
          <a:bodyPr wrap="square">
            <a:spAutoFit/>
          </a:bodyPr>
          <a:lstStyle/>
          <a:p>
            <a:r>
              <a:rPr lang="ru-RU" sz="1400" b="1" dirty="0" err="1" smtClean="0">
                <a:solidFill>
                  <a:schemeClr val="accent2">
                    <a:lumMod val="75000"/>
                  </a:schemeClr>
                </a:solidFill>
                <a:latin typeface="Times New Roman" pitchFamily="18" charset="0"/>
                <a:cs typeface="Times New Roman" pitchFamily="18" charset="0"/>
              </a:rPr>
              <a:t>Элтон</a:t>
            </a:r>
            <a:r>
              <a:rPr lang="ru-RU" sz="1400" b="1" dirty="0" smtClean="0">
                <a:solidFill>
                  <a:schemeClr val="accent2">
                    <a:lumMod val="75000"/>
                  </a:schemeClr>
                </a:solidFill>
                <a:latin typeface="Times New Roman" pitchFamily="18" charset="0"/>
                <a:cs typeface="Times New Roman" pitchFamily="18" charset="0"/>
              </a:rPr>
              <a:t> </a:t>
            </a:r>
            <a:r>
              <a:rPr lang="ru-RU" sz="1400" b="1" dirty="0" err="1" smtClean="0">
                <a:solidFill>
                  <a:schemeClr val="accent2">
                    <a:lumMod val="75000"/>
                  </a:schemeClr>
                </a:solidFill>
                <a:latin typeface="Times New Roman" pitchFamily="18" charset="0"/>
                <a:cs typeface="Times New Roman" pitchFamily="18" charset="0"/>
              </a:rPr>
              <a:t>Мейо</a:t>
            </a:r>
            <a:endParaRPr lang="ru-RU" sz="1400" dirty="0">
              <a:solidFill>
                <a:schemeClr val="accent2">
                  <a:lumMod val="75000"/>
                </a:schemeClr>
              </a:solidFill>
              <a:latin typeface="Times New Roman" pitchFamily="18" charset="0"/>
              <a:cs typeface="Times New Roman" pitchFamily="18" charset="0"/>
            </a:endParaRPr>
          </a:p>
        </p:txBody>
      </p:sp>
      <p:pic>
        <p:nvPicPr>
          <p:cNvPr id="30" name="Содержимое 4" descr="mcgregor_1_middle.jpg"/>
          <p:cNvPicPr>
            <a:picLocks noChangeAspect="1"/>
          </p:cNvPicPr>
          <p:nvPr/>
        </p:nvPicPr>
        <p:blipFill>
          <a:blip r:embed="rId8" cstate="print"/>
          <a:stretch>
            <a:fillRect/>
          </a:stretch>
        </p:blipFill>
        <p:spPr>
          <a:xfrm>
            <a:off x="4077072" y="6643702"/>
            <a:ext cx="1800200" cy="22487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1" name="Прямоугольник 30"/>
          <p:cNvSpPr/>
          <p:nvPr/>
        </p:nvSpPr>
        <p:spPr>
          <a:xfrm>
            <a:off x="4286256" y="6357950"/>
            <a:ext cx="1785950" cy="584775"/>
          </a:xfrm>
          <a:prstGeom prst="rect">
            <a:avLst/>
          </a:prstGeom>
        </p:spPr>
        <p:txBody>
          <a:bodyPr wrap="square">
            <a:spAutoFit/>
          </a:bodyPr>
          <a:lstStyle/>
          <a:p>
            <a:r>
              <a:rPr lang="ru-RU" sz="1400" b="1" dirty="0" smtClean="0">
                <a:solidFill>
                  <a:srgbClr val="FFC000"/>
                </a:solidFill>
              </a:rPr>
              <a:t>Дуглас Мак-Грегор</a:t>
            </a:r>
            <a:r>
              <a:rPr lang="ru-RU" dirty="0" smtClean="0"/>
              <a:t/>
            </a:r>
            <a:br>
              <a:rPr lang="ru-RU" dirty="0" smtClean="0"/>
            </a:br>
            <a:endParaRPr lang="ru-RU" dirty="0"/>
          </a:p>
        </p:txBody>
      </p:sp>
      <p:sp>
        <p:nvSpPr>
          <p:cNvPr id="32" name="Прямоугольник 31"/>
          <p:cNvSpPr/>
          <p:nvPr/>
        </p:nvSpPr>
        <p:spPr>
          <a:xfrm>
            <a:off x="5733256" y="7092280"/>
            <a:ext cx="1124744" cy="523220"/>
          </a:xfrm>
          <a:prstGeom prst="rect">
            <a:avLst/>
          </a:prstGeom>
        </p:spPr>
        <p:txBody>
          <a:bodyPr wrap="square">
            <a:spAutoFit/>
          </a:bodyPr>
          <a:lstStyle/>
          <a:p>
            <a:pPr algn="ctr"/>
            <a:r>
              <a:rPr lang="ru-RU" sz="1400" b="1" dirty="0" smtClean="0">
                <a:solidFill>
                  <a:srgbClr val="FFC000"/>
                </a:solidFill>
              </a:rPr>
              <a:t>    Теория  </a:t>
            </a:r>
            <a:r>
              <a:rPr lang="en-US" sz="1400" b="1" dirty="0" smtClean="0">
                <a:solidFill>
                  <a:srgbClr val="FFC000"/>
                </a:solidFill>
              </a:rPr>
              <a:t>X </a:t>
            </a:r>
            <a:r>
              <a:rPr lang="ru-RU" sz="1400" b="1" dirty="0" smtClean="0">
                <a:solidFill>
                  <a:srgbClr val="FFC000"/>
                </a:solidFill>
              </a:rPr>
              <a:t> </a:t>
            </a:r>
          </a:p>
          <a:p>
            <a:pPr algn="ctr"/>
            <a:r>
              <a:rPr lang="ru-RU" sz="1400" b="1" dirty="0" smtClean="0">
                <a:solidFill>
                  <a:srgbClr val="FFC000"/>
                </a:solidFill>
              </a:rPr>
              <a:t>и Теория </a:t>
            </a:r>
            <a:r>
              <a:rPr lang="en-US" sz="1400" b="1" dirty="0" smtClean="0">
                <a:solidFill>
                  <a:srgbClr val="FFC000"/>
                </a:solidFill>
              </a:rPr>
              <a:t>Y</a:t>
            </a:r>
            <a:endParaRPr lang="ru-RU" sz="1400" b="1" dirty="0">
              <a:solidFill>
                <a:srgbClr val="FFC000"/>
              </a:solidFill>
            </a:endParaRPr>
          </a:p>
        </p:txBody>
      </p:sp>
      <p:sp>
        <p:nvSpPr>
          <p:cNvPr id="23" name="Прямоугольник 22"/>
          <p:cNvSpPr/>
          <p:nvPr/>
        </p:nvSpPr>
        <p:spPr>
          <a:xfrm>
            <a:off x="285728" y="8715404"/>
            <a:ext cx="569387" cy="276999"/>
          </a:xfrm>
          <a:prstGeom prst="rect">
            <a:avLst/>
          </a:prstGeom>
        </p:spPr>
        <p:txBody>
          <a:bodyPr wrap="none">
            <a:spAutoFit/>
          </a:bodyPr>
          <a:lstStyle/>
          <a:p>
            <a:r>
              <a:rPr lang="ru-RU" sz="1200" dirty="0" smtClean="0"/>
              <a:t>МКАХ</a:t>
            </a:r>
            <a:endParaRPr lang="ru-RU" sz="1200" dirty="0"/>
          </a:p>
        </p:txBody>
      </p:sp>
      <p:sp>
        <p:nvSpPr>
          <p:cNvPr id="33" name="Прямоугольник 32"/>
          <p:cNvSpPr/>
          <p:nvPr/>
        </p:nvSpPr>
        <p:spPr>
          <a:xfrm>
            <a:off x="4572008" y="2786050"/>
            <a:ext cx="2100127" cy="307777"/>
          </a:xfrm>
          <a:prstGeom prst="rect">
            <a:avLst/>
          </a:prstGeom>
        </p:spPr>
        <p:txBody>
          <a:bodyPr wrap="none">
            <a:spAutoFit/>
          </a:bodyPr>
          <a:lstStyle/>
          <a:p>
            <a:r>
              <a:rPr lang="ru-RU" sz="1400" b="1" dirty="0" smtClean="0">
                <a:solidFill>
                  <a:srgbClr val="0070C0"/>
                </a:solidFill>
              </a:rPr>
              <a:t>Фрэнк и </a:t>
            </a:r>
            <a:r>
              <a:rPr lang="ru-RU" sz="1400" b="1" dirty="0" err="1" smtClean="0">
                <a:solidFill>
                  <a:srgbClr val="0070C0"/>
                </a:solidFill>
              </a:rPr>
              <a:t>Лилиан</a:t>
            </a:r>
            <a:r>
              <a:rPr lang="ru-RU" sz="1400" b="1" dirty="0" smtClean="0">
                <a:solidFill>
                  <a:srgbClr val="0070C0"/>
                </a:solidFill>
              </a:rPr>
              <a:t> Гилберт</a:t>
            </a:r>
            <a:endParaRPr lang="ru-RU" sz="1400" dirty="0">
              <a:solidFill>
                <a:srgbClr val="0070C0"/>
              </a:solidFill>
            </a:endParaRPr>
          </a:p>
        </p:txBody>
      </p:sp>
    </p:spTree>
    <p:extLst>
      <p:ext uri="{BB962C8B-B14F-4D97-AF65-F5344CB8AC3E}">
        <p14:creationId xmlns="" xmlns:p14="http://schemas.microsoft.com/office/powerpoint/2010/main" val="12014529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a:xfrm>
            <a:off x="6343668" y="8657167"/>
            <a:ext cx="514332" cy="486833"/>
          </a:xfrm>
          <a:gradFill>
            <a:gsLst>
              <a:gs pos="0">
                <a:schemeClr val="dk1">
                  <a:tint val="50000"/>
                  <a:satMod val="300000"/>
                  <a:alpha val="68000"/>
                </a:schemeClr>
              </a:gs>
              <a:gs pos="35000">
                <a:schemeClr val="dk1">
                  <a:tint val="37000"/>
                  <a:satMod val="300000"/>
                </a:schemeClr>
              </a:gs>
              <a:gs pos="100000">
                <a:schemeClr val="dk1">
                  <a:tint val="15000"/>
                  <a:satMod val="350000"/>
                </a:schemeClr>
              </a:gs>
            </a:gsLst>
          </a:gradFill>
          <a:scene3d>
            <a:camera prst="orthographicFront"/>
            <a:lightRig rig="threePt" dir="t"/>
          </a:scene3d>
          <a:sp3d>
            <a:bevelT w="114300" prst="artDeco"/>
          </a:sp3d>
        </p:spPr>
        <p:style>
          <a:lnRef idx="1">
            <a:schemeClr val="dk1"/>
          </a:lnRef>
          <a:fillRef idx="2">
            <a:schemeClr val="dk1"/>
          </a:fillRef>
          <a:effectRef idx="1">
            <a:schemeClr val="dk1"/>
          </a:effectRef>
          <a:fontRef idx="minor">
            <a:schemeClr val="dk1"/>
          </a:fontRef>
        </p:style>
        <p:txBody>
          <a:bodyPr/>
          <a:lstStyle/>
          <a:p>
            <a:pPr algn="ctr"/>
            <a:fld id="{293F6069-31DF-4B12-8E0D-B468C1828B5F}" type="slidenum">
              <a:rPr lang="ru-RU" b="1" smtClean="0">
                <a:solidFill>
                  <a:schemeClr val="tx1"/>
                </a:solidFill>
              </a:rPr>
              <a:pPr algn="ctr"/>
              <a:t>16</a:t>
            </a:fld>
            <a:endParaRPr lang="ru-RU" b="1" dirty="0">
              <a:solidFill>
                <a:schemeClr val="tx1"/>
              </a:solidFill>
            </a:endParaRPr>
          </a:p>
        </p:txBody>
      </p:sp>
      <p:sp>
        <p:nvSpPr>
          <p:cNvPr id="5" name="Прямоугольник 4"/>
          <p:cNvSpPr/>
          <p:nvPr/>
        </p:nvSpPr>
        <p:spPr>
          <a:xfrm>
            <a:off x="428604" y="642910"/>
            <a:ext cx="5857916" cy="7478970"/>
          </a:xfrm>
          <a:prstGeom prst="rect">
            <a:avLst/>
          </a:prstGeom>
        </p:spPr>
        <p:txBody>
          <a:bodyPr wrap="square">
            <a:spAutoFit/>
          </a:bodyPr>
          <a:lstStyle/>
          <a:p>
            <a:pPr indent="177800"/>
            <a:r>
              <a:rPr lang="ru-RU" sz="1400" dirty="0" smtClean="0">
                <a:latin typeface="Times New Roman" pitchFamily="18" charset="0"/>
                <a:cs typeface="Times New Roman" pitchFamily="18" charset="0"/>
              </a:rPr>
              <a:t>За каждый ответ</a:t>
            </a:r>
            <a:r>
              <a:rPr lang="en-US"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"да"</a:t>
            </a:r>
            <a:r>
              <a:rPr lang="ru-RU" sz="1400" dirty="0" smtClean="0">
                <a:latin typeface="Times New Roman" pitchFamily="18" charset="0"/>
                <a:cs typeface="Times New Roman" pitchFamily="18" charset="0"/>
              </a:rPr>
              <a:t> - 10 очков</a:t>
            </a:r>
            <a:r>
              <a:rPr lang="en-US"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"не знаю"</a:t>
            </a:r>
            <a:r>
              <a:rPr lang="ru-RU" sz="1400" dirty="0" smtClean="0">
                <a:latin typeface="Times New Roman" pitchFamily="18" charset="0"/>
                <a:cs typeface="Times New Roman" pitchFamily="18" charset="0"/>
              </a:rPr>
              <a:t> - 5 очков</a:t>
            </a:r>
            <a:r>
              <a:rPr lang="en-US"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"нет"</a:t>
            </a:r>
            <a:r>
              <a:rPr lang="ru-RU" sz="1400" dirty="0" smtClean="0">
                <a:latin typeface="Times New Roman" pitchFamily="18" charset="0"/>
                <a:cs typeface="Times New Roman" pitchFamily="18" charset="0"/>
              </a:rPr>
              <a:t> - 0 очков. </a:t>
            </a:r>
          </a:p>
          <a:p>
            <a:pPr indent="177800"/>
            <a:endParaRPr lang="en-US" sz="1200" dirty="0" smtClean="0">
              <a:latin typeface="Times New Roman" pitchFamily="18" charset="0"/>
              <a:cs typeface="Times New Roman" pitchFamily="18" charset="0"/>
            </a:endParaRPr>
          </a:p>
          <a:p>
            <a:pPr indent="177800"/>
            <a:r>
              <a:rPr lang="ru-RU" sz="1200" dirty="0" smtClean="0">
                <a:latin typeface="Times New Roman" pitchFamily="18" charset="0"/>
                <a:cs typeface="Times New Roman" pitchFamily="18" charset="0"/>
              </a:rPr>
              <a:t>1.Еще в детстве необходимость подчиняться другим людям была для меня проблемой.</a:t>
            </a:r>
          </a:p>
          <a:p>
            <a:pPr indent="177800"/>
            <a:r>
              <a:rPr lang="ru-RU" sz="1200" dirty="0" smtClean="0">
                <a:latin typeface="Times New Roman" pitchFamily="18" charset="0"/>
                <a:cs typeface="Times New Roman" pitchFamily="18" charset="0"/>
              </a:rPr>
              <a:t>2. Думаю, что прогресс в науке и культуре немыслим без людей с развитыми потребностями властвовать над другими.</a:t>
            </a:r>
          </a:p>
          <a:p>
            <a:pPr indent="177800"/>
            <a:r>
              <a:rPr lang="ru-RU" sz="1200" dirty="0" smtClean="0">
                <a:latin typeface="Times New Roman" pitchFamily="18" charset="0"/>
                <a:cs typeface="Times New Roman" pitchFamily="18" charset="0"/>
              </a:rPr>
              <a:t>3. Думаю, что настоящий мужчина умеет подчинять своей воле женщин.</a:t>
            </a:r>
          </a:p>
          <a:p>
            <a:pPr indent="177800"/>
            <a:r>
              <a:rPr lang="ru-RU" sz="1200" dirty="0" smtClean="0">
                <a:latin typeface="Times New Roman" pitchFamily="18" charset="0"/>
                <a:cs typeface="Times New Roman" pitchFamily="18" charset="0"/>
              </a:rPr>
              <a:t>4.Честно говоря, не люблю, когда близкие опекают.</a:t>
            </a:r>
          </a:p>
          <a:p>
            <a:pPr indent="177800"/>
            <a:r>
              <a:rPr lang="ru-RU" sz="1200" dirty="0" smtClean="0">
                <a:latin typeface="Times New Roman" pitchFamily="18" charset="0"/>
                <a:cs typeface="Times New Roman" pitchFamily="18" charset="0"/>
              </a:rPr>
              <a:t>5.Согласен(на) с утверждением, что истинная натура женщины - покорность.</a:t>
            </a:r>
          </a:p>
          <a:p>
            <a:pPr indent="177800"/>
            <a:r>
              <a:rPr lang="ru-RU" sz="1200" dirty="0" smtClean="0">
                <a:latin typeface="Times New Roman" pitchFamily="18" charset="0"/>
                <a:cs typeface="Times New Roman" pitchFamily="18" charset="0"/>
              </a:rPr>
              <a:t>6.Не все, возможно, догадываются, что брать все на себя мне приходится из-за постоянных опасений за благополучие родных.</a:t>
            </a:r>
          </a:p>
          <a:p>
            <a:pPr indent="177800"/>
            <a:r>
              <a:rPr lang="ru-RU" sz="1200" dirty="0" smtClean="0">
                <a:latin typeface="Times New Roman" pitchFamily="18" charset="0"/>
                <a:cs typeface="Times New Roman" pitchFamily="18" charset="0"/>
              </a:rPr>
              <a:t>7.По-моему, большинство проблем возникает из-за недостатка лидеров с "железной рукой".</a:t>
            </a:r>
          </a:p>
          <a:p>
            <a:pPr indent="177800"/>
            <a:r>
              <a:rPr lang="ru-RU" sz="1200" dirty="0" smtClean="0">
                <a:latin typeface="Times New Roman" pitchFamily="18" charset="0"/>
                <a:cs typeface="Times New Roman" pitchFamily="18" charset="0"/>
              </a:rPr>
              <a:t>8.В трудных ситуациях, требующих быстрого решения, мне обычно не надо много времени, чтобы поступить правильно.</a:t>
            </a:r>
          </a:p>
          <a:p>
            <a:pPr indent="177800"/>
            <a:r>
              <a:rPr lang="ru-RU" sz="1200" dirty="0" smtClean="0">
                <a:latin typeface="Times New Roman" pitchFamily="18" charset="0"/>
                <a:cs typeface="Times New Roman" pitchFamily="18" charset="0"/>
              </a:rPr>
              <a:t>9.Знаю, что люблю и могу руководить другими людьми.</a:t>
            </a:r>
          </a:p>
          <a:p>
            <a:pPr indent="177800"/>
            <a:r>
              <a:rPr lang="ru-RU" sz="1200" dirty="0" smtClean="0">
                <a:latin typeface="Times New Roman" pitchFamily="18" charset="0"/>
                <a:cs typeface="Times New Roman" pitchFamily="18" charset="0"/>
              </a:rPr>
              <a:t>10.Не умею и не хочу открываться до конца не перед кем.</a:t>
            </a:r>
          </a:p>
          <a:p>
            <a:pPr indent="177800"/>
            <a:r>
              <a:rPr lang="ru-RU" sz="1200" dirty="0" smtClean="0">
                <a:latin typeface="Times New Roman" pitchFamily="18" charset="0"/>
                <a:cs typeface="Times New Roman" pitchFamily="18" charset="0"/>
              </a:rPr>
              <a:t>11.Мне приятны мечты о "тихой пристани".</a:t>
            </a:r>
          </a:p>
          <a:p>
            <a:pPr indent="177800"/>
            <a:r>
              <a:rPr lang="ru-RU" sz="1200" dirty="0" smtClean="0">
                <a:latin typeface="Times New Roman" pitchFamily="18" charset="0"/>
                <a:cs typeface="Times New Roman" pitchFamily="18" charset="0"/>
              </a:rPr>
              <a:t>12.Думаю, что подчиненному необходимо уметь выполнять любые приказы начальника.</a:t>
            </a:r>
          </a:p>
          <a:p>
            <a:pPr indent="177800"/>
            <a:r>
              <a:rPr lang="ru-RU" sz="1200" dirty="0" smtClean="0">
                <a:latin typeface="Times New Roman" pitchFamily="18" charset="0"/>
                <a:cs typeface="Times New Roman" pitchFamily="18" charset="0"/>
              </a:rPr>
              <a:t>13.Возможно, это странно, но в отношениях с близкими мне людьми испытываю внутреннее сопротивление, когда вынужден(на) просить о чем-то.</a:t>
            </a:r>
          </a:p>
          <a:p>
            <a:pPr indent="177800"/>
            <a:r>
              <a:rPr lang="ru-RU" sz="1200" dirty="0" smtClean="0">
                <a:latin typeface="Times New Roman" pitchFamily="18" charset="0"/>
                <a:cs typeface="Times New Roman" pitchFamily="18" charset="0"/>
              </a:rPr>
              <a:t>14.Часто бывают ситуации, когда кто-то ждет от меня объяснений, хотя, на мой взгляд, все и так ясно.</a:t>
            </a:r>
          </a:p>
          <a:p>
            <a:pPr indent="177800"/>
            <a:r>
              <a:rPr lang="ru-RU" sz="1200" dirty="0" smtClean="0">
                <a:latin typeface="Times New Roman" pitchFamily="18" charset="0"/>
                <a:cs typeface="Times New Roman" pitchFamily="18" charset="0"/>
              </a:rPr>
              <a:t>15. Мне кажется, что мой характер похож на характер отца (матери), который(</a:t>
            </a:r>
            <a:r>
              <a:rPr lang="ru-RU" sz="1200" dirty="0" err="1" smtClean="0">
                <a:latin typeface="Times New Roman" pitchFamily="18" charset="0"/>
                <a:cs typeface="Times New Roman" pitchFamily="18" charset="0"/>
              </a:rPr>
              <a:t>ая</a:t>
            </a:r>
            <a:r>
              <a:rPr lang="ru-RU" sz="1200" dirty="0" smtClean="0">
                <a:latin typeface="Times New Roman" pitchFamily="18" charset="0"/>
                <a:cs typeface="Times New Roman" pitchFamily="18" charset="0"/>
              </a:rPr>
              <a:t>) был(а) опорой в семье.</a:t>
            </a:r>
          </a:p>
          <a:p>
            <a:pPr indent="177800"/>
            <a:r>
              <a:rPr lang="ru-RU" sz="1200" b="1" dirty="0" smtClean="0">
                <a:latin typeface="Times New Roman" pitchFamily="18" charset="0"/>
                <a:cs typeface="Times New Roman" pitchFamily="18" charset="0"/>
              </a:rPr>
              <a:t>150-100 очков:</a:t>
            </a:r>
            <a:r>
              <a:rPr lang="ru-RU" sz="1200" dirty="0" smtClean="0">
                <a:latin typeface="Times New Roman" pitchFamily="18" charset="0"/>
                <a:cs typeface="Times New Roman" pitchFamily="18" charset="0"/>
              </a:rPr>
              <a:t> Ваши ответы рисуют образ великого диктатора, который считает, что знает, как есть и как должно быть. И такому поведению Вы легко находите оправдание. Вы умеете убеждать и руководить другими, заставить выполнить работу в срок. Но иногда что-то в тоне, взгляде, жесте Ваших "подчиненных" говорит: дай передохнуть!</a:t>
            </a:r>
          </a:p>
          <a:p>
            <a:pPr indent="177800"/>
            <a:r>
              <a:rPr lang="ru-RU" sz="1200" b="1" dirty="0" smtClean="0">
                <a:latin typeface="Times New Roman" pitchFamily="18" charset="0"/>
                <a:cs typeface="Times New Roman" pitchFamily="18" charset="0"/>
              </a:rPr>
              <a:t>99-50 очков:</a:t>
            </a:r>
            <a:r>
              <a:rPr lang="ru-RU" sz="1200" dirty="0" smtClean="0">
                <a:latin typeface="Times New Roman" pitchFamily="18" charset="0"/>
                <a:cs typeface="Times New Roman" pitchFamily="18" charset="0"/>
              </a:rPr>
              <a:t> Гармония и решительность, мудрость и расчет, умение дать мудрый совет - вот Ваши главные достоинства. Если необходимо - руководите, если нужно - уступаете, всегда принимая во внимание чужое мнение и желание. Но только Вам известно, всегда ли Вы добиваетесь цели достойными средствами.</a:t>
            </a:r>
          </a:p>
          <a:p>
            <a:pPr indent="177800"/>
            <a:r>
              <a:rPr lang="ru-RU" sz="1200" b="1" dirty="0" smtClean="0">
                <a:latin typeface="Times New Roman" pitchFamily="18" charset="0"/>
                <a:cs typeface="Times New Roman" pitchFamily="18" charset="0"/>
              </a:rPr>
              <a:t>49-0 очков:</a:t>
            </a:r>
            <a:r>
              <a:rPr lang="ru-RU" sz="1200" dirty="0" smtClean="0">
                <a:latin typeface="Times New Roman" pitchFamily="18" charset="0"/>
                <a:cs typeface="Times New Roman" pitchFamily="18" charset="0"/>
              </a:rPr>
              <a:t> Ваши ответы характерны для "психологического ужа". Вы способны проглотить любой упрек, даже если это не обязательно, всем пожертвовать, хотя этого никто не требует. Часто, чувствуя собственное бессилие, Вы способны на... решительный поступок. Испытывая беспомощность, ищите в других недостающие Вам черты характера. И в этом находите смысл и надежду на лучшую для Вас жизнь.</a:t>
            </a:r>
            <a:endParaRPr lang="ru-RU" sz="1200" dirty="0">
              <a:latin typeface="Times New Roman" pitchFamily="18" charset="0"/>
              <a:cs typeface="Times New Roman" pitchFamily="18" charset="0"/>
            </a:endParaRPr>
          </a:p>
        </p:txBody>
      </p:sp>
      <p:sp>
        <p:nvSpPr>
          <p:cNvPr id="6" name="Заголовок 1"/>
          <p:cNvSpPr>
            <a:spLocks noGrp="1"/>
          </p:cNvSpPr>
          <p:nvPr>
            <p:ph type="title"/>
          </p:nvPr>
        </p:nvSpPr>
        <p:spPr>
          <a:xfrm>
            <a:off x="0" y="0"/>
            <a:ext cx="6858000" cy="428596"/>
          </a:xfrm>
          <a:gradFill>
            <a:gsLst>
              <a:gs pos="0">
                <a:schemeClr val="dk1">
                  <a:tint val="50000"/>
                  <a:satMod val="300000"/>
                  <a:alpha val="17000"/>
                </a:schemeClr>
              </a:gs>
              <a:gs pos="35000">
                <a:schemeClr val="dk1">
                  <a:tint val="37000"/>
                  <a:satMod val="300000"/>
                </a:schemeClr>
              </a:gs>
              <a:gs pos="100000">
                <a:schemeClr val="dk1">
                  <a:tint val="15000"/>
                  <a:satMod val="350000"/>
                </a:schemeClr>
              </a:gs>
            </a:gsLst>
          </a:gradFill>
        </p:spPr>
        <p:style>
          <a:lnRef idx="1">
            <a:schemeClr val="dk1"/>
          </a:lnRef>
          <a:fillRef idx="2">
            <a:schemeClr val="dk1"/>
          </a:fillRef>
          <a:effectRef idx="1">
            <a:schemeClr val="dk1"/>
          </a:effectRef>
          <a:fontRef idx="minor">
            <a:schemeClr val="dk1"/>
          </a:fontRef>
        </p:style>
        <p:txBody>
          <a:bodyPr>
            <a:noAutofit/>
          </a:bodyPr>
          <a:lstStyle/>
          <a:p>
            <a:r>
              <a:rPr lang="ru-RU" sz="2400" b="1" dirty="0" smtClean="0"/>
              <a:t/>
            </a:r>
            <a:br>
              <a:rPr lang="ru-RU" sz="2400" b="1" dirty="0" smtClean="0"/>
            </a:br>
            <a:r>
              <a:rPr lang="ru-RU" sz="2400" b="1" dirty="0" smtClean="0"/>
              <a:t>Тест. Лидер ли Вы?</a:t>
            </a:r>
            <a:br>
              <a:rPr lang="ru-RU" sz="2400" b="1" dirty="0" smtClean="0"/>
            </a:b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lasten" pitchFamily="2" charset="0"/>
              </a:rPr>
              <a:t>.</a:t>
            </a:r>
            <a:endPar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lasten" pitchFamily="2" charset="0"/>
            </a:endParaRPr>
          </a:p>
        </p:txBody>
      </p:sp>
      <p:pic>
        <p:nvPicPr>
          <p:cNvPr id="7" name="Рисунок 6" descr="787oo7o.png"/>
          <p:cNvPicPr>
            <a:picLocks noChangeAspect="1"/>
          </p:cNvPicPr>
          <p:nvPr/>
        </p:nvPicPr>
        <p:blipFill>
          <a:blip r:embed="rId2" cstate="print">
            <a:lum contrast="-33000"/>
          </a:blip>
          <a:stretch>
            <a:fillRect/>
          </a:stretch>
        </p:blipFill>
        <p:spPr>
          <a:xfrm>
            <a:off x="3143248" y="8501090"/>
            <a:ext cx="522527" cy="500034"/>
          </a:xfrm>
          <a:prstGeom prst="rect">
            <a:avLst/>
          </a:prstGeom>
          <a:effectLst>
            <a:glow rad="63500">
              <a:schemeClr val="accent1">
                <a:satMod val="175000"/>
                <a:alpha val="40000"/>
              </a:schemeClr>
            </a:glow>
            <a:outerShdw blurRad="50800" dist="50800" dir="5400000" algn="ctr" rotWithShape="0">
              <a:srgbClr val="000000"/>
            </a:outerShdw>
          </a:effectLst>
        </p:spPr>
      </p:pic>
      <p:sp>
        <p:nvSpPr>
          <p:cNvPr id="8" name="Прямоугольник 7"/>
          <p:cNvSpPr/>
          <p:nvPr/>
        </p:nvSpPr>
        <p:spPr>
          <a:xfrm>
            <a:off x="285728" y="8715404"/>
            <a:ext cx="569387" cy="276999"/>
          </a:xfrm>
          <a:prstGeom prst="rect">
            <a:avLst/>
          </a:prstGeom>
        </p:spPr>
        <p:txBody>
          <a:bodyPr wrap="none">
            <a:spAutoFit/>
          </a:bodyPr>
          <a:lstStyle/>
          <a:p>
            <a:r>
              <a:rPr lang="ru-RU" sz="1200" dirty="0" smtClean="0"/>
              <a:t>МКАХ</a:t>
            </a:r>
            <a:endParaRPr lang="ru-RU" sz="1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6858000" cy="520824"/>
          </a:xfrm>
          <a:gradFill>
            <a:gsLst>
              <a:gs pos="0">
                <a:schemeClr val="accent3">
                  <a:tint val="50000"/>
                  <a:satMod val="300000"/>
                  <a:alpha val="17000"/>
                </a:schemeClr>
              </a:gs>
              <a:gs pos="35000">
                <a:schemeClr val="accent3">
                  <a:tint val="37000"/>
                  <a:satMod val="300000"/>
                </a:schemeClr>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a:noAutofit/>
          </a:bodyPr>
          <a:lstStyle/>
          <a:p>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r>
            <a:b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ru-RU" sz="2400" b="1" dirty="0" err="1" smtClean="0">
                <a:solidFill>
                  <a:srgbClr val="859A0A"/>
                </a:solidFill>
              </a:rPr>
              <a:t>Сколково</a:t>
            </a:r>
            <a:r>
              <a:rPr lang="ru-RU" sz="2400" b="1" dirty="0" smtClean="0">
                <a:solidFill>
                  <a:srgbClr val="859A0A"/>
                </a:solidFill>
              </a:rPr>
              <a:t> - </a:t>
            </a:r>
            <a:r>
              <a:rPr lang="ru-RU" sz="2400" b="1" dirty="0" err="1" smtClean="0">
                <a:solidFill>
                  <a:srgbClr val="859A0A"/>
                </a:solidFill>
              </a:rPr>
              <a:t>Startup</a:t>
            </a:r>
            <a:r>
              <a:rPr lang="ru-RU" sz="2400" b="1" dirty="0" smtClean="0">
                <a:solidFill>
                  <a:srgbClr val="859A0A"/>
                </a:solidFill>
              </a:rPr>
              <a:t> </a:t>
            </a:r>
            <a:r>
              <a:rPr lang="ru-RU" sz="2400" b="1" dirty="0" err="1" smtClean="0">
                <a:solidFill>
                  <a:srgbClr val="859A0A"/>
                </a:solidFill>
              </a:rPr>
              <a:t>village</a:t>
            </a:r>
            <a:r>
              <a:rPr lang="ru-RU" sz="2400" b="1" dirty="0" smtClean="0">
                <a:solidFill>
                  <a:srgbClr val="E3F672"/>
                </a:solidFill>
              </a:rPr>
              <a:t/>
            </a:r>
            <a:br>
              <a:rPr lang="ru-RU" sz="2400" b="1" dirty="0" smtClean="0">
                <a:solidFill>
                  <a:srgbClr val="E3F672"/>
                </a:solidFill>
              </a:rPr>
            </a:br>
            <a:endPar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lasten" pitchFamily="2" charset="0"/>
            </a:endParaRPr>
          </a:p>
        </p:txBody>
      </p:sp>
      <p:sp>
        <p:nvSpPr>
          <p:cNvPr id="3" name="Номер слайда 2"/>
          <p:cNvSpPr>
            <a:spLocks noGrp="1"/>
          </p:cNvSpPr>
          <p:nvPr>
            <p:ph type="sldNum" sz="quarter" idx="12"/>
          </p:nvPr>
        </p:nvSpPr>
        <p:spPr>
          <a:xfrm>
            <a:off x="6215058" y="8657167"/>
            <a:ext cx="642942" cy="486833"/>
          </a:xfrm>
          <a:gradFill>
            <a:gsLst>
              <a:gs pos="0">
                <a:schemeClr val="accent3">
                  <a:shade val="51000"/>
                  <a:satMod val="130000"/>
                  <a:alpha val="49000"/>
                </a:schemeClr>
              </a:gs>
              <a:gs pos="80000">
                <a:schemeClr val="accent3">
                  <a:shade val="93000"/>
                  <a:satMod val="130000"/>
                </a:schemeClr>
              </a:gs>
              <a:gs pos="100000">
                <a:schemeClr val="accent3">
                  <a:shade val="94000"/>
                  <a:satMod val="135000"/>
                </a:schemeClr>
              </a:gs>
            </a:gsLst>
          </a:gradFill>
          <a:scene3d>
            <a:camera prst="orthographicFront"/>
            <a:lightRig rig="threePt" dir="t"/>
          </a:scene3d>
          <a:sp3d>
            <a:bevelT w="114300" prst="artDeco"/>
          </a:sp3d>
        </p:spPr>
        <p:style>
          <a:lnRef idx="1">
            <a:schemeClr val="accent3"/>
          </a:lnRef>
          <a:fillRef idx="3">
            <a:schemeClr val="accent3"/>
          </a:fillRef>
          <a:effectRef idx="2">
            <a:schemeClr val="accent3"/>
          </a:effectRef>
          <a:fontRef idx="minor">
            <a:schemeClr val="lt1"/>
          </a:fontRef>
        </p:style>
        <p:txBody>
          <a:bodyPr/>
          <a:lstStyle/>
          <a:p>
            <a:pPr algn="ctr"/>
            <a:fld id="{293F6069-31DF-4B12-8E0D-B468C1828B5F}" type="slidenum">
              <a:rPr lang="ru-RU" b="1" smtClean="0">
                <a:solidFill>
                  <a:schemeClr val="tx1"/>
                </a:solidFill>
              </a:rPr>
              <a:pPr algn="ctr"/>
              <a:t>17</a:t>
            </a:fld>
            <a:endParaRPr lang="ru-RU" b="1" dirty="0">
              <a:solidFill>
                <a:schemeClr val="tx1"/>
              </a:solidFill>
            </a:endParaRPr>
          </a:p>
        </p:txBody>
      </p:sp>
      <p:pic>
        <p:nvPicPr>
          <p:cNvPr id="7" name="Рисунок 6" descr="787oo7o.png"/>
          <p:cNvPicPr>
            <a:picLocks noChangeAspect="1"/>
          </p:cNvPicPr>
          <p:nvPr/>
        </p:nvPicPr>
        <p:blipFill>
          <a:blip r:embed="rId2" cstate="print">
            <a:lum contrast="-33000"/>
          </a:blip>
          <a:stretch>
            <a:fillRect/>
          </a:stretch>
        </p:blipFill>
        <p:spPr>
          <a:xfrm>
            <a:off x="3143248" y="8501090"/>
            <a:ext cx="522527" cy="500034"/>
          </a:xfrm>
          <a:prstGeom prst="rect">
            <a:avLst/>
          </a:prstGeom>
          <a:effectLst>
            <a:glow rad="63500">
              <a:schemeClr val="accent1">
                <a:satMod val="175000"/>
                <a:alpha val="40000"/>
              </a:schemeClr>
            </a:glow>
            <a:outerShdw blurRad="50800" dist="50800" dir="5400000" algn="ctr" rotWithShape="0">
              <a:srgbClr val="000000"/>
            </a:outerShdw>
          </a:effectLst>
        </p:spPr>
      </p:pic>
      <p:sp>
        <p:nvSpPr>
          <p:cNvPr id="9" name="Прямоугольник 8"/>
          <p:cNvSpPr/>
          <p:nvPr/>
        </p:nvSpPr>
        <p:spPr>
          <a:xfrm>
            <a:off x="285728" y="571473"/>
            <a:ext cx="3719336" cy="5447645"/>
          </a:xfrm>
          <a:prstGeom prst="rect">
            <a:avLst/>
          </a:prstGeom>
        </p:spPr>
        <p:txBody>
          <a:bodyPr wrap="square">
            <a:spAutoFit/>
          </a:bodyPr>
          <a:lstStyle/>
          <a:p>
            <a:pPr indent="180975"/>
            <a:r>
              <a:rPr lang="ru-RU" sz="1200" b="1" dirty="0" smtClean="0">
                <a:solidFill>
                  <a:srgbClr val="00B050"/>
                </a:solidFill>
                <a:latin typeface="Times New Roman" pitchFamily="18" charset="0"/>
                <a:cs typeface="Times New Roman" pitchFamily="18" charset="0"/>
              </a:rPr>
              <a:t>Первый в постсоветское время в России строящийся «с нуля» </a:t>
            </a:r>
            <a:r>
              <a:rPr lang="ru-RU" sz="1200" b="1" dirty="0" err="1" smtClean="0">
                <a:solidFill>
                  <a:srgbClr val="00B050"/>
                </a:solidFill>
                <a:latin typeface="Times New Roman" pitchFamily="18" charset="0"/>
                <a:cs typeface="Times New Roman" pitchFamily="18" charset="0"/>
              </a:rPr>
              <a:t>наукоград</a:t>
            </a:r>
            <a:r>
              <a:rPr lang="ru-RU" sz="1200" b="1" dirty="0" smtClean="0">
                <a:solidFill>
                  <a:srgbClr val="00B050"/>
                </a:solidFill>
                <a:latin typeface="Times New Roman" pitchFamily="18" charset="0"/>
                <a:cs typeface="Times New Roman" pitchFamily="18" charset="0"/>
              </a:rPr>
              <a:t>. </a:t>
            </a:r>
          </a:p>
          <a:p>
            <a:pPr indent="180975"/>
            <a:r>
              <a:rPr lang="ru-RU" sz="1200" b="1" dirty="0" smtClean="0">
                <a:solidFill>
                  <a:srgbClr val="00B050"/>
                </a:solidFill>
                <a:latin typeface="Times New Roman" pitchFamily="18" charset="0"/>
                <a:cs typeface="Times New Roman" pitchFamily="18" charset="0"/>
              </a:rPr>
              <a:t>В этом году Состоялась вторая ежегодная всероссийская </a:t>
            </a:r>
            <a:r>
              <a:rPr lang="ru-RU" sz="1200" b="1" dirty="0" err="1" smtClean="0">
                <a:solidFill>
                  <a:srgbClr val="00B050"/>
                </a:solidFill>
                <a:latin typeface="Times New Roman" pitchFamily="18" charset="0"/>
                <a:cs typeface="Times New Roman" pitchFamily="18" charset="0"/>
              </a:rPr>
              <a:t>стартап</a:t>
            </a:r>
            <a:r>
              <a:rPr lang="ru-RU" sz="1200" b="1" dirty="0" smtClean="0">
                <a:solidFill>
                  <a:srgbClr val="00B050"/>
                </a:solidFill>
                <a:latin typeface="Times New Roman" pitchFamily="18" charset="0"/>
                <a:cs typeface="Times New Roman" pitchFamily="18" charset="0"/>
              </a:rPr>
              <a:t> - конференция </a:t>
            </a:r>
            <a:r>
              <a:rPr lang="ru-RU" sz="1200" b="1" dirty="0" err="1" smtClean="0">
                <a:solidFill>
                  <a:srgbClr val="00B050"/>
                </a:solidFill>
                <a:latin typeface="Times New Roman" pitchFamily="18" charset="0"/>
                <a:cs typeface="Times New Roman" pitchFamily="18" charset="0"/>
              </a:rPr>
              <a:t>Startup</a:t>
            </a:r>
            <a:r>
              <a:rPr lang="ru-RU" sz="1200" b="1" dirty="0" smtClean="0">
                <a:solidFill>
                  <a:srgbClr val="00B050"/>
                </a:solidFill>
                <a:latin typeface="Times New Roman" pitchFamily="18" charset="0"/>
                <a:cs typeface="Times New Roman" pitchFamily="18" charset="0"/>
              </a:rPr>
              <a:t> </a:t>
            </a:r>
            <a:r>
              <a:rPr lang="ru-RU" sz="1200" b="1" dirty="0" err="1" smtClean="0">
                <a:solidFill>
                  <a:srgbClr val="00B050"/>
                </a:solidFill>
                <a:latin typeface="Times New Roman" pitchFamily="18" charset="0"/>
                <a:cs typeface="Times New Roman" pitchFamily="18" charset="0"/>
              </a:rPr>
              <a:t>village</a:t>
            </a:r>
            <a:r>
              <a:rPr lang="ru-RU" sz="1200" b="1" dirty="0" smtClean="0">
                <a:solidFill>
                  <a:srgbClr val="AEC90D"/>
                </a:solidFill>
                <a:latin typeface="Times New Roman" pitchFamily="18" charset="0"/>
                <a:cs typeface="Times New Roman" pitchFamily="18" charset="0"/>
              </a:rPr>
              <a:t>. </a:t>
            </a:r>
          </a:p>
          <a:p>
            <a:pPr indent="180975"/>
            <a:r>
              <a:rPr lang="ru-RU" sz="1200" b="1" dirty="0" smtClean="0">
                <a:solidFill>
                  <a:srgbClr val="AEC90D"/>
                </a:solidFill>
                <a:latin typeface="Times New Roman" pitchFamily="18" charset="0"/>
                <a:cs typeface="Times New Roman" pitchFamily="18" charset="0"/>
              </a:rPr>
              <a:t>В течение двух дней в </a:t>
            </a:r>
            <a:r>
              <a:rPr lang="ru-RU" sz="1200" b="1" dirty="0" err="1" smtClean="0">
                <a:solidFill>
                  <a:srgbClr val="00B050"/>
                </a:solidFill>
                <a:latin typeface="Times New Roman" pitchFamily="18" charset="0"/>
                <a:cs typeface="Times New Roman" pitchFamily="18" charset="0"/>
              </a:rPr>
              <a:t>Startup</a:t>
            </a:r>
            <a:r>
              <a:rPr lang="ru-RU" sz="1200" b="1" dirty="0" smtClean="0">
                <a:solidFill>
                  <a:srgbClr val="00B050"/>
                </a:solidFill>
                <a:latin typeface="Times New Roman" pitchFamily="18" charset="0"/>
                <a:cs typeface="Times New Roman" pitchFamily="18" charset="0"/>
              </a:rPr>
              <a:t> </a:t>
            </a:r>
            <a:r>
              <a:rPr lang="ru-RU" sz="1200" b="1" dirty="0" err="1" smtClean="0">
                <a:solidFill>
                  <a:srgbClr val="00B050"/>
                </a:solidFill>
                <a:latin typeface="Times New Roman" pitchFamily="18" charset="0"/>
                <a:cs typeface="Times New Roman" pitchFamily="18" charset="0"/>
              </a:rPr>
              <a:t>village</a:t>
            </a:r>
            <a:r>
              <a:rPr lang="ru-RU" sz="1200" b="1" dirty="0" smtClean="0">
                <a:solidFill>
                  <a:srgbClr val="00B050"/>
                </a:solidFill>
                <a:latin typeface="Times New Roman" pitchFamily="18" charset="0"/>
                <a:cs typeface="Times New Roman" pitchFamily="18" charset="0"/>
              </a:rPr>
              <a:t> обменивались опытом и заряжались энергией идей более 8000 человек – неравнодушных к будущему страны и своей жизни. </a:t>
            </a:r>
            <a:r>
              <a:rPr lang="ru-RU" sz="1200" b="1" dirty="0" smtClean="0">
                <a:solidFill>
                  <a:srgbClr val="AEC90D"/>
                </a:solidFill>
                <a:latin typeface="Times New Roman" pitchFamily="18" charset="0"/>
                <a:cs typeface="Times New Roman" pitchFamily="18" charset="0"/>
              </a:rPr>
              <a:t>                      </a:t>
            </a:r>
          </a:p>
          <a:p>
            <a:pPr indent="180975"/>
            <a:endParaRPr lang="ru-RU" sz="1200" b="1" dirty="0" smtClean="0">
              <a:solidFill>
                <a:srgbClr val="AEC90D"/>
              </a:solidFill>
              <a:latin typeface="Times New Roman" pitchFamily="18" charset="0"/>
              <a:cs typeface="Times New Roman" pitchFamily="18" charset="0"/>
            </a:endParaRPr>
          </a:p>
          <a:p>
            <a:pPr indent="180975"/>
            <a:r>
              <a:rPr lang="ru-RU" sz="1200" dirty="0" smtClean="0">
                <a:latin typeface="Times New Roman" pitchFamily="18" charset="0"/>
                <a:cs typeface="Times New Roman" pitchFamily="18" charset="0"/>
              </a:rPr>
              <a:t>Мероприятие собрало 200 лучших российских и иностранных </a:t>
            </a:r>
            <a:r>
              <a:rPr lang="ru-RU" sz="1200" dirty="0" err="1" smtClean="0">
                <a:latin typeface="Times New Roman" pitchFamily="18" charset="0"/>
                <a:cs typeface="Times New Roman" pitchFamily="18" charset="0"/>
              </a:rPr>
              <a:t>стартап-проектов</a:t>
            </a:r>
            <a:r>
              <a:rPr lang="ru-RU" sz="1200" dirty="0" smtClean="0">
                <a:latin typeface="Times New Roman" pitchFamily="18" charset="0"/>
                <a:cs typeface="Times New Roman" pitchFamily="18" charset="0"/>
              </a:rPr>
              <a:t>, предварительно отобранных профессиональными экспертами.                    2000 представителей </a:t>
            </a:r>
            <a:r>
              <a:rPr lang="ru-RU" sz="1200" dirty="0" err="1" smtClean="0">
                <a:latin typeface="Times New Roman" pitchFamily="18" charset="0"/>
                <a:cs typeface="Times New Roman" pitchFamily="18" charset="0"/>
              </a:rPr>
              <a:t>стартап</a:t>
            </a:r>
            <a:r>
              <a:rPr lang="ru-RU" sz="1200" dirty="0" smtClean="0">
                <a:latin typeface="Times New Roman" pitchFamily="18" charset="0"/>
                <a:cs typeface="Times New Roman" pitchFamily="18" charset="0"/>
              </a:rPr>
              <a:t>- компаний и команд из 43 российских регионов и 26 стран мира.</a:t>
            </a:r>
            <a:br>
              <a:rPr lang="ru-RU" sz="1200" dirty="0" smtClean="0">
                <a:latin typeface="Times New Roman" pitchFamily="18" charset="0"/>
                <a:cs typeface="Times New Roman" pitchFamily="18" charset="0"/>
              </a:rPr>
            </a:br>
            <a:endParaRPr lang="ru-RU" sz="1200" dirty="0" smtClean="0">
              <a:latin typeface="Times New Roman" pitchFamily="18" charset="0"/>
              <a:cs typeface="Times New Roman" pitchFamily="18" charset="0"/>
            </a:endParaRPr>
          </a:p>
          <a:p>
            <a:pPr indent="180975"/>
            <a:r>
              <a:rPr lang="ru-RU" sz="1200" dirty="0" smtClean="0">
                <a:latin typeface="Times New Roman" pitchFamily="18" charset="0"/>
                <a:cs typeface="Times New Roman" pitchFamily="18" charset="0"/>
              </a:rPr>
              <a:t>320 инвесторов, 260 партнеров, 150 журналистов,  а также </a:t>
            </a:r>
            <a:r>
              <a:rPr lang="ru-RU" sz="1200" b="1" i="1" dirty="0" smtClean="0">
                <a:solidFill>
                  <a:schemeClr val="tx2"/>
                </a:solidFill>
                <a:latin typeface="Times New Roman" pitchFamily="18" charset="0"/>
                <a:cs typeface="Times New Roman" pitchFamily="18" charset="0"/>
              </a:rPr>
              <a:t>ученые, </a:t>
            </a:r>
            <a:r>
              <a:rPr lang="ru-RU" sz="1200" b="1" i="1" dirty="0" err="1" smtClean="0">
                <a:solidFill>
                  <a:schemeClr val="tx2"/>
                </a:solidFill>
                <a:latin typeface="Times New Roman" pitchFamily="18" charset="0"/>
                <a:cs typeface="Times New Roman" pitchFamily="18" charset="0"/>
              </a:rPr>
              <a:t>предприниматели-инноваторы</a:t>
            </a:r>
            <a:r>
              <a:rPr lang="ru-RU" sz="1200" b="1" i="1" dirty="0" smtClean="0">
                <a:solidFill>
                  <a:schemeClr val="tx2"/>
                </a:solidFill>
                <a:latin typeface="Times New Roman" pitchFamily="18" charset="0"/>
                <a:cs typeface="Times New Roman" pitchFamily="18" charset="0"/>
              </a:rPr>
              <a:t>, студенты, представители крупных корпораций и органов власти и все, кого волнует тема технологического предпринимательства. </a:t>
            </a:r>
          </a:p>
          <a:p>
            <a:pPr indent="180975"/>
            <a:r>
              <a:rPr lang="ru-RU" sz="1200" dirty="0" smtClean="0">
                <a:latin typeface="Times New Roman" pitchFamily="18" charset="0"/>
                <a:cs typeface="Times New Roman" pitchFamily="18" charset="0"/>
              </a:rPr>
              <a:t>Больше участников, в полтора раза большая площадь, участие иностранных </a:t>
            </a:r>
            <a:r>
              <a:rPr lang="ru-RU" sz="1200" dirty="0" err="1" smtClean="0">
                <a:latin typeface="Times New Roman" pitchFamily="18" charset="0"/>
                <a:cs typeface="Times New Roman" pitchFamily="18" charset="0"/>
              </a:rPr>
              <a:t>стартапов</a:t>
            </a:r>
            <a:r>
              <a:rPr lang="ru-RU" sz="1200" dirty="0" smtClean="0">
                <a:latin typeface="Times New Roman" pitchFamily="18" charset="0"/>
                <a:cs typeface="Times New Roman" pitchFamily="18" charset="0"/>
              </a:rPr>
              <a:t> в конкурсе, </a:t>
            </a:r>
            <a:r>
              <a:rPr lang="ru-RU" sz="1200" b="1" i="1" dirty="0" smtClean="0">
                <a:latin typeface="Times New Roman" pitchFamily="18" charset="0"/>
                <a:cs typeface="Times New Roman" pitchFamily="18" charset="0"/>
              </a:rPr>
              <a:t>самые талантливые дети-изобретатели </a:t>
            </a:r>
            <a:r>
              <a:rPr lang="ru-RU" sz="1200" dirty="0" smtClean="0">
                <a:latin typeface="Times New Roman" pitchFamily="18" charset="0"/>
                <a:cs typeface="Times New Roman" pitchFamily="18" charset="0"/>
              </a:rPr>
              <a:t>со всей страны, отдельный шатер </a:t>
            </a:r>
            <a:r>
              <a:rPr lang="ru-RU" sz="1200" dirty="0" err="1" smtClean="0">
                <a:latin typeface="Times New Roman" pitchFamily="18" charset="0"/>
                <a:cs typeface="Times New Roman" pitchFamily="18" charset="0"/>
              </a:rPr>
              <a:t>Сколтеха</a:t>
            </a:r>
            <a:r>
              <a:rPr lang="ru-RU" sz="1200" dirty="0" smtClean="0">
                <a:latin typeface="Times New Roman" pitchFamily="18" charset="0"/>
                <a:cs typeface="Times New Roman" pitchFamily="18" charset="0"/>
              </a:rPr>
              <a:t>, настоящий базар изобретений, роботы, </a:t>
            </a:r>
            <a:r>
              <a:rPr lang="ru-RU" sz="1200" dirty="0" err="1" smtClean="0">
                <a:latin typeface="Times New Roman" pitchFamily="18" charset="0"/>
                <a:cs typeface="Times New Roman" pitchFamily="18" charset="0"/>
              </a:rPr>
              <a:t>беспилотники</a:t>
            </a:r>
            <a:r>
              <a:rPr lang="ru-RU" sz="1200" dirty="0" smtClean="0">
                <a:latin typeface="Times New Roman" pitchFamily="18" charset="0"/>
                <a:cs typeface="Times New Roman" pitchFamily="18" charset="0"/>
              </a:rPr>
              <a:t>, медицинское оборудование, мини-экспресс лаборатории, мини-сканеры, мини-роботы</a:t>
            </a:r>
          </a:p>
        </p:txBody>
      </p:sp>
      <p:sp>
        <p:nvSpPr>
          <p:cNvPr id="8" name="Прямоугольник 7"/>
          <p:cNvSpPr/>
          <p:nvPr/>
        </p:nvSpPr>
        <p:spPr>
          <a:xfrm>
            <a:off x="285728" y="8715404"/>
            <a:ext cx="569387" cy="276999"/>
          </a:xfrm>
          <a:prstGeom prst="rect">
            <a:avLst/>
          </a:prstGeom>
        </p:spPr>
        <p:txBody>
          <a:bodyPr wrap="none">
            <a:spAutoFit/>
          </a:bodyPr>
          <a:lstStyle/>
          <a:p>
            <a:r>
              <a:rPr lang="ru-RU" sz="1200" dirty="0" smtClean="0"/>
              <a:t>МКАХ</a:t>
            </a:r>
            <a:endParaRPr lang="ru-RU" sz="1200" dirty="0"/>
          </a:p>
        </p:txBody>
      </p:sp>
      <p:pic>
        <p:nvPicPr>
          <p:cNvPr id="11" name="Рисунок 10" descr="DSCN4540.JPG"/>
          <p:cNvPicPr>
            <a:picLocks noChangeAspect="1"/>
          </p:cNvPicPr>
          <p:nvPr/>
        </p:nvPicPr>
        <p:blipFill>
          <a:blip r:embed="rId3" cstate="print"/>
          <a:stretch>
            <a:fillRect/>
          </a:stretch>
        </p:blipFill>
        <p:spPr>
          <a:xfrm>
            <a:off x="4077072" y="3419872"/>
            <a:ext cx="2232248" cy="2520280"/>
          </a:xfrm>
          <a:prstGeom prst="rect">
            <a:avLst/>
          </a:prstGeom>
        </p:spPr>
      </p:pic>
      <p:pic>
        <p:nvPicPr>
          <p:cNvPr id="12" name="Рисунок 11" descr="DSCN4499.JPG"/>
          <p:cNvPicPr>
            <a:picLocks noChangeAspect="1"/>
          </p:cNvPicPr>
          <p:nvPr/>
        </p:nvPicPr>
        <p:blipFill>
          <a:blip r:embed="rId4" cstate="print"/>
          <a:stretch>
            <a:fillRect/>
          </a:stretch>
        </p:blipFill>
        <p:spPr>
          <a:xfrm>
            <a:off x="4077072" y="611560"/>
            <a:ext cx="2232248" cy="2736304"/>
          </a:xfrm>
          <a:prstGeom prst="rect">
            <a:avLst/>
          </a:prstGeom>
        </p:spPr>
      </p:pic>
      <p:pic>
        <p:nvPicPr>
          <p:cNvPr id="13" name="Рисунок 12" descr="Партнёр.png"/>
          <p:cNvPicPr>
            <a:picLocks noChangeAspect="1"/>
          </p:cNvPicPr>
          <p:nvPr/>
        </p:nvPicPr>
        <p:blipFill>
          <a:blip r:embed="rId5" cstate="print"/>
          <a:stretch>
            <a:fillRect/>
          </a:stretch>
        </p:blipFill>
        <p:spPr>
          <a:xfrm>
            <a:off x="214290" y="5940152"/>
            <a:ext cx="6455070" cy="2504189"/>
          </a:xfrm>
          <a:prstGeom prst="rect">
            <a:avLst/>
          </a:prstGeom>
        </p:spPr>
      </p:pic>
      <p:sp>
        <p:nvSpPr>
          <p:cNvPr id="14" name="TextBox 13"/>
          <p:cNvSpPr txBox="1"/>
          <p:nvPr/>
        </p:nvSpPr>
        <p:spPr>
          <a:xfrm>
            <a:off x="428604" y="5724128"/>
            <a:ext cx="3216420" cy="338554"/>
          </a:xfrm>
          <a:prstGeom prst="rect">
            <a:avLst/>
          </a:prstGeom>
          <a:noFill/>
        </p:spPr>
        <p:txBody>
          <a:bodyPr wrap="square" rtlCol="0">
            <a:spAutoFit/>
          </a:bodyPr>
          <a:lstStyle/>
          <a:p>
            <a:r>
              <a:rPr lang="ru-RU" sz="1600" b="1" dirty="0" smtClean="0">
                <a:solidFill>
                  <a:srgbClr val="AEC90D"/>
                </a:solidFill>
              </a:rPr>
              <a:t>Ключевые партнёры </a:t>
            </a:r>
            <a:r>
              <a:rPr lang="ru-RU" sz="1600" b="1" dirty="0" err="1" smtClean="0">
                <a:solidFill>
                  <a:srgbClr val="AEC90D"/>
                </a:solidFill>
              </a:rPr>
              <a:t>Сколково</a:t>
            </a:r>
            <a:endParaRPr lang="ru-RU" sz="1600" b="1" dirty="0">
              <a:solidFill>
                <a:srgbClr val="AEC90D"/>
              </a:solidFill>
            </a:endParaRPr>
          </a:p>
        </p:txBody>
      </p:sp>
      <p:sp>
        <p:nvSpPr>
          <p:cNvPr id="15" name="Прямоугольник 14"/>
          <p:cNvSpPr/>
          <p:nvPr/>
        </p:nvSpPr>
        <p:spPr>
          <a:xfrm>
            <a:off x="285728" y="8215338"/>
            <a:ext cx="2431435" cy="276999"/>
          </a:xfrm>
          <a:prstGeom prst="rect">
            <a:avLst/>
          </a:prstGeom>
        </p:spPr>
        <p:txBody>
          <a:bodyPr wrap="square">
            <a:spAutoFit/>
          </a:bodyPr>
          <a:lstStyle/>
          <a:p>
            <a:r>
              <a:rPr lang="en-US" sz="1200" dirty="0" smtClean="0"/>
              <a:t>http://startupvillage.ru/</a:t>
            </a:r>
            <a:endParaRPr lang="ru-RU" sz="1200" dirty="0"/>
          </a:p>
        </p:txBody>
      </p:sp>
    </p:spTree>
    <p:extLst>
      <p:ext uri="{BB962C8B-B14F-4D97-AF65-F5344CB8AC3E}">
        <p14:creationId xmlns="" xmlns:p14="http://schemas.microsoft.com/office/powerpoint/2010/main" val="12014529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Рисунок 24" descr="ANDREY.png.png"/>
          <p:cNvPicPr>
            <a:picLocks noChangeAspect="1"/>
          </p:cNvPicPr>
          <p:nvPr/>
        </p:nvPicPr>
        <p:blipFill>
          <a:blip r:embed="rId2" cstate="print"/>
          <a:stretch>
            <a:fillRect/>
          </a:stretch>
        </p:blipFill>
        <p:spPr>
          <a:xfrm>
            <a:off x="1500174" y="6786578"/>
            <a:ext cx="665731" cy="1571604"/>
          </a:xfrm>
          <a:prstGeom prst="rect">
            <a:avLst/>
          </a:prstGeom>
        </p:spPr>
      </p:pic>
      <p:sp>
        <p:nvSpPr>
          <p:cNvPr id="2" name="Заголовок 1"/>
          <p:cNvSpPr>
            <a:spLocks noGrp="1"/>
          </p:cNvSpPr>
          <p:nvPr>
            <p:ph type="title"/>
          </p:nvPr>
        </p:nvSpPr>
        <p:spPr>
          <a:xfrm>
            <a:off x="0" y="0"/>
            <a:ext cx="6858000" cy="357158"/>
          </a:xfrm>
          <a:gradFill flip="none" rotWithShape="1">
            <a:gsLst>
              <a:gs pos="0">
                <a:schemeClr val="accent1">
                  <a:tint val="66000"/>
                  <a:satMod val="160000"/>
                  <a:alpha val="24000"/>
                </a:schemeClr>
              </a:gs>
              <a:gs pos="50000">
                <a:schemeClr val="accent1">
                  <a:tint val="44500"/>
                  <a:satMod val="160000"/>
                </a:schemeClr>
              </a:gs>
              <a:gs pos="100000">
                <a:schemeClr val="accent1">
                  <a:tint val="23500"/>
                  <a:satMod val="160000"/>
                </a:schemeClr>
              </a:gs>
            </a:gsLst>
            <a:lin ang="16200000" scaled="1"/>
            <a:tileRect/>
          </a:gradFill>
        </p:spPr>
        <p:txBody>
          <a:bodyPr>
            <a:noAutofit/>
          </a:bodyPr>
          <a:lstStyle/>
          <a:p>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lasten" pitchFamily="2" charset="0"/>
              </a:rPr>
              <a:t>Как надо учиться. Жизненный пример</a:t>
            </a:r>
            <a:endPar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lasten" pitchFamily="2" charset="0"/>
            </a:endParaRPr>
          </a:p>
        </p:txBody>
      </p:sp>
      <p:sp>
        <p:nvSpPr>
          <p:cNvPr id="3" name="Номер слайда 2"/>
          <p:cNvSpPr>
            <a:spLocks noGrp="1"/>
          </p:cNvSpPr>
          <p:nvPr>
            <p:ph type="sldNum" sz="quarter" idx="12"/>
          </p:nvPr>
        </p:nvSpPr>
        <p:spPr>
          <a:xfrm>
            <a:off x="6057916" y="8657167"/>
            <a:ext cx="800084" cy="486833"/>
          </a:xfrm>
          <a:gradFill>
            <a:gsLst>
              <a:gs pos="0">
                <a:schemeClr val="accent5">
                  <a:tint val="50000"/>
                  <a:satMod val="300000"/>
                  <a:alpha val="44000"/>
                </a:schemeClr>
              </a:gs>
              <a:gs pos="35000">
                <a:schemeClr val="accent5">
                  <a:tint val="37000"/>
                  <a:satMod val="300000"/>
                </a:schemeClr>
              </a:gs>
              <a:gs pos="100000">
                <a:schemeClr val="accent5">
                  <a:tint val="15000"/>
                  <a:satMod val="350000"/>
                </a:schemeClr>
              </a:gs>
            </a:gsLst>
          </a:gradFill>
          <a:scene3d>
            <a:camera prst="orthographicFront"/>
            <a:lightRig rig="threePt" dir="t"/>
          </a:scene3d>
          <a:sp3d>
            <a:bevelT w="114300" prst="artDeco"/>
          </a:sp3d>
        </p:spPr>
        <p:style>
          <a:lnRef idx="1">
            <a:schemeClr val="accent5"/>
          </a:lnRef>
          <a:fillRef idx="2">
            <a:schemeClr val="accent5"/>
          </a:fillRef>
          <a:effectRef idx="1">
            <a:schemeClr val="accent5"/>
          </a:effectRef>
          <a:fontRef idx="minor">
            <a:schemeClr val="dk1"/>
          </a:fontRef>
        </p:style>
        <p:txBody>
          <a:bodyPr/>
          <a:lstStyle/>
          <a:p>
            <a:pPr algn="ctr"/>
            <a:fld id="{293F6069-31DF-4B12-8E0D-B468C1828B5F}" type="slidenum">
              <a:rPr lang="ru-RU" b="1" smtClean="0">
                <a:solidFill>
                  <a:schemeClr val="tx1"/>
                </a:solidFill>
              </a:rPr>
              <a:pPr algn="ctr"/>
              <a:t>18</a:t>
            </a:fld>
            <a:endParaRPr lang="ru-RU" b="1" dirty="0">
              <a:solidFill>
                <a:schemeClr val="tx1"/>
              </a:solidFill>
            </a:endParaRPr>
          </a:p>
        </p:txBody>
      </p:sp>
      <p:sp>
        <p:nvSpPr>
          <p:cNvPr id="4" name="TextBox 3"/>
          <p:cNvSpPr txBox="1"/>
          <p:nvPr/>
        </p:nvSpPr>
        <p:spPr>
          <a:xfrm>
            <a:off x="-1" y="428596"/>
            <a:ext cx="6787299" cy="6375652"/>
          </a:xfrm>
          <a:prstGeom prst="rect">
            <a:avLst/>
          </a:prstGeom>
          <a:noFill/>
        </p:spPr>
        <p:txBody>
          <a:bodyPr wrap="square" numCol="2" spcCol="144000" rtlCol="0">
            <a:spAutoFit/>
          </a:bodyPr>
          <a:lstStyle/>
          <a:p>
            <a:pPr marL="180975" indent="180975" algn="just"/>
            <a:endParaRPr lang="ru-RU" sz="1200" dirty="0" smtClean="0">
              <a:cs typeface="Times New Roman" panose="02020603050405020304" pitchFamily="18" charset="0"/>
            </a:endParaRPr>
          </a:p>
          <a:p>
            <a:pPr marL="180975" indent="180975" algn="just"/>
            <a:endParaRPr lang="ru-RU" sz="1200" dirty="0">
              <a:cs typeface="Times New Roman" panose="02020603050405020304" pitchFamily="18" charset="0"/>
            </a:endParaRPr>
          </a:p>
          <a:p>
            <a:pPr marL="180975" indent="180975" algn="r"/>
            <a:r>
              <a:rPr lang="ru-RU" sz="1200" dirty="0" smtClean="0">
                <a:cs typeface="Times New Roman" panose="02020603050405020304" pitchFamily="18" charset="0"/>
              </a:rPr>
              <a:t> </a:t>
            </a:r>
            <a:r>
              <a:rPr lang="ru-RU" sz="1200" i="1" dirty="0" smtClean="0">
                <a:cs typeface="Times New Roman" panose="02020603050405020304" pitchFamily="18" charset="0"/>
              </a:rPr>
              <a:t>Хлестов Андрей, </a:t>
            </a:r>
          </a:p>
          <a:p>
            <a:pPr marL="180975" indent="180975" algn="r"/>
            <a:r>
              <a:rPr lang="ru-RU" sz="1200" i="1" dirty="0" smtClean="0">
                <a:cs typeface="Times New Roman" panose="02020603050405020304" pitchFamily="18" charset="0"/>
              </a:rPr>
              <a:t>21 год, </a:t>
            </a:r>
          </a:p>
          <a:p>
            <a:pPr marL="180975" indent="180975" algn="r"/>
            <a:r>
              <a:rPr lang="ru-RU" sz="1200" i="1" dirty="0" smtClean="0">
                <a:cs typeface="Times New Roman" panose="02020603050405020304" pitchFamily="18" charset="0"/>
              </a:rPr>
              <a:t>                                                 студент		</a:t>
            </a:r>
            <a:endParaRPr lang="ru-RU" sz="1200" dirty="0" smtClean="0">
              <a:cs typeface="Times New Roman" panose="02020603050405020304" pitchFamily="18" charset="0"/>
            </a:endParaRPr>
          </a:p>
          <a:p>
            <a:pPr marL="180975" indent="180975"/>
            <a:r>
              <a:rPr lang="ru-RU" sz="1200" dirty="0" smtClean="0">
                <a:latin typeface="Times New Roman" pitchFamily="18" charset="0"/>
                <a:cs typeface="Times New Roman" pitchFamily="18" charset="0"/>
              </a:rPr>
              <a:t>Название статьи обязывает меня поде- литься своим жизненным опытом. </a:t>
            </a:r>
          </a:p>
          <a:p>
            <a:pPr marL="180975" indent="180975"/>
            <a:r>
              <a:rPr lang="ru-RU" sz="1200" dirty="0" smtClean="0">
                <a:latin typeface="Times New Roman" pitchFamily="18" charset="0"/>
                <a:cs typeface="Times New Roman" pitchFamily="18" charset="0"/>
              </a:rPr>
              <a:t>Вы все учились в школе, получали знание и                             задумывались о выборе будущей профессии. Наверное, мало кто из вас ходил на                                    интеллектуальные мероприятия. Например                          в «Кенгуру». «Кенгуру» - это своего рода интеллектуально - математическая олимпиада для старшеклассников, которые стремятся к развитию неординарного мышления. </a:t>
            </a:r>
          </a:p>
          <a:p>
            <a:pPr marL="180975" indent="180975"/>
            <a:r>
              <a:rPr lang="ru-RU" sz="1200" dirty="0" smtClean="0">
                <a:latin typeface="Times New Roman" pitchFamily="18" charset="0"/>
                <a:cs typeface="Times New Roman" pitchFamily="18" charset="0"/>
              </a:rPr>
              <a:t>Я был постоянным участником данной олимпиады начиная с 7 класса. </a:t>
            </a:r>
          </a:p>
          <a:p>
            <a:pPr marL="180975" indent="180975"/>
            <a:r>
              <a:rPr lang="ru-RU" sz="1200" dirty="0" smtClean="0">
                <a:latin typeface="Times New Roman" pitchFamily="18" charset="0"/>
                <a:cs typeface="Times New Roman" pitchFamily="18" charset="0"/>
              </a:rPr>
              <a:t>Наступило время выпускных экзаменов                      и мне предстоял выбор института и профессии. Непросто было выбрать из множества вузов   и профессий в сборнике для абитуриентов. Подал заявление в несколько вузов на факультеты менеджмента.</a:t>
            </a:r>
          </a:p>
          <a:p>
            <a:pPr marL="180975" indent="180975"/>
            <a:r>
              <a:rPr lang="ru-RU" sz="1200" dirty="0" smtClean="0">
                <a:latin typeface="Times New Roman" pitchFamily="18" charset="0"/>
                <a:cs typeface="Times New Roman" pitchFamily="18" charset="0"/>
              </a:rPr>
              <a:t> Я сделал выбрал в пользу КФ МГЭИ. Прошло несколько лет. Сегодня я выпускник МДС-10 – дипломник, которому скоро предстоит защита дипломного проекта и вступление  в профессиональную жизнь. </a:t>
            </a:r>
          </a:p>
          <a:p>
            <a:pPr marL="180975" indent="180975"/>
            <a:r>
              <a:rPr lang="ru-RU" sz="1200" dirty="0" smtClean="0">
                <a:latin typeface="Times New Roman" pitchFamily="18" charset="0"/>
                <a:cs typeface="Times New Roman" pitchFamily="18" charset="0"/>
              </a:rPr>
              <a:t>За время обучения на последних курсах мне представилась прекрасная возможность поработать в качестве менеджера – логиста             в концерне</a:t>
            </a:r>
            <a:r>
              <a:rPr lang="en-US" sz="1200" dirty="0" smtClean="0">
                <a:latin typeface="Times New Roman" pitchFamily="18" charset="0"/>
                <a:cs typeface="Times New Roman" pitchFamily="18" charset="0"/>
              </a:rPr>
              <a:t> VOLVO</a:t>
            </a:r>
            <a:r>
              <a:rPr lang="ru-RU" sz="1200" dirty="0" smtClean="0">
                <a:latin typeface="Times New Roman" pitchFamily="18" charset="0"/>
                <a:cs typeface="Times New Roman" pitchFamily="18" charset="0"/>
              </a:rPr>
              <a:t>, где я получил подтверждение о правильности выбора профессии менеджера. </a:t>
            </a:r>
          </a:p>
          <a:p>
            <a:pPr marL="180975" indent="180975"/>
            <a:r>
              <a:rPr lang="ru-RU" sz="1200" dirty="0" smtClean="0">
                <a:latin typeface="Times New Roman" pitchFamily="18" charset="0"/>
                <a:cs typeface="Times New Roman" pitchFamily="18" charset="0"/>
              </a:rPr>
              <a:t> Помимо учебы, я одновременно занимался спортом. Занимался футболом, лёгкой атлетикой, где ни раз становился призёром и победителем студенческих спортивных  олимпиад и соревнований. Принимал участие в научно - практических конференциях и олимпиадах по менеджменту. </a:t>
            </a:r>
          </a:p>
          <a:p>
            <a:pPr marL="180975" indent="180975"/>
            <a:r>
              <a:rPr lang="ru-RU" sz="1200" dirty="0" smtClean="0">
                <a:latin typeface="Times New Roman" pitchFamily="18" charset="0"/>
                <a:cs typeface="Times New Roman" pitchFamily="18" charset="0"/>
              </a:rPr>
              <a:t>На 4-ом курсе мне представилась возможность стать участником международного интеллектуального                               мероприятия в </a:t>
            </a:r>
            <a:r>
              <a:rPr lang="ru-RU" sz="1200" dirty="0" err="1" smtClean="0">
                <a:latin typeface="Times New Roman" pitchFamily="18" charset="0"/>
                <a:cs typeface="Times New Roman" pitchFamily="18" charset="0"/>
              </a:rPr>
              <a:t>Сколково</a:t>
            </a:r>
            <a:r>
              <a:rPr lang="ru-RU" sz="1200" dirty="0" smtClean="0">
                <a:latin typeface="Times New Roman" pitchFamily="18" charset="0"/>
                <a:cs typeface="Times New Roman" pitchFamily="18" charset="0"/>
              </a:rPr>
              <a:t>, собравшего около 8000 участников: молодых людей, студентов, предпринимателей и бизнесменов. </a:t>
            </a:r>
          </a:p>
          <a:p>
            <a:pPr marL="180975" indent="180975"/>
            <a:r>
              <a:rPr lang="ru-RU" sz="1200" dirty="0" smtClean="0">
                <a:latin typeface="Times New Roman" pitchFamily="18" charset="0"/>
                <a:cs typeface="Times New Roman" pitchFamily="18" charset="0"/>
              </a:rPr>
              <a:t>За время обучения в институте я понял: чтобы стать менеджером, нужно стать лидером, пополнять себя знаниями, узнавать новое и создавать своё интеллектуальное пространство. </a:t>
            </a:r>
          </a:p>
          <a:p>
            <a:pPr marL="180975" indent="180975"/>
            <a:r>
              <a:rPr lang="ru-RU" sz="1200" dirty="0" smtClean="0">
                <a:latin typeface="Times New Roman" pitchFamily="18" charset="0"/>
                <a:cs typeface="Times New Roman" pitchFamily="18" charset="0"/>
              </a:rPr>
              <a:t>Нужно выйти за горизонты своих ожиданий. Воплощать свои идеи в жизнь! Совершать поездки на различные практические научно-практические конференции, выставки, презентации, которые расширяют мое интеллектуальное пространство и картину профессиональной деятельности. </a:t>
            </a:r>
          </a:p>
          <a:p>
            <a:pPr marL="180975" indent="180975"/>
            <a:r>
              <a:rPr lang="ru-RU" sz="1200" dirty="0" smtClean="0">
                <a:latin typeface="Times New Roman" pitchFamily="18" charset="0"/>
                <a:cs typeface="Times New Roman" pitchFamily="18" charset="0"/>
              </a:rPr>
              <a:t>Самое главное, что я понял за время проведенное в институте, что каждая достигнутая цель – есть ступенька в карьере менеджера. Надеюсь, что это небольшое размышление из моего небольшого опыта послужит хорошим примером построения вашей будущей профессиональной карьеры!</a:t>
            </a:r>
            <a:endParaRPr lang="ru-RU" sz="1200" dirty="0">
              <a:latin typeface="Times New Roman" pitchFamily="18" charset="0"/>
              <a:cs typeface="Times New Roman" pitchFamily="18" charset="0"/>
            </a:endParaRPr>
          </a:p>
        </p:txBody>
      </p:sp>
      <p:pic>
        <p:nvPicPr>
          <p:cNvPr id="6" name="Рисунок 5"/>
          <p:cNvPicPr>
            <a:picLocks noChangeAspect="1"/>
          </p:cNvPicPr>
          <p:nvPr/>
        </p:nvPicPr>
        <p:blipFill rotWithShape="1">
          <a:blip r:embed="rId3" cstate="print">
            <a:extLst>
              <a:ext uri="{28A0092B-C50C-407E-A947-70E740481C1C}">
                <a14:useLocalDpi xmlns="" xmlns:a14="http://schemas.microsoft.com/office/drawing/2010/main" val="0"/>
              </a:ext>
            </a:extLst>
          </a:blip>
          <a:srcRect l="-1"/>
          <a:stretch/>
        </p:blipFill>
        <p:spPr>
          <a:xfrm>
            <a:off x="188640" y="395536"/>
            <a:ext cx="1390027" cy="11430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Рисунок 6" descr="787oo7o.png"/>
          <p:cNvPicPr>
            <a:picLocks noChangeAspect="1"/>
          </p:cNvPicPr>
          <p:nvPr/>
        </p:nvPicPr>
        <p:blipFill>
          <a:blip r:embed="rId4" cstate="print">
            <a:lum contrast="-33000"/>
          </a:blip>
          <a:stretch>
            <a:fillRect/>
          </a:stretch>
        </p:blipFill>
        <p:spPr>
          <a:xfrm>
            <a:off x="3143248" y="8501090"/>
            <a:ext cx="522527" cy="500034"/>
          </a:xfrm>
          <a:prstGeom prst="rect">
            <a:avLst/>
          </a:prstGeom>
          <a:effectLst>
            <a:glow rad="63500">
              <a:schemeClr val="accent1">
                <a:satMod val="175000"/>
                <a:alpha val="40000"/>
              </a:schemeClr>
            </a:glow>
            <a:outerShdw blurRad="50800" dist="50800" dir="5400000" algn="ctr" rotWithShape="0">
              <a:srgbClr val="000000"/>
            </a:outerShdw>
          </a:effectLst>
        </p:spPr>
      </p:pic>
      <p:sp>
        <p:nvSpPr>
          <p:cNvPr id="9" name="Прямоугольник 8"/>
          <p:cNvSpPr/>
          <p:nvPr/>
        </p:nvSpPr>
        <p:spPr>
          <a:xfrm>
            <a:off x="116633" y="8715404"/>
            <a:ext cx="576064" cy="276999"/>
          </a:xfrm>
          <a:prstGeom prst="rect">
            <a:avLst/>
          </a:prstGeom>
        </p:spPr>
        <p:txBody>
          <a:bodyPr wrap="square">
            <a:spAutoFit/>
          </a:bodyPr>
          <a:lstStyle/>
          <a:p>
            <a:r>
              <a:rPr lang="ru-RU" sz="1200" dirty="0" smtClean="0"/>
              <a:t>МКАХ</a:t>
            </a:r>
            <a:endParaRPr lang="ru-RU" sz="1200" dirty="0"/>
          </a:p>
        </p:txBody>
      </p:sp>
      <p:pic>
        <p:nvPicPr>
          <p:cNvPr id="33794" name="Picture 2"/>
          <p:cNvPicPr>
            <a:picLocks noChangeAspect="1" noChangeArrowheads="1"/>
          </p:cNvPicPr>
          <p:nvPr/>
        </p:nvPicPr>
        <p:blipFill>
          <a:blip r:embed="rId5" cstate="print"/>
          <a:srcRect/>
          <a:stretch>
            <a:fillRect/>
          </a:stretch>
        </p:blipFill>
        <p:spPr bwMode="auto">
          <a:xfrm>
            <a:off x="692695" y="6500826"/>
            <a:ext cx="6165305" cy="2214578"/>
          </a:xfrm>
          <a:prstGeom prst="rect">
            <a:avLst/>
          </a:prstGeom>
          <a:noFill/>
          <a:ln w="9525">
            <a:noFill/>
            <a:miter lim="800000"/>
            <a:headEnd/>
            <a:tailEnd/>
          </a:ln>
          <a:effectLst/>
        </p:spPr>
      </p:pic>
    </p:spTree>
    <p:extLst>
      <p:ext uri="{BB962C8B-B14F-4D97-AF65-F5344CB8AC3E}">
        <p14:creationId xmlns="" xmlns:p14="http://schemas.microsoft.com/office/powerpoint/2010/main" val="8222047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a:xfrm>
            <a:off x="6343668" y="8657167"/>
            <a:ext cx="514332" cy="486833"/>
          </a:xfrm>
          <a:gradFill>
            <a:gsLst>
              <a:gs pos="0">
                <a:schemeClr val="dk1">
                  <a:tint val="50000"/>
                  <a:satMod val="300000"/>
                  <a:alpha val="68000"/>
                </a:schemeClr>
              </a:gs>
              <a:gs pos="35000">
                <a:schemeClr val="dk1">
                  <a:tint val="37000"/>
                  <a:satMod val="300000"/>
                </a:schemeClr>
              </a:gs>
              <a:gs pos="100000">
                <a:schemeClr val="dk1">
                  <a:tint val="15000"/>
                  <a:satMod val="350000"/>
                </a:schemeClr>
              </a:gs>
            </a:gsLst>
          </a:gradFill>
          <a:scene3d>
            <a:camera prst="orthographicFront"/>
            <a:lightRig rig="threePt" dir="t"/>
          </a:scene3d>
          <a:sp3d>
            <a:bevelT w="114300" prst="artDeco"/>
          </a:sp3d>
        </p:spPr>
        <p:style>
          <a:lnRef idx="1">
            <a:schemeClr val="dk1"/>
          </a:lnRef>
          <a:fillRef idx="2">
            <a:schemeClr val="dk1"/>
          </a:fillRef>
          <a:effectRef idx="1">
            <a:schemeClr val="dk1"/>
          </a:effectRef>
          <a:fontRef idx="minor">
            <a:schemeClr val="dk1"/>
          </a:fontRef>
        </p:style>
        <p:txBody>
          <a:bodyPr/>
          <a:lstStyle/>
          <a:p>
            <a:pPr algn="ctr"/>
            <a:fld id="{293F6069-31DF-4B12-8E0D-B468C1828B5F}" type="slidenum">
              <a:rPr lang="ru-RU" sz="1400" b="1" smtClean="0">
                <a:solidFill>
                  <a:schemeClr val="tx1"/>
                </a:solidFill>
              </a:rPr>
              <a:pPr algn="ctr"/>
              <a:t>19</a:t>
            </a:fld>
            <a:endParaRPr lang="ru-RU" sz="1400" b="1" dirty="0">
              <a:solidFill>
                <a:schemeClr val="tx1"/>
              </a:solidFill>
            </a:endParaRPr>
          </a:p>
        </p:txBody>
      </p:sp>
      <p:sp>
        <p:nvSpPr>
          <p:cNvPr id="6" name="Заголовок 1"/>
          <p:cNvSpPr>
            <a:spLocks noGrp="1"/>
          </p:cNvSpPr>
          <p:nvPr>
            <p:ph type="title"/>
          </p:nvPr>
        </p:nvSpPr>
        <p:spPr>
          <a:xfrm>
            <a:off x="0" y="0"/>
            <a:ext cx="6858000" cy="428596"/>
          </a:xfrm>
          <a:gradFill>
            <a:gsLst>
              <a:gs pos="0">
                <a:schemeClr val="dk1">
                  <a:tint val="50000"/>
                  <a:satMod val="300000"/>
                  <a:alpha val="17000"/>
                </a:schemeClr>
              </a:gs>
              <a:gs pos="35000">
                <a:schemeClr val="dk1">
                  <a:tint val="37000"/>
                  <a:satMod val="300000"/>
                </a:schemeClr>
              </a:gs>
              <a:gs pos="100000">
                <a:schemeClr val="dk1">
                  <a:tint val="15000"/>
                  <a:satMod val="350000"/>
                </a:schemeClr>
              </a:gs>
            </a:gsLst>
          </a:gradFill>
        </p:spPr>
        <p:style>
          <a:lnRef idx="1">
            <a:schemeClr val="dk1"/>
          </a:lnRef>
          <a:fillRef idx="2">
            <a:schemeClr val="dk1"/>
          </a:fillRef>
          <a:effectRef idx="1">
            <a:schemeClr val="dk1"/>
          </a:effectRef>
          <a:fontRef idx="minor">
            <a:schemeClr val="dk1"/>
          </a:fontRef>
        </p:style>
        <p:txBody>
          <a:bodyPr>
            <a:noAutofit/>
          </a:bodyPr>
          <a:lstStyle/>
          <a:p>
            <a:r>
              <a:rPr lang="ru-RU" sz="1400" b="1" dirty="0" smtClean="0"/>
              <a:t/>
            </a:r>
            <a:br>
              <a:rPr lang="ru-RU" sz="1400" b="1" dirty="0" smtClean="0"/>
            </a:br>
            <a:r>
              <a:rPr lang="ru-RU" sz="1600" b="1" dirty="0" smtClean="0">
                <a:solidFill>
                  <a:schemeClr val="accent5">
                    <a:lumMod val="75000"/>
                  </a:schemeClr>
                </a:solidFill>
              </a:rPr>
              <a:t>Крылатые фразы известных людей — руководителей и предпринимателей</a:t>
            </a:r>
            <a:br>
              <a:rPr lang="ru-RU" sz="1600" b="1" dirty="0" smtClean="0">
                <a:solidFill>
                  <a:schemeClr val="accent5">
                    <a:lumMod val="75000"/>
                  </a:schemeClr>
                </a:solidFill>
              </a:rPr>
            </a:br>
            <a:r>
              <a:rPr lang="ru-RU" sz="1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lasten" pitchFamily="2" charset="0"/>
              </a:rPr>
              <a:t>.</a:t>
            </a:r>
            <a:endParaRPr lang="ru-RU" sz="1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Glasten" pitchFamily="2" charset="0"/>
            </a:endParaRPr>
          </a:p>
        </p:txBody>
      </p:sp>
      <p:pic>
        <p:nvPicPr>
          <p:cNvPr id="7" name="Рисунок 6" descr="787oo7o.png"/>
          <p:cNvPicPr>
            <a:picLocks noChangeAspect="1"/>
          </p:cNvPicPr>
          <p:nvPr/>
        </p:nvPicPr>
        <p:blipFill>
          <a:blip r:embed="rId2" cstate="print">
            <a:lum contrast="-33000"/>
          </a:blip>
          <a:stretch>
            <a:fillRect/>
          </a:stretch>
        </p:blipFill>
        <p:spPr>
          <a:xfrm>
            <a:off x="3143248" y="8501090"/>
            <a:ext cx="522527" cy="500034"/>
          </a:xfrm>
          <a:prstGeom prst="rect">
            <a:avLst/>
          </a:prstGeom>
          <a:effectLst>
            <a:glow rad="63500">
              <a:schemeClr val="accent1">
                <a:satMod val="175000"/>
                <a:alpha val="40000"/>
              </a:schemeClr>
            </a:glow>
            <a:outerShdw blurRad="50800" dist="50800" dir="5400000" algn="ctr" rotWithShape="0">
              <a:srgbClr val="000000"/>
            </a:outerShdw>
          </a:effectLst>
        </p:spPr>
      </p:pic>
      <p:sp>
        <p:nvSpPr>
          <p:cNvPr id="8" name="Прямоугольник 7"/>
          <p:cNvSpPr/>
          <p:nvPr/>
        </p:nvSpPr>
        <p:spPr>
          <a:xfrm>
            <a:off x="285728" y="8715404"/>
            <a:ext cx="785818" cy="307777"/>
          </a:xfrm>
          <a:prstGeom prst="rect">
            <a:avLst/>
          </a:prstGeom>
        </p:spPr>
        <p:txBody>
          <a:bodyPr wrap="square">
            <a:spAutoFit/>
          </a:bodyPr>
          <a:lstStyle/>
          <a:p>
            <a:r>
              <a:rPr lang="ru-RU" sz="1400" b="1" dirty="0" smtClean="0"/>
              <a:t>МКАХ</a:t>
            </a:r>
            <a:endParaRPr lang="ru-RU" sz="1400" b="1" dirty="0"/>
          </a:p>
        </p:txBody>
      </p:sp>
      <p:sp>
        <p:nvSpPr>
          <p:cNvPr id="9" name="Прямоугольник 8"/>
          <p:cNvSpPr/>
          <p:nvPr/>
        </p:nvSpPr>
        <p:spPr>
          <a:xfrm>
            <a:off x="214290" y="785786"/>
            <a:ext cx="6143668" cy="738664"/>
          </a:xfrm>
          <a:prstGeom prst="rect">
            <a:avLst/>
          </a:prstGeom>
        </p:spPr>
        <p:txBody>
          <a:bodyPr wrap="square">
            <a:spAutoFit/>
          </a:bodyPr>
          <a:lstStyle/>
          <a:p>
            <a:r>
              <a:rPr lang="ru-RU" sz="1400" b="1" dirty="0" smtClean="0">
                <a:solidFill>
                  <a:srgbClr val="C00000"/>
                </a:solidFill>
                <a:latin typeface="Times New Roman" pitchFamily="18" charset="0"/>
                <a:cs typeface="Times New Roman" pitchFamily="18" charset="0"/>
              </a:rPr>
              <a:t>Менеджмент - это искусство достижения целей в условиях ограниченности ресурсов.</a:t>
            </a:r>
          </a:p>
          <a:p>
            <a:pPr algn="r"/>
            <a:r>
              <a:rPr lang="ru-RU" sz="1400" b="1" dirty="0" err="1" smtClean="0">
                <a:solidFill>
                  <a:srgbClr val="C00000"/>
                </a:solidFill>
                <a:latin typeface="Times New Roman" pitchFamily="18" charset="0"/>
                <a:cs typeface="Times New Roman" pitchFamily="18" charset="0"/>
              </a:rPr>
              <a:t>Терри</a:t>
            </a:r>
            <a:r>
              <a:rPr lang="ru-RU" sz="1400" b="1" dirty="0" smtClean="0">
                <a:solidFill>
                  <a:srgbClr val="C00000"/>
                </a:solidFill>
                <a:latin typeface="Times New Roman" pitchFamily="18" charset="0"/>
                <a:cs typeface="Times New Roman" pitchFamily="18" charset="0"/>
              </a:rPr>
              <a:t> </a:t>
            </a:r>
            <a:r>
              <a:rPr lang="ru-RU" sz="1400" b="1" dirty="0" err="1" smtClean="0">
                <a:solidFill>
                  <a:srgbClr val="C00000"/>
                </a:solidFill>
                <a:latin typeface="Times New Roman" pitchFamily="18" charset="0"/>
                <a:cs typeface="Times New Roman" pitchFamily="18" charset="0"/>
              </a:rPr>
              <a:t>Гибсон</a:t>
            </a:r>
            <a:endParaRPr lang="ru-RU" sz="1400" b="1" dirty="0">
              <a:solidFill>
                <a:srgbClr val="C00000"/>
              </a:solidFill>
              <a:latin typeface="Times New Roman" pitchFamily="18" charset="0"/>
              <a:cs typeface="Times New Roman" pitchFamily="18" charset="0"/>
            </a:endParaRPr>
          </a:p>
        </p:txBody>
      </p:sp>
      <p:sp>
        <p:nvSpPr>
          <p:cNvPr id="10" name="Прямоугольник 9"/>
          <p:cNvSpPr/>
          <p:nvPr/>
        </p:nvSpPr>
        <p:spPr>
          <a:xfrm>
            <a:off x="214290" y="1357290"/>
            <a:ext cx="6143668" cy="954107"/>
          </a:xfrm>
          <a:prstGeom prst="rect">
            <a:avLst/>
          </a:prstGeom>
        </p:spPr>
        <p:txBody>
          <a:bodyPr wrap="square">
            <a:spAutoFit/>
          </a:bodyPr>
          <a:lstStyle/>
          <a:p>
            <a:endParaRPr lang="ru-RU" sz="1400" b="1" dirty="0" smtClean="0"/>
          </a:p>
          <a:p>
            <a:r>
              <a:rPr lang="ru-RU" sz="1400" b="1" dirty="0" err="1" smtClean="0">
                <a:solidFill>
                  <a:schemeClr val="accent6">
                    <a:lumMod val="75000"/>
                  </a:schemeClr>
                </a:solidFill>
                <a:latin typeface="Times New Roman" pitchFamily="18" charset="0"/>
                <a:cs typeface="Times New Roman" pitchFamily="18" charset="0"/>
              </a:rPr>
              <a:t>Cам</a:t>
            </a:r>
            <a:r>
              <a:rPr lang="ru-RU" sz="1400" b="1" dirty="0" smtClean="0">
                <a:solidFill>
                  <a:schemeClr val="accent6">
                    <a:lumMod val="75000"/>
                  </a:schemeClr>
                </a:solidFill>
                <a:latin typeface="Times New Roman" pitchFamily="18" charset="0"/>
                <a:cs typeface="Times New Roman" pitchFamily="18" charset="0"/>
              </a:rPr>
              <a:t> факт обладания властью может заставить вас не видеть, как ваши подчиненные реагируют на вас на самом деле.</a:t>
            </a:r>
          </a:p>
          <a:p>
            <a:pPr algn="r"/>
            <a:r>
              <a:rPr lang="ru-RU" sz="1400" b="1" dirty="0" smtClean="0">
                <a:solidFill>
                  <a:schemeClr val="accent6">
                    <a:lumMod val="75000"/>
                  </a:schemeClr>
                </a:solidFill>
                <a:latin typeface="Times New Roman" pitchFamily="18" charset="0"/>
                <a:cs typeface="Times New Roman" pitchFamily="18" charset="0"/>
              </a:rPr>
              <a:t>Роберт </a:t>
            </a:r>
            <a:r>
              <a:rPr lang="ru-RU" sz="1400" b="1" dirty="0" err="1" smtClean="0">
                <a:solidFill>
                  <a:schemeClr val="accent6">
                    <a:lumMod val="75000"/>
                  </a:schemeClr>
                </a:solidFill>
                <a:latin typeface="Times New Roman" pitchFamily="18" charset="0"/>
                <a:cs typeface="Times New Roman" pitchFamily="18" charset="0"/>
              </a:rPr>
              <a:t>Саттон</a:t>
            </a:r>
            <a:endParaRPr lang="ru-RU" sz="1400" b="1" dirty="0">
              <a:solidFill>
                <a:schemeClr val="accent6">
                  <a:lumMod val="75000"/>
                </a:schemeClr>
              </a:solidFill>
              <a:latin typeface="Times New Roman" pitchFamily="18" charset="0"/>
              <a:cs typeface="Times New Roman" pitchFamily="18" charset="0"/>
            </a:endParaRPr>
          </a:p>
        </p:txBody>
      </p:sp>
      <p:sp>
        <p:nvSpPr>
          <p:cNvPr id="11" name="Прямоугольник 10"/>
          <p:cNvSpPr/>
          <p:nvPr/>
        </p:nvSpPr>
        <p:spPr>
          <a:xfrm>
            <a:off x="214290" y="2143108"/>
            <a:ext cx="6143668" cy="1169551"/>
          </a:xfrm>
          <a:prstGeom prst="rect">
            <a:avLst/>
          </a:prstGeom>
        </p:spPr>
        <p:txBody>
          <a:bodyPr wrap="square">
            <a:spAutoFit/>
          </a:bodyPr>
          <a:lstStyle/>
          <a:p>
            <a:endParaRPr lang="ru-RU" sz="1400" b="1" dirty="0" smtClean="0"/>
          </a:p>
          <a:p>
            <a:r>
              <a:rPr lang="ru-RU" sz="1400" b="1" dirty="0" smtClean="0">
                <a:solidFill>
                  <a:srgbClr val="00B050"/>
                </a:solidFill>
                <a:latin typeface="Times New Roman" pitchFamily="18" charset="0"/>
                <a:cs typeface="Times New Roman" pitchFamily="18" charset="0"/>
              </a:rPr>
              <a:t>Не имеет смысла нанимать толковых людей, а затем указывать, что им делать. Мы нанимаем толковых людей, чтобы они говорили, что делать нам.</a:t>
            </a:r>
          </a:p>
          <a:p>
            <a:pPr algn="r"/>
            <a:r>
              <a:rPr lang="ru-RU" sz="1400" b="1" dirty="0" smtClean="0">
                <a:solidFill>
                  <a:srgbClr val="00B050"/>
                </a:solidFill>
                <a:latin typeface="Times New Roman" pitchFamily="18" charset="0"/>
                <a:cs typeface="Times New Roman" pitchFamily="18" charset="0"/>
              </a:rPr>
              <a:t>Стив Джобс</a:t>
            </a:r>
            <a:endParaRPr lang="ru-RU" sz="1400" b="1" dirty="0">
              <a:solidFill>
                <a:srgbClr val="00B050"/>
              </a:solidFill>
              <a:latin typeface="Times New Roman" pitchFamily="18" charset="0"/>
              <a:cs typeface="Times New Roman" pitchFamily="18" charset="0"/>
            </a:endParaRPr>
          </a:p>
        </p:txBody>
      </p:sp>
      <p:sp>
        <p:nvSpPr>
          <p:cNvPr id="12" name="Прямоугольник 11"/>
          <p:cNvSpPr/>
          <p:nvPr/>
        </p:nvSpPr>
        <p:spPr>
          <a:xfrm>
            <a:off x="214290" y="4643438"/>
            <a:ext cx="6143668" cy="738664"/>
          </a:xfrm>
          <a:prstGeom prst="rect">
            <a:avLst/>
          </a:prstGeom>
        </p:spPr>
        <p:txBody>
          <a:bodyPr wrap="square">
            <a:spAutoFit/>
          </a:bodyPr>
          <a:lstStyle/>
          <a:p>
            <a:endParaRPr lang="ru-RU" sz="1400" b="1" dirty="0" smtClean="0"/>
          </a:p>
          <a:p>
            <a:r>
              <a:rPr lang="ru-RU" sz="1400" b="1" dirty="0" smtClean="0">
                <a:solidFill>
                  <a:srgbClr val="FF0000"/>
                </a:solidFill>
                <a:latin typeface="Times New Roman" pitchFamily="18" charset="0"/>
                <a:cs typeface="Times New Roman" pitchFamily="18" charset="0"/>
              </a:rPr>
              <a:t>Руководитель, заведший других в тупик, сам же в него и попадает.</a:t>
            </a:r>
          </a:p>
          <a:p>
            <a:pPr algn="r"/>
            <a:r>
              <a:rPr lang="ru-RU" sz="1400" b="1" dirty="0" smtClean="0">
                <a:solidFill>
                  <a:srgbClr val="FF0000"/>
                </a:solidFill>
                <a:latin typeface="Times New Roman" pitchFamily="18" charset="0"/>
                <a:cs typeface="Times New Roman" pitchFamily="18" charset="0"/>
              </a:rPr>
              <a:t>Уоррен </a:t>
            </a:r>
            <a:r>
              <a:rPr lang="ru-RU" sz="1400" b="1" dirty="0" err="1" smtClean="0">
                <a:solidFill>
                  <a:srgbClr val="FF0000"/>
                </a:solidFill>
                <a:latin typeface="Times New Roman" pitchFamily="18" charset="0"/>
                <a:cs typeface="Times New Roman" pitchFamily="18" charset="0"/>
              </a:rPr>
              <a:t>Баффетт</a:t>
            </a:r>
            <a:endParaRPr lang="ru-RU" sz="1400" b="1" dirty="0">
              <a:solidFill>
                <a:srgbClr val="FF0000"/>
              </a:solidFill>
              <a:latin typeface="Times New Roman" pitchFamily="18" charset="0"/>
              <a:cs typeface="Times New Roman" pitchFamily="18" charset="0"/>
            </a:endParaRPr>
          </a:p>
        </p:txBody>
      </p:sp>
      <p:sp>
        <p:nvSpPr>
          <p:cNvPr id="13" name="Прямоугольник 12"/>
          <p:cNvSpPr/>
          <p:nvPr/>
        </p:nvSpPr>
        <p:spPr>
          <a:xfrm>
            <a:off x="285728" y="6429388"/>
            <a:ext cx="6167608" cy="523220"/>
          </a:xfrm>
          <a:prstGeom prst="rect">
            <a:avLst/>
          </a:prstGeom>
        </p:spPr>
        <p:txBody>
          <a:bodyPr wrap="square">
            <a:spAutoFit/>
          </a:bodyPr>
          <a:lstStyle/>
          <a:p>
            <a:r>
              <a:rPr lang="ru-RU" sz="1400" b="1" dirty="0" smtClean="0">
                <a:solidFill>
                  <a:schemeClr val="accent2">
                    <a:lumMod val="75000"/>
                  </a:schemeClr>
                </a:solidFill>
                <a:latin typeface="Times New Roman" pitchFamily="18" charset="0"/>
                <a:cs typeface="Times New Roman" pitchFamily="18" charset="0"/>
              </a:rPr>
              <a:t>Правильное решение, принятое с опозданием, является ошибкой.</a:t>
            </a:r>
          </a:p>
          <a:p>
            <a:pPr algn="r"/>
            <a:r>
              <a:rPr lang="ru-RU" sz="1400" b="1" dirty="0" smtClean="0">
                <a:solidFill>
                  <a:schemeClr val="accent2">
                    <a:lumMod val="75000"/>
                  </a:schemeClr>
                </a:solidFill>
                <a:latin typeface="Times New Roman" pitchFamily="18" charset="0"/>
                <a:cs typeface="Times New Roman" pitchFamily="18" charset="0"/>
              </a:rPr>
              <a:t>Ли </a:t>
            </a:r>
            <a:r>
              <a:rPr lang="ru-RU" sz="1400" b="1" dirty="0" err="1" smtClean="0">
                <a:solidFill>
                  <a:schemeClr val="accent2">
                    <a:lumMod val="75000"/>
                  </a:schemeClr>
                </a:solidFill>
                <a:latin typeface="Times New Roman" pitchFamily="18" charset="0"/>
                <a:cs typeface="Times New Roman" pitchFamily="18" charset="0"/>
              </a:rPr>
              <a:t>Якокка</a:t>
            </a:r>
            <a:endParaRPr lang="ru-RU" sz="1400" b="1" dirty="0">
              <a:solidFill>
                <a:schemeClr val="accent2">
                  <a:lumMod val="75000"/>
                </a:schemeClr>
              </a:solidFill>
              <a:latin typeface="Times New Roman" pitchFamily="18" charset="0"/>
              <a:cs typeface="Times New Roman" pitchFamily="18" charset="0"/>
            </a:endParaRPr>
          </a:p>
        </p:txBody>
      </p:sp>
      <p:sp>
        <p:nvSpPr>
          <p:cNvPr id="14" name="Прямоугольник 13"/>
          <p:cNvSpPr/>
          <p:nvPr/>
        </p:nvSpPr>
        <p:spPr>
          <a:xfrm>
            <a:off x="214290" y="3071802"/>
            <a:ext cx="6143668" cy="954107"/>
          </a:xfrm>
          <a:prstGeom prst="rect">
            <a:avLst/>
          </a:prstGeom>
        </p:spPr>
        <p:txBody>
          <a:bodyPr wrap="square">
            <a:spAutoFit/>
          </a:bodyPr>
          <a:lstStyle/>
          <a:p>
            <a:endParaRPr lang="ru-RU" sz="1400" b="1" dirty="0" smtClean="0">
              <a:solidFill>
                <a:srgbClr val="0070C0"/>
              </a:solidFill>
            </a:endParaRPr>
          </a:p>
          <a:p>
            <a:r>
              <a:rPr lang="ru-RU" sz="1400" b="1" dirty="0" smtClean="0">
                <a:solidFill>
                  <a:srgbClr val="0070C0"/>
                </a:solidFill>
                <a:latin typeface="Times New Roman" pitchFamily="18" charset="0"/>
                <a:cs typeface="Times New Roman" pitchFamily="18" charset="0"/>
              </a:rPr>
              <a:t>Компьютер не делает из плохого менеджера хорошего. Он быстрее делает хорошего менеджера лучше, а плохого - хуже.</a:t>
            </a:r>
          </a:p>
          <a:p>
            <a:pPr algn="r"/>
            <a:r>
              <a:rPr lang="ru-RU" sz="1400" b="1" dirty="0" err="1" smtClean="0">
                <a:solidFill>
                  <a:srgbClr val="0070C0"/>
                </a:solidFill>
                <a:latin typeface="Times New Roman" pitchFamily="18" charset="0"/>
                <a:cs typeface="Times New Roman" pitchFamily="18" charset="0"/>
              </a:rPr>
              <a:t>Эд</a:t>
            </a:r>
            <a:r>
              <a:rPr lang="ru-RU" sz="1400" b="1" dirty="0" smtClean="0">
                <a:solidFill>
                  <a:srgbClr val="0070C0"/>
                </a:solidFill>
                <a:latin typeface="Times New Roman" pitchFamily="18" charset="0"/>
                <a:cs typeface="Times New Roman" pitchFamily="18" charset="0"/>
              </a:rPr>
              <a:t> </a:t>
            </a:r>
            <a:r>
              <a:rPr lang="ru-RU" sz="1400" b="1" dirty="0" err="1" smtClean="0">
                <a:solidFill>
                  <a:srgbClr val="0070C0"/>
                </a:solidFill>
                <a:latin typeface="Times New Roman" pitchFamily="18" charset="0"/>
                <a:cs typeface="Times New Roman" pitchFamily="18" charset="0"/>
              </a:rPr>
              <a:t>Эсбер</a:t>
            </a:r>
            <a:endParaRPr lang="ru-RU" sz="1400" b="1" dirty="0">
              <a:solidFill>
                <a:srgbClr val="0070C0"/>
              </a:solidFill>
              <a:latin typeface="Times New Roman" pitchFamily="18" charset="0"/>
              <a:cs typeface="Times New Roman" pitchFamily="18" charset="0"/>
            </a:endParaRPr>
          </a:p>
        </p:txBody>
      </p:sp>
      <p:sp>
        <p:nvSpPr>
          <p:cNvPr id="15" name="Прямоугольник 14"/>
          <p:cNvSpPr/>
          <p:nvPr/>
        </p:nvSpPr>
        <p:spPr>
          <a:xfrm>
            <a:off x="285728" y="7286644"/>
            <a:ext cx="6383632" cy="738664"/>
          </a:xfrm>
          <a:prstGeom prst="rect">
            <a:avLst/>
          </a:prstGeom>
        </p:spPr>
        <p:txBody>
          <a:bodyPr wrap="square">
            <a:spAutoFit/>
          </a:bodyPr>
          <a:lstStyle/>
          <a:p>
            <a:r>
              <a:rPr lang="ru-RU" sz="1400" b="1" dirty="0" smtClean="0">
                <a:solidFill>
                  <a:srgbClr val="00B050"/>
                </a:solidFill>
                <a:latin typeface="Times New Roman" pitchFamily="18" charset="0"/>
                <a:cs typeface="Times New Roman" pitchFamily="18" charset="0"/>
              </a:rPr>
              <a:t>Чтобы создать результативную организацию, нужно заменить власть ответственностью.</a:t>
            </a:r>
          </a:p>
          <a:p>
            <a:pPr algn="r"/>
            <a:r>
              <a:rPr lang="ru-RU" sz="1400" b="1" dirty="0" smtClean="0">
                <a:solidFill>
                  <a:srgbClr val="00B050"/>
                </a:solidFill>
                <a:latin typeface="Times New Roman" pitchFamily="18" charset="0"/>
                <a:cs typeface="Times New Roman" pitchFamily="18" charset="0"/>
              </a:rPr>
              <a:t>Питер Друкер</a:t>
            </a:r>
            <a:endParaRPr lang="ru-RU" sz="1400" b="1" dirty="0">
              <a:solidFill>
                <a:srgbClr val="00B050"/>
              </a:solidFill>
              <a:latin typeface="Times New Roman" pitchFamily="18" charset="0"/>
              <a:cs typeface="Times New Roman" pitchFamily="18" charset="0"/>
            </a:endParaRPr>
          </a:p>
        </p:txBody>
      </p:sp>
      <p:sp>
        <p:nvSpPr>
          <p:cNvPr id="16" name="Прямоугольник 15"/>
          <p:cNvSpPr/>
          <p:nvPr/>
        </p:nvSpPr>
        <p:spPr>
          <a:xfrm>
            <a:off x="285728" y="5429256"/>
            <a:ext cx="6143668" cy="954107"/>
          </a:xfrm>
          <a:prstGeom prst="rect">
            <a:avLst/>
          </a:prstGeom>
        </p:spPr>
        <p:txBody>
          <a:bodyPr wrap="square">
            <a:spAutoFit/>
          </a:bodyPr>
          <a:lstStyle/>
          <a:p>
            <a:r>
              <a:rPr lang="ru-RU" sz="1400" b="1" dirty="0" smtClean="0">
                <a:solidFill>
                  <a:srgbClr val="00B0F0"/>
                </a:solidFill>
                <a:latin typeface="Times New Roman" pitchFamily="18" charset="0"/>
                <a:cs typeface="Times New Roman" pitchFamily="18" charset="0"/>
              </a:rPr>
              <a:t>Я предпочел бы получать доход от 1% усилий ста человек, чем от 100% своих собственных усилий.					    				Джон Рокфеллер</a:t>
            </a:r>
          </a:p>
          <a:p>
            <a:endParaRPr lang="ru-RU" sz="1400" b="1" dirty="0" smtClean="0">
              <a:solidFill>
                <a:srgbClr val="00B0F0"/>
              </a:solidFill>
              <a:latin typeface="Times New Roman" pitchFamily="18" charset="0"/>
              <a:cs typeface="Times New Roman" pitchFamily="18" charset="0"/>
            </a:endParaRPr>
          </a:p>
        </p:txBody>
      </p:sp>
      <p:sp>
        <p:nvSpPr>
          <p:cNvPr id="17" name="Прямоугольник 16"/>
          <p:cNvSpPr/>
          <p:nvPr/>
        </p:nvSpPr>
        <p:spPr>
          <a:xfrm>
            <a:off x="214290" y="3786182"/>
            <a:ext cx="6143668" cy="954107"/>
          </a:xfrm>
          <a:prstGeom prst="rect">
            <a:avLst/>
          </a:prstGeom>
        </p:spPr>
        <p:txBody>
          <a:bodyPr wrap="square">
            <a:spAutoFit/>
          </a:bodyPr>
          <a:lstStyle/>
          <a:p>
            <a:endParaRPr lang="ru-RU" sz="1400" b="1" dirty="0" smtClean="0"/>
          </a:p>
          <a:p>
            <a:r>
              <a:rPr lang="ru-RU" sz="1400" b="1" dirty="0" smtClean="0">
                <a:solidFill>
                  <a:srgbClr val="7030A0"/>
                </a:solidFill>
                <a:latin typeface="Times New Roman" pitchFamily="18" charset="0"/>
                <a:cs typeface="Times New Roman" pitchFamily="18" charset="0"/>
              </a:rPr>
              <a:t>Лидер действует открыто, босс — за закрытыми дверьми. Лидер ведет за собой, а босс управляет. </a:t>
            </a:r>
            <a:br>
              <a:rPr lang="ru-RU" sz="1400" b="1" dirty="0" smtClean="0">
                <a:solidFill>
                  <a:srgbClr val="7030A0"/>
                </a:solidFill>
                <a:latin typeface="Times New Roman" pitchFamily="18" charset="0"/>
                <a:cs typeface="Times New Roman" pitchFamily="18" charset="0"/>
              </a:rPr>
            </a:br>
            <a:r>
              <a:rPr lang="ru-RU" sz="1400" b="1" dirty="0" smtClean="0">
                <a:solidFill>
                  <a:srgbClr val="7030A0"/>
                </a:solidFill>
                <a:latin typeface="Times New Roman" pitchFamily="18" charset="0"/>
                <a:cs typeface="Times New Roman" pitchFamily="18" charset="0"/>
              </a:rPr>
              <a:t>					Теодор Рузвельт</a:t>
            </a:r>
            <a:endParaRPr lang="ru-RU" sz="1400" b="1" dirty="0">
              <a:solidFill>
                <a:srgbClr val="7030A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357166" y="0"/>
            <a:ext cx="6058197" cy="898707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ctr" fontAlgn="base">
              <a:spcBef>
                <a:spcPct val="0"/>
              </a:spcBef>
              <a:spcAft>
                <a:spcPct val="0"/>
              </a:spcAft>
            </a:pPr>
            <a:r>
              <a:rPr lang="ru-RU" sz="3200" b="1" i="1" dirty="0" smtClean="0">
                <a:solidFill>
                  <a:srgbClr val="C00000"/>
                </a:solidFill>
              </a:rPr>
              <a:t>Клуб менеджеров «СИНЕРГИЯ»</a:t>
            </a:r>
            <a:endParaRPr kumimoji="0" lang="en-US" sz="32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Они</a:t>
            </a:r>
            <a:r>
              <a:rPr kumimoji="0" lang="ru-RU" sz="36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  </a:t>
            </a:r>
            <a:r>
              <a:rPr kumimoji="0" lang="ru-RU" sz="26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были</a:t>
            </a:r>
            <a:r>
              <a:rPr kumimoji="0" lang="ru-RU" sz="36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 первыми!..</a:t>
            </a:r>
            <a:endParaRPr lang="en-US" sz="400" b="1" dirty="0" smtClean="0">
              <a:solidFill>
                <a:srgbClr val="00B0F0"/>
              </a:solidFill>
              <a:latin typeface="Arial" pitchFamily="34" charset="0"/>
              <a:ea typeface="Calibri" pitchFamily="34" charset="0"/>
              <a:cs typeface="Arial" pitchFamily="34" charset="0"/>
            </a:endParaRPr>
          </a:p>
          <a:p>
            <a:pPr lvl="0" algn="ctr" fontAlgn="base">
              <a:spcBef>
                <a:spcPct val="0"/>
              </a:spcBef>
              <a:spcAft>
                <a:spcPct val="0"/>
              </a:spcAft>
            </a:pPr>
            <a:r>
              <a:rPr kumimoji="0" lang="ru-RU" sz="16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МДС -10 </a:t>
            </a:r>
            <a:r>
              <a:rPr kumimoji="0" lang="ru-RU" sz="1600" b="1" i="0" u="none" strike="noStrike" cap="none" normalizeH="0" baseline="0" dirty="0" smtClean="0">
                <a:ln>
                  <a:noFill/>
                </a:ln>
                <a:solidFill>
                  <a:srgbClr val="00B0F0"/>
                </a:solidFill>
                <a:effectLst/>
                <a:latin typeface="Calibri"/>
                <a:ea typeface="Calibri" pitchFamily="34" charset="0"/>
                <a:cs typeface="Times New Roman" pitchFamily="18" charset="0"/>
              </a:rPr>
              <a:t>–</a:t>
            </a:r>
            <a:r>
              <a:rPr kumimoji="0" lang="ru-RU" sz="16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 </a:t>
            </a:r>
            <a:r>
              <a:rPr lang="ru-RU" sz="1400" b="1" i="1" dirty="0" smtClean="0">
                <a:solidFill>
                  <a:srgbClr val="00B0F0"/>
                </a:solidFill>
                <a:latin typeface="Times New Roman" pitchFamily="18" charset="0"/>
                <a:ea typeface="Calibri" pitchFamily="34" charset="0"/>
                <a:cs typeface="Times New Roman" pitchFamily="18" charset="0"/>
              </a:rPr>
              <a:t>Кудрявцев Максим, </a:t>
            </a:r>
            <a:r>
              <a:rPr kumimoji="0" lang="ru-RU" sz="1400" b="1" i="1"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Хлестов Андрей</a:t>
            </a:r>
            <a:endParaRPr kumimoji="0" lang="ru-RU" sz="400" b="1" i="0" u="none" strike="noStrike" cap="none" normalizeH="0" baseline="0" dirty="0" smtClean="0">
              <a:ln>
                <a:noFill/>
              </a:ln>
              <a:solidFill>
                <a:srgbClr val="00B0F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МДС </a:t>
            </a:r>
            <a:r>
              <a:rPr kumimoji="0" lang="ru-RU" sz="1800" b="1" i="0" u="none" strike="noStrike" cap="none" normalizeH="0" baseline="0" dirty="0" smtClean="0">
                <a:ln>
                  <a:noFill/>
                </a:ln>
                <a:solidFill>
                  <a:srgbClr val="00B0F0"/>
                </a:solidFill>
                <a:effectLst/>
                <a:latin typeface="Calibri"/>
                <a:ea typeface="Calibri" pitchFamily="34" charset="0"/>
                <a:cs typeface="Times New Roman" pitchFamily="18" charset="0"/>
              </a:rPr>
              <a:t>–</a:t>
            </a:r>
            <a:r>
              <a:rPr kumimoji="0" lang="ru-RU" sz="18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 12 </a:t>
            </a:r>
            <a:r>
              <a:rPr kumimoji="0" lang="ru-RU" sz="1800" b="1" i="0" u="none" strike="noStrike" cap="none" normalizeH="0" baseline="0" dirty="0" smtClean="0">
                <a:ln>
                  <a:noFill/>
                </a:ln>
                <a:solidFill>
                  <a:srgbClr val="00B0F0"/>
                </a:solidFill>
                <a:effectLst/>
                <a:latin typeface="Calibri"/>
                <a:ea typeface="Calibri" pitchFamily="34" charset="0"/>
                <a:cs typeface="Times New Roman" pitchFamily="18" charset="0"/>
              </a:rPr>
              <a:t>–</a:t>
            </a:r>
            <a:r>
              <a:rPr kumimoji="0" lang="ru-RU" sz="18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 </a:t>
            </a:r>
            <a:r>
              <a:rPr kumimoji="0" lang="ru-RU" sz="14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 </a:t>
            </a:r>
            <a:r>
              <a:rPr kumimoji="0" lang="ru-RU" sz="1400" b="1" i="1"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Алёшин Сергей, </a:t>
            </a:r>
            <a:r>
              <a:rPr kumimoji="0" lang="ru-RU" sz="1400" b="1" i="1" u="none" strike="noStrike" cap="none" normalizeH="0" baseline="0" dirty="0" err="1" smtClean="0">
                <a:ln>
                  <a:noFill/>
                </a:ln>
                <a:solidFill>
                  <a:srgbClr val="00B0F0"/>
                </a:solidFill>
                <a:effectLst/>
                <a:latin typeface="Times New Roman" pitchFamily="18" charset="0"/>
                <a:ea typeface="Calibri" pitchFamily="34" charset="0"/>
                <a:cs typeface="Times New Roman" pitchFamily="18" charset="0"/>
              </a:rPr>
              <a:t>Григорьян</a:t>
            </a:r>
            <a:r>
              <a:rPr kumimoji="0" lang="ru-RU" sz="1400" b="1" i="1"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 </a:t>
            </a:r>
            <a:r>
              <a:rPr kumimoji="0" lang="ru-RU" sz="1400" b="1" i="1" u="none" strike="noStrike" cap="none" normalizeH="0" baseline="0" dirty="0" err="1" smtClean="0">
                <a:ln>
                  <a:noFill/>
                </a:ln>
                <a:solidFill>
                  <a:srgbClr val="00B0F0"/>
                </a:solidFill>
                <a:effectLst/>
                <a:latin typeface="Times New Roman" pitchFamily="18" charset="0"/>
                <a:ea typeface="Calibri" pitchFamily="34" charset="0"/>
                <a:cs typeface="Times New Roman" pitchFamily="18" charset="0"/>
              </a:rPr>
              <a:t>Арпеник</a:t>
            </a:r>
            <a:r>
              <a:rPr kumimoji="0" lang="ru-RU" sz="1400" b="1" i="1"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 </a:t>
            </a:r>
            <a:endParaRPr kumimoji="0" lang="en-US" sz="1400" b="1" i="1"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err="1" smtClean="0">
                <a:ln>
                  <a:noFill/>
                </a:ln>
                <a:solidFill>
                  <a:srgbClr val="00B0F0"/>
                </a:solidFill>
                <a:effectLst/>
                <a:latin typeface="Times New Roman" pitchFamily="18" charset="0"/>
                <a:ea typeface="Calibri" pitchFamily="34" charset="0"/>
                <a:cs typeface="Times New Roman" pitchFamily="18" charset="0"/>
              </a:rPr>
              <a:t>Евсеенкова</a:t>
            </a:r>
            <a:r>
              <a:rPr kumimoji="0" lang="ru-RU" sz="1400" b="1" i="1"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 Татьяна, Орехова Кристина, Акимова Наталья</a:t>
            </a:r>
            <a:endParaRPr kumimoji="0" lang="ru-RU" sz="400" b="1" i="0" u="none" strike="noStrike" cap="none" normalizeH="0" baseline="0" dirty="0" smtClean="0">
              <a:ln>
                <a:noFill/>
              </a:ln>
              <a:solidFill>
                <a:srgbClr val="00B0F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МДС </a:t>
            </a:r>
            <a:r>
              <a:rPr kumimoji="0" lang="ru-RU" sz="1600" b="1" i="0" u="none" strike="noStrike" cap="none" normalizeH="0" baseline="0" dirty="0" smtClean="0">
                <a:ln>
                  <a:noFill/>
                </a:ln>
                <a:solidFill>
                  <a:srgbClr val="00B0F0"/>
                </a:solidFill>
                <a:effectLst/>
                <a:latin typeface="Calibri"/>
                <a:ea typeface="Calibri" pitchFamily="34" charset="0"/>
                <a:cs typeface="Times New Roman" pitchFamily="18" charset="0"/>
              </a:rPr>
              <a:t>–</a:t>
            </a:r>
            <a:r>
              <a:rPr kumimoji="0" lang="ru-RU" sz="16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 13 </a:t>
            </a:r>
            <a:r>
              <a:rPr kumimoji="0" lang="ru-RU" sz="1600" b="1" i="0" u="none" strike="noStrike" cap="none" normalizeH="0" baseline="0" dirty="0" smtClean="0">
                <a:ln>
                  <a:noFill/>
                </a:ln>
                <a:solidFill>
                  <a:srgbClr val="00B0F0"/>
                </a:solidFill>
                <a:effectLst/>
                <a:latin typeface="Calibri"/>
                <a:ea typeface="Calibri" pitchFamily="34" charset="0"/>
                <a:cs typeface="Times New Roman" pitchFamily="18" charset="0"/>
              </a:rPr>
              <a:t>–</a:t>
            </a:r>
            <a:r>
              <a:rPr kumimoji="0" lang="ru-RU" sz="16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 </a:t>
            </a:r>
            <a:r>
              <a:rPr kumimoji="0" lang="ru-RU" sz="1400" b="1" i="1"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Соколова Маргарита, Халина Анастасия, </a:t>
            </a:r>
            <a:endParaRPr kumimoji="0" lang="en-US" sz="1400" b="1" i="1"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Костиков Александр, Трошин Владимир, </a:t>
            </a:r>
            <a:r>
              <a:rPr kumimoji="0" lang="ru-RU" sz="1400" b="1" i="1" u="none" strike="noStrike" cap="none" normalizeH="0" baseline="0" dirty="0" err="1" smtClean="0">
                <a:ln>
                  <a:noFill/>
                </a:ln>
                <a:solidFill>
                  <a:srgbClr val="00B0F0"/>
                </a:solidFill>
                <a:effectLst/>
                <a:latin typeface="Times New Roman" pitchFamily="18" charset="0"/>
                <a:ea typeface="Calibri" pitchFamily="34" charset="0"/>
                <a:cs typeface="Times New Roman" pitchFamily="18" charset="0"/>
              </a:rPr>
              <a:t>Бережнев</a:t>
            </a:r>
            <a:r>
              <a:rPr kumimoji="0" lang="ru-RU" sz="1400" b="1" i="1"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 Роман</a:t>
            </a:r>
            <a:endParaRPr kumimoji="0" lang="ru-RU" sz="400" b="1" i="0" u="none" strike="noStrike" cap="none" normalizeH="0" baseline="0" dirty="0" smtClean="0">
              <a:ln>
                <a:noFill/>
              </a:ln>
              <a:solidFill>
                <a:srgbClr val="00B0F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36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ОНИ</a:t>
            </a:r>
            <a:r>
              <a:rPr kumimoji="0" lang="ru-RU" sz="14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 вошли в </a:t>
            </a:r>
            <a:r>
              <a:rPr kumimoji="0" lang="ru-RU" sz="1600" b="1" i="1"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историю!</a:t>
            </a:r>
            <a:endParaRPr kumimoji="0" lang="ru-RU" sz="400" b="1" i="0" u="none" strike="noStrike" cap="none" normalizeH="0" baseline="0" dirty="0" smtClean="0">
              <a:ln>
                <a:noFill/>
              </a:ln>
              <a:solidFill>
                <a:srgbClr val="00B0F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1"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А Ты?</a:t>
            </a:r>
            <a:r>
              <a:rPr kumimoji="0" lang="ru-RU" sz="1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ru-RU" sz="1600" b="1" i="1"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Следующий</a:t>
            </a:r>
            <a:r>
              <a:rPr kumimoji="0" lang="ru-RU" sz="1600" b="1" i="1" u="none" strike="noStrike" cap="none" normalizeH="0" baseline="0" dirty="0" smtClean="0">
                <a:ln>
                  <a:noFill/>
                </a:ln>
                <a:solidFill>
                  <a:srgbClr val="FF0000"/>
                </a:solidFill>
                <a:effectLst/>
                <a:latin typeface="Calibri"/>
                <a:ea typeface="Calibri" pitchFamily="34" charset="0"/>
                <a:cs typeface="Times New Roman" pitchFamily="18" charset="0"/>
              </a:rPr>
              <a:t>…</a:t>
            </a:r>
            <a:endParaRPr kumimoji="0" lang="ru-RU" sz="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7200" b="0" i="1" u="none" strike="noStrike" cap="none" normalizeH="0" baseline="0" dirty="0" smtClean="0">
                <a:ln>
                  <a:noFill/>
                </a:ln>
                <a:solidFill>
                  <a:srgbClr val="FA6F06"/>
                </a:solidFill>
                <a:effectLst/>
                <a:latin typeface="Times New Roman" pitchFamily="18" charset="0"/>
                <a:ea typeface="Calibri" pitchFamily="34" charset="0"/>
                <a:cs typeface="Times New Roman" pitchFamily="18" charset="0"/>
              </a:rPr>
              <a:t>Поздравляем</a:t>
            </a:r>
            <a:r>
              <a:rPr kumimoji="0" lang="ru-RU" sz="7200" b="0" i="1" u="none" strike="noStrike" cap="none" normalizeH="0" baseline="0" dirty="0" smtClean="0">
                <a:ln>
                  <a:noFill/>
                </a:ln>
                <a:solidFill>
                  <a:srgbClr val="FA6F06"/>
                </a:solidFill>
                <a:effectLst/>
                <a:latin typeface="Wide Latin" pitchFamily="18" charset="0"/>
                <a:ea typeface="Calibri" pitchFamily="34" charset="0"/>
                <a:cs typeface="Times New Roman" pitchFamily="18" charset="0"/>
              </a:rPr>
              <a:t>!</a:t>
            </a:r>
            <a:endParaRPr kumimoji="0" lang="ru-RU" sz="400" b="0" i="0" u="none" strike="noStrike" cap="none" normalizeH="0" baseline="0" dirty="0" smtClean="0">
              <a:ln>
                <a:noFill/>
              </a:ln>
              <a:solidFill>
                <a:srgbClr val="FA6F06"/>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FA6F06"/>
                </a:solidFill>
                <a:effectLst/>
                <a:latin typeface="Times New Roman" pitchFamily="18" charset="0"/>
                <a:ea typeface="Calibri" pitchFamily="34" charset="0"/>
                <a:cs typeface="Times New Roman" pitchFamily="18" charset="0"/>
              </a:rPr>
              <a:t>16.10.14г. </a:t>
            </a:r>
            <a:endParaRPr kumimoji="0" lang="ru-RU" sz="400" b="1" i="0" u="none" strike="noStrike" cap="none" normalizeH="0" baseline="0" dirty="0" smtClean="0">
              <a:ln>
                <a:noFill/>
              </a:ln>
              <a:solidFill>
                <a:srgbClr val="FA6F06"/>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A6F06"/>
                </a:solidFill>
                <a:effectLst/>
                <a:latin typeface="Times New Roman" pitchFamily="18" charset="0"/>
                <a:ea typeface="Calibri" pitchFamily="34" charset="0"/>
                <a:cs typeface="Times New Roman" pitchFamily="18" charset="0"/>
              </a:rPr>
              <a:t>состоялось первое заседание интеллектуально-образовательного клуба </a:t>
            </a:r>
            <a:endParaRPr kumimoji="0" lang="en-US" sz="1400" b="1" i="0" u="none" strike="noStrike" cap="none" normalizeH="0" baseline="0" dirty="0" smtClean="0">
              <a:ln>
                <a:noFill/>
              </a:ln>
              <a:solidFill>
                <a:srgbClr val="FA6F06"/>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A6F06"/>
                </a:solidFill>
                <a:effectLst/>
                <a:latin typeface="Calibri"/>
                <a:ea typeface="Calibri" pitchFamily="34" charset="0"/>
                <a:cs typeface="Times New Roman" pitchFamily="18" charset="0"/>
              </a:rPr>
              <a:t>«</a:t>
            </a:r>
            <a:r>
              <a:rPr kumimoji="0" lang="ru-RU" sz="1800" b="1" i="1" u="none" strike="noStrike" cap="none" normalizeH="0" baseline="0" dirty="0" smtClean="0">
                <a:ln>
                  <a:noFill/>
                </a:ln>
                <a:solidFill>
                  <a:srgbClr val="FA6F06"/>
                </a:solidFill>
                <a:effectLst/>
                <a:latin typeface="Times New Roman" pitchFamily="18" charset="0"/>
                <a:ea typeface="Calibri" pitchFamily="34" charset="0"/>
                <a:cs typeface="Times New Roman" pitchFamily="18" charset="0"/>
              </a:rPr>
              <a:t>Синергия</a:t>
            </a:r>
            <a:r>
              <a:rPr kumimoji="0" lang="ru-RU" sz="1800" b="1" i="1" u="none" strike="noStrike" cap="none" normalizeH="0" baseline="0" dirty="0" smtClean="0">
                <a:ln>
                  <a:noFill/>
                </a:ln>
                <a:solidFill>
                  <a:srgbClr val="FA6F06"/>
                </a:solidFill>
                <a:effectLst/>
                <a:latin typeface="Calibri"/>
                <a:ea typeface="Calibri" pitchFamily="34" charset="0"/>
                <a:cs typeface="Times New Roman" pitchFamily="18" charset="0"/>
              </a:rPr>
              <a:t>»</a:t>
            </a:r>
            <a:r>
              <a:rPr kumimoji="0" lang="ru-RU" sz="1400" b="1" i="0" u="none" strike="noStrike" cap="none" normalizeH="0" baseline="0" dirty="0" smtClean="0">
                <a:ln>
                  <a:noFill/>
                </a:ln>
                <a:solidFill>
                  <a:srgbClr val="FA6F06"/>
                </a:solidFill>
                <a:effectLst/>
                <a:latin typeface="Times New Roman" pitchFamily="18" charset="0"/>
                <a:ea typeface="Calibri" pitchFamily="34" charset="0"/>
                <a:cs typeface="Times New Roman" pitchFamily="18" charset="0"/>
              </a:rPr>
              <a:t/>
            </a:r>
            <a:br>
              <a:rPr kumimoji="0" lang="ru-RU" sz="1400" b="1" i="0" u="none" strike="noStrike" cap="none" normalizeH="0" baseline="0" dirty="0" smtClean="0">
                <a:ln>
                  <a:noFill/>
                </a:ln>
                <a:solidFill>
                  <a:srgbClr val="FA6F06"/>
                </a:solidFill>
                <a:effectLst/>
                <a:latin typeface="Times New Roman" pitchFamily="18" charset="0"/>
                <a:ea typeface="Calibri" pitchFamily="34" charset="0"/>
                <a:cs typeface="Times New Roman" pitchFamily="18" charset="0"/>
              </a:rPr>
            </a:br>
            <a:r>
              <a:rPr kumimoji="0" lang="ru-RU" sz="1400" b="1" i="0" u="none" strike="noStrike" cap="none" normalizeH="0" baseline="0" dirty="0" smtClean="0">
                <a:ln>
                  <a:noFill/>
                </a:ln>
                <a:solidFill>
                  <a:srgbClr val="FA6F06"/>
                </a:solidFill>
                <a:effectLst/>
                <a:latin typeface="Times New Roman" pitchFamily="18" charset="0"/>
                <a:ea typeface="Calibri" pitchFamily="34" charset="0"/>
                <a:cs typeface="Times New Roman" pitchFamily="18" charset="0"/>
              </a:rPr>
              <a:t>Выбран 1-й Совет клуба </a:t>
            </a:r>
            <a:r>
              <a:rPr kumimoji="0" lang="ru-RU" sz="1600" b="1" i="1" u="none" strike="noStrike" cap="none" normalizeH="0" baseline="0" dirty="0" smtClean="0">
                <a:ln>
                  <a:noFill/>
                </a:ln>
                <a:solidFill>
                  <a:srgbClr val="FA6F06"/>
                </a:solidFill>
                <a:effectLst/>
                <a:latin typeface="Calibri"/>
                <a:ea typeface="Calibri" pitchFamily="34" charset="0"/>
                <a:cs typeface="Times New Roman" pitchFamily="18" charset="0"/>
              </a:rPr>
              <a:t>«</a:t>
            </a:r>
            <a:r>
              <a:rPr kumimoji="0" lang="ru-RU" sz="1600" b="1" i="1" u="none" strike="noStrike" cap="none" normalizeH="0" baseline="0" dirty="0" smtClean="0">
                <a:ln>
                  <a:noFill/>
                </a:ln>
                <a:solidFill>
                  <a:srgbClr val="FA6F06"/>
                </a:solidFill>
                <a:effectLst/>
                <a:latin typeface="Times New Roman" pitchFamily="18" charset="0"/>
                <a:ea typeface="Calibri" pitchFamily="34" charset="0"/>
                <a:cs typeface="Times New Roman" pitchFamily="18" charset="0"/>
              </a:rPr>
              <a:t>Синергия</a:t>
            </a:r>
            <a:r>
              <a:rPr kumimoji="0" lang="ru-RU" sz="1600" b="1" i="1" u="none" strike="noStrike" cap="none" normalizeH="0" baseline="0" dirty="0" smtClean="0">
                <a:ln>
                  <a:noFill/>
                </a:ln>
                <a:solidFill>
                  <a:srgbClr val="FA6F06"/>
                </a:solidFill>
                <a:effectLst/>
                <a:latin typeface="Calibri"/>
                <a:ea typeface="Calibri" pitchFamily="34" charset="0"/>
                <a:cs typeface="Times New Roman" pitchFamily="18" charset="0"/>
              </a:rPr>
              <a:t>»</a:t>
            </a:r>
            <a:endParaRPr kumimoji="0" lang="ru-RU" sz="400" b="1" i="0" u="none" strike="noStrike" cap="none" normalizeH="0" baseline="0" dirty="0" smtClean="0">
              <a:ln>
                <a:noFill/>
              </a:ln>
              <a:solidFill>
                <a:srgbClr val="FA6F06"/>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Председатель клуба</a:t>
            </a:r>
            <a:r>
              <a:rPr kumimoji="0" lang="ru-RU" sz="18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a:t>
            </a:r>
            <a:r>
              <a:rPr kumimoji="0" lang="ru-RU" sz="1600" b="1" i="1"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1600" b="1" i="1"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Синергия</a:t>
            </a:r>
            <a:r>
              <a:rPr kumimoji="0" lang="ru-RU" sz="1400" b="1" i="1"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1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 Хлестов Андрей (МДС -10)</a:t>
            </a:r>
            <a:endParaRPr kumimoji="0" lang="ru-RU" sz="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807B38"/>
                </a:solidFill>
                <a:effectLst/>
                <a:latin typeface="Times New Roman" pitchFamily="18" charset="0"/>
                <a:ea typeface="Calibri" pitchFamily="34" charset="0"/>
                <a:cs typeface="Times New Roman" pitchFamily="18" charset="0"/>
              </a:rPr>
              <a:t>Староста</a:t>
            </a:r>
            <a:r>
              <a:rPr kumimoji="0" lang="ru-RU" sz="1400" b="1" i="0" u="none" strike="noStrike" cap="none" normalizeH="0" baseline="0" dirty="0" smtClean="0">
                <a:ln>
                  <a:noFill/>
                </a:ln>
                <a:solidFill>
                  <a:srgbClr val="807B38"/>
                </a:solidFill>
                <a:effectLst/>
                <a:latin typeface="Times New Roman" pitchFamily="18" charset="0"/>
                <a:ea typeface="Calibri" pitchFamily="34" charset="0"/>
                <a:cs typeface="Times New Roman" pitchFamily="18" charset="0"/>
              </a:rPr>
              <a:t> (зам. Председателя клуба) </a:t>
            </a:r>
            <a:r>
              <a:rPr kumimoji="0" lang="ru-RU" sz="1400" b="1" i="0" u="none" strike="noStrike" cap="none" normalizeH="0" baseline="0" dirty="0" smtClean="0">
                <a:ln>
                  <a:noFill/>
                </a:ln>
                <a:solidFill>
                  <a:srgbClr val="807B38"/>
                </a:solidFill>
                <a:effectLst/>
                <a:latin typeface="Calibri"/>
                <a:ea typeface="Calibri" pitchFamily="34" charset="0"/>
                <a:cs typeface="Times New Roman" pitchFamily="18" charset="0"/>
              </a:rPr>
              <a:t>–</a:t>
            </a:r>
            <a:r>
              <a:rPr kumimoji="0" lang="ru-RU" sz="1400" b="1" i="0" u="none" strike="noStrike" cap="none" normalizeH="0" baseline="0" dirty="0" smtClean="0">
                <a:ln>
                  <a:noFill/>
                </a:ln>
                <a:solidFill>
                  <a:srgbClr val="807B38"/>
                </a:solidFill>
                <a:effectLst/>
                <a:latin typeface="Times New Roman" pitchFamily="18" charset="0"/>
                <a:ea typeface="Calibri" pitchFamily="34" charset="0"/>
                <a:cs typeface="Times New Roman" pitchFamily="18" charset="0"/>
              </a:rPr>
              <a:t> Костиков Александр (МДС -13)</a:t>
            </a:r>
            <a:endParaRPr kumimoji="0" lang="ru-RU" sz="400" b="1" i="0" u="none" strike="noStrike" cap="none" normalizeH="0" baseline="0" dirty="0" smtClean="0">
              <a:ln>
                <a:noFill/>
              </a:ln>
              <a:solidFill>
                <a:srgbClr val="807B38"/>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Научные секретари:</a:t>
            </a:r>
            <a:endParaRPr kumimoji="0" lang="ru-RU" sz="400" b="1" i="0" u="none" strike="noStrike" cap="none" normalizeH="0" baseline="0" dirty="0" smtClean="0">
              <a:ln>
                <a:noFill/>
              </a:ln>
              <a:solidFill>
                <a:srgbClr val="00B050"/>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1) Соколова Маргарита (МДС -13);</a:t>
            </a:r>
            <a:endParaRPr kumimoji="0" lang="ru-RU" sz="400" b="1" i="0" u="none" strike="noStrike" cap="none" normalizeH="0" baseline="0" dirty="0" smtClean="0">
              <a:ln>
                <a:noFill/>
              </a:ln>
              <a:solidFill>
                <a:srgbClr val="00B050"/>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2) Халина Анастасия (МДС-13)</a:t>
            </a:r>
          </a:p>
          <a:p>
            <a:pPr marL="0" marR="0" lvl="0" indent="0"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PR</a:t>
            </a:r>
            <a:r>
              <a:rPr kumimoji="0" lang="ru-RU" sz="16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менеджеры:</a:t>
            </a:r>
            <a:endParaRPr kumimoji="0" lang="ru-RU" sz="400" b="1" i="0" u="none" strike="noStrike" cap="none" normalizeH="0" baseline="0" dirty="0" smtClean="0">
              <a:ln>
                <a:noFill/>
              </a:ln>
              <a:solidFill>
                <a:srgbClr val="0070C0"/>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1) </a:t>
            </a:r>
            <a:r>
              <a:rPr kumimoji="0" lang="ru-RU" sz="1400" b="1" i="0" u="none" strike="noStrike" cap="none" normalizeH="0" baseline="0" dirty="0" err="1" smtClean="0">
                <a:ln>
                  <a:noFill/>
                </a:ln>
                <a:solidFill>
                  <a:srgbClr val="0070C0"/>
                </a:solidFill>
                <a:effectLst/>
                <a:latin typeface="Times New Roman" pitchFamily="18" charset="0"/>
                <a:ea typeface="Calibri" pitchFamily="34" charset="0"/>
                <a:cs typeface="Times New Roman" pitchFamily="18" charset="0"/>
              </a:rPr>
              <a:t>Евсеенкова</a:t>
            </a:r>
            <a:r>
              <a:rPr kumimoji="0" lang="ru-RU" sz="14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Татьяна (МДС -12);</a:t>
            </a:r>
            <a:endParaRPr kumimoji="0" lang="ru-RU" sz="400" b="1" i="0" u="none" strike="noStrike" cap="none" normalizeH="0" baseline="0" dirty="0" smtClean="0">
              <a:ln>
                <a:noFill/>
              </a:ln>
              <a:solidFill>
                <a:srgbClr val="0070C0"/>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 Орехова Кристина (МДС -12)</a:t>
            </a:r>
            <a:endParaRPr kumimoji="0" lang="ru-RU" sz="400" b="1" i="0" u="none" strike="noStrike" cap="none" normalizeH="0" baseline="0" dirty="0" smtClean="0">
              <a:ln>
                <a:noFill/>
              </a:ln>
              <a:solidFill>
                <a:srgbClr val="0070C0"/>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AB670D"/>
                </a:solidFill>
                <a:effectLst/>
                <a:latin typeface="Times New Roman" pitchFamily="18" charset="0"/>
                <a:ea typeface="Calibri" pitchFamily="34" charset="0"/>
                <a:cs typeface="Times New Roman" pitchFamily="18" charset="0"/>
              </a:rPr>
              <a:t>Группа поддержки:</a:t>
            </a:r>
            <a:endParaRPr kumimoji="0" lang="ru-RU" sz="400" b="1" i="0" u="none" strike="noStrike" cap="none" normalizeH="0" baseline="0" dirty="0" smtClean="0">
              <a:ln>
                <a:noFill/>
              </a:ln>
              <a:solidFill>
                <a:srgbClr val="AB670D"/>
              </a:solidFill>
              <a:effectLst/>
              <a:latin typeface="Arial" pitchFamily="34" charset="0"/>
              <a:cs typeface="Arial" pitchFamily="34" charset="0"/>
            </a:endParaRPr>
          </a:p>
          <a:p>
            <a:pPr eaLnBrk="0" fontAlgn="base" hangingPunct="0">
              <a:spcBef>
                <a:spcPct val="0"/>
              </a:spcBef>
              <a:spcAft>
                <a:spcPct val="0"/>
              </a:spcAft>
            </a:pPr>
            <a:r>
              <a:rPr lang="ru-RU" sz="1400" b="1" dirty="0" smtClean="0">
                <a:solidFill>
                  <a:srgbClr val="AB670D"/>
                </a:solidFill>
                <a:latin typeface="Times New Roman" pitchFamily="18" charset="0"/>
                <a:ea typeface="Calibri" pitchFamily="34" charset="0"/>
                <a:cs typeface="Times New Roman" pitchFamily="18" charset="0"/>
              </a:rPr>
              <a:t>1) Кудрявцев Максим (МДС-10)</a:t>
            </a:r>
            <a:endParaRPr lang="ru-RU" sz="400" b="1" dirty="0" smtClean="0">
              <a:solidFill>
                <a:srgbClr val="AB670D"/>
              </a:solidFill>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AB670D"/>
                </a:solidFill>
                <a:effectLst/>
                <a:latin typeface="Times New Roman" pitchFamily="18" charset="0"/>
                <a:ea typeface="Calibri" pitchFamily="34" charset="0"/>
                <a:cs typeface="Times New Roman" pitchFamily="18" charset="0"/>
              </a:rPr>
              <a:t>2) Алёшин Сергей (МДС-12);</a:t>
            </a:r>
            <a:endParaRPr kumimoji="0" lang="ru-RU" sz="400" b="1" i="0" u="none" strike="noStrike" cap="none" normalizeH="0" baseline="0" dirty="0" smtClean="0">
              <a:ln>
                <a:noFill/>
              </a:ln>
              <a:solidFill>
                <a:srgbClr val="AB670D"/>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AB670D"/>
                </a:solidFill>
                <a:effectLst/>
                <a:latin typeface="Times New Roman" pitchFamily="18" charset="0"/>
                <a:ea typeface="Calibri" pitchFamily="34" charset="0"/>
                <a:cs typeface="Times New Roman" pitchFamily="18" charset="0"/>
              </a:rPr>
              <a:t>3) </a:t>
            </a:r>
            <a:r>
              <a:rPr kumimoji="0" lang="ru-RU" sz="1400" b="1" i="0" u="none" strike="noStrike" cap="none" normalizeH="0" baseline="0" dirty="0" err="1" smtClean="0">
                <a:ln>
                  <a:noFill/>
                </a:ln>
                <a:solidFill>
                  <a:srgbClr val="AB670D"/>
                </a:solidFill>
                <a:effectLst/>
                <a:latin typeface="Times New Roman" pitchFamily="18" charset="0"/>
                <a:ea typeface="Calibri" pitchFamily="34" charset="0"/>
                <a:cs typeface="Times New Roman" pitchFamily="18" charset="0"/>
              </a:rPr>
              <a:t>Григорьян</a:t>
            </a:r>
            <a:r>
              <a:rPr kumimoji="0" lang="ru-RU" sz="1400" b="1" i="0" u="none" strike="noStrike" cap="none" normalizeH="0" baseline="0" dirty="0" smtClean="0">
                <a:ln>
                  <a:noFill/>
                </a:ln>
                <a:solidFill>
                  <a:srgbClr val="AB670D"/>
                </a:solidFill>
                <a:effectLst/>
                <a:latin typeface="Times New Roman" pitchFamily="18" charset="0"/>
                <a:ea typeface="Calibri" pitchFamily="34" charset="0"/>
                <a:cs typeface="Times New Roman" pitchFamily="18" charset="0"/>
              </a:rPr>
              <a:t> </a:t>
            </a:r>
            <a:r>
              <a:rPr kumimoji="0" lang="ru-RU" sz="1400" b="1" i="0" u="none" strike="noStrike" cap="none" normalizeH="0" baseline="0" dirty="0" err="1" smtClean="0">
                <a:ln>
                  <a:noFill/>
                </a:ln>
                <a:solidFill>
                  <a:srgbClr val="AB670D"/>
                </a:solidFill>
                <a:effectLst/>
                <a:latin typeface="Times New Roman" pitchFamily="18" charset="0"/>
                <a:ea typeface="Calibri" pitchFamily="34" charset="0"/>
                <a:cs typeface="Times New Roman" pitchFamily="18" charset="0"/>
              </a:rPr>
              <a:t>Арпеник</a:t>
            </a:r>
            <a:r>
              <a:rPr kumimoji="0" lang="ru-RU" sz="1400" b="1" i="0" u="none" strike="noStrike" cap="none" normalizeH="0" baseline="0" dirty="0" smtClean="0">
                <a:ln>
                  <a:noFill/>
                </a:ln>
                <a:solidFill>
                  <a:srgbClr val="AB670D"/>
                </a:solidFill>
                <a:effectLst/>
                <a:latin typeface="Times New Roman" pitchFamily="18" charset="0"/>
                <a:ea typeface="Calibri" pitchFamily="34" charset="0"/>
                <a:cs typeface="Times New Roman" pitchFamily="18" charset="0"/>
              </a:rPr>
              <a:t> (МДС-12);</a:t>
            </a:r>
            <a:endParaRPr kumimoji="0" lang="ru-RU" sz="400" b="1" i="0" u="none" strike="noStrike" cap="none" normalizeH="0" baseline="0" dirty="0" smtClean="0">
              <a:ln>
                <a:noFill/>
              </a:ln>
              <a:solidFill>
                <a:srgbClr val="AB670D"/>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AB670D"/>
                </a:solidFill>
                <a:effectLst/>
                <a:latin typeface="Times New Roman" pitchFamily="18" charset="0"/>
                <a:ea typeface="Calibri" pitchFamily="34" charset="0"/>
                <a:cs typeface="Times New Roman" pitchFamily="18" charset="0"/>
              </a:rPr>
              <a:t>4) Акимова Наталья (МДС-12);</a:t>
            </a:r>
            <a:endParaRPr kumimoji="0" lang="ru-RU" sz="400" b="1" i="0" u="none" strike="noStrike" cap="none" normalizeH="0" baseline="0" dirty="0" smtClean="0">
              <a:ln>
                <a:noFill/>
              </a:ln>
              <a:solidFill>
                <a:srgbClr val="AB670D"/>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rPr>
              <a:t>Группа наблюдателей:</a:t>
            </a:r>
            <a:endParaRPr kumimoji="0" lang="ru-RU" sz="400" b="1" i="0" u="none" strike="noStrike" cap="none" normalizeH="0" baseline="0" dirty="0" smtClean="0">
              <a:ln>
                <a:noFill/>
              </a:ln>
              <a:solidFill>
                <a:srgbClr val="7030A0"/>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rPr>
              <a:t>1) </a:t>
            </a:r>
            <a:r>
              <a:rPr kumimoji="0" lang="ru-RU" sz="1400" b="1" i="0" u="none" strike="noStrike" cap="none" normalizeH="0" baseline="0" dirty="0" err="1" smtClean="0">
                <a:ln>
                  <a:noFill/>
                </a:ln>
                <a:solidFill>
                  <a:srgbClr val="7030A0"/>
                </a:solidFill>
                <a:effectLst/>
                <a:latin typeface="Times New Roman" pitchFamily="18" charset="0"/>
                <a:ea typeface="Calibri" pitchFamily="34" charset="0"/>
                <a:cs typeface="Times New Roman" pitchFamily="18" charset="0"/>
              </a:rPr>
              <a:t>Бережнев</a:t>
            </a:r>
            <a:r>
              <a:rPr kumimoji="0" lang="ru-RU" sz="14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rPr>
              <a:t> Роман (МДС-13);</a:t>
            </a:r>
            <a:endParaRPr kumimoji="0" lang="ru-RU" sz="400" b="1" i="0" u="none" strike="noStrike" cap="none" normalizeH="0" baseline="0" dirty="0" smtClean="0">
              <a:ln>
                <a:noFill/>
              </a:ln>
              <a:solidFill>
                <a:srgbClr val="7030A0"/>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rPr>
              <a:t>2) Трошин Владимир (МДС-13)</a:t>
            </a:r>
            <a:endParaRPr kumimoji="0" lang="ru-RU" sz="1800" b="1" i="0" u="none" strike="noStrike" cap="none" normalizeH="0" baseline="0" dirty="0" smtClean="0">
              <a:ln>
                <a:noFill/>
              </a:ln>
              <a:solidFill>
                <a:srgbClr val="7030A0"/>
              </a:solidFill>
              <a:effectLst/>
              <a:latin typeface="Arial" pitchFamily="34" charset="0"/>
              <a:cs typeface="Arial" pitchFamily="34" charset="0"/>
            </a:endParaRPr>
          </a:p>
        </p:txBody>
      </p:sp>
      <p:sp>
        <p:nvSpPr>
          <p:cNvPr id="50178" name="Rectangle 2"/>
          <p:cNvSpPr>
            <a:spLocks noChangeArrowheads="1"/>
          </p:cNvSpPr>
          <p:nvPr/>
        </p:nvSpPr>
        <p:spPr bwMode="auto">
          <a:xfrm>
            <a:off x="5143512" y="8915745"/>
            <a:ext cx="1000084"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rgbClr val="13BDAD"/>
                </a:solidFill>
                <a:effectLst/>
                <a:latin typeface="Times New Roman" pitchFamily="18" charset="0"/>
                <a:ea typeface="Calibri" pitchFamily="34" charset="0"/>
                <a:cs typeface="Times New Roman" pitchFamily="18" charset="0"/>
              </a:rPr>
              <a:t>16.10.14г.</a:t>
            </a:r>
            <a:endParaRPr kumimoji="0" lang="ru-RU" sz="1600" b="0" i="0" u="none" strike="noStrike" cap="none" normalizeH="0" baseline="0" dirty="0" smtClean="0">
              <a:ln>
                <a:noFill/>
              </a:ln>
              <a:solidFill>
                <a:srgbClr val="13BDAD"/>
              </a:solidFill>
              <a:effectLst/>
              <a:latin typeface="Arial" pitchFamily="34" charset="0"/>
              <a:cs typeface="Arial" pitchFamily="34" charset="0"/>
            </a:endParaRPr>
          </a:p>
        </p:txBody>
      </p:sp>
      <p:pic>
        <p:nvPicPr>
          <p:cNvPr id="5" name="Рисунок 4" descr="C:\Documents and Settings\1\Мои документы\Синергия\Фото-Клуб Синергия\Синергия 095.jpg"/>
          <p:cNvPicPr/>
          <p:nvPr/>
        </p:nvPicPr>
        <p:blipFill>
          <a:blip r:embed="rId2" cstate="print"/>
          <a:srcRect/>
          <a:stretch>
            <a:fillRect/>
          </a:stretch>
        </p:blipFill>
        <p:spPr bwMode="auto">
          <a:xfrm>
            <a:off x="3929066" y="5868144"/>
            <a:ext cx="2380254" cy="1566124"/>
          </a:xfrm>
          <a:prstGeom prst="rect">
            <a:avLst/>
          </a:prstGeom>
          <a:noFill/>
          <a:ln w="9525">
            <a:noFill/>
            <a:miter lim="800000"/>
            <a:headEnd/>
            <a:tailEnd/>
          </a:ln>
        </p:spPr>
      </p:pic>
      <p:pic>
        <p:nvPicPr>
          <p:cNvPr id="6" name="Рисунок 5" descr="C:\Documents and Settings\1\Мои документы\Синергия\Фото-Клуб Синергия\Синергия 094.jpg"/>
          <p:cNvPicPr/>
          <p:nvPr/>
        </p:nvPicPr>
        <p:blipFill>
          <a:blip r:embed="rId3" cstate="print"/>
          <a:srcRect/>
          <a:stretch>
            <a:fillRect/>
          </a:stretch>
        </p:blipFill>
        <p:spPr bwMode="auto">
          <a:xfrm>
            <a:off x="3929066" y="7429520"/>
            <a:ext cx="2380254" cy="1534968"/>
          </a:xfrm>
          <a:prstGeom prst="rect">
            <a:avLst/>
          </a:prstGeom>
          <a:noFill/>
          <a:ln w="9525">
            <a:noFill/>
            <a:miter lim="800000"/>
            <a:headEnd/>
            <a:tailEnd/>
          </a:ln>
        </p:spPr>
      </p:pic>
      <p:sp>
        <p:nvSpPr>
          <p:cNvPr id="11" name="Номер слайда 3"/>
          <p:cNvSpPr>
            <a:spLocks noGrp="1"/>
          </p:cNvSpPr>
          <p:nvPr>
            <p:ph type="sldNum" sz="quarter" idx="12"/>
          </p:nvPr>
        </p:nvSpPr>
        <p:spPr>
          <a:xfrm>
            <a:off x="6343668" y="8657167"/>
            <a:ext cx="514332" cy="486833"/>
          </a:xfrm>
          <a:solidFill>
            <a:srgbClr val="FF5050">
              <a:alpha val="46000"/>
            </a:srgbClr>
          </a:solidFill>
          <a:scene3d>
            <a:camera prst="orthographicFront"/>
            <a:lightRig rig="threePt" dir="t"/>
          </a:scene3d>
          <a:sp3d>
            <a:bevelT w="114300" prst="artDeco"/>
          </a:sp3d>
        </p:spPr>
        <p:style>
          <a:lnRef idx="1">
            <a:schemeClr val="dk1"/>
          </a:lnRef>
          <a:fillRef idx="2">
            <a:schemeClr val="dk1"/>
          </a:fillRef>
          <a:effectRef idx="1">
            <a:schemeClr val="dk1"/>
          </a:effectRef>
          <a:fontRef idx="minor">
            <a:schemeClr val="dk1"/>
          </a:fontRef>
        </p:style>
        <p:txBody>
          <a:bodyPr/>
          <a:lstStyle/>
          <a:p>
            <a:pPr algn="ctr"/>
            <a:fld id="{293F6069-31DF-4B12-8E0D-B468C1828B5F}" type="slidenum">
              <a:rPr lang="ru-RU" sz="1400" b="1" smtClean="0">
                <a:solidFill>
                  <a:schemeClr val="tx1"/>
                </a:solidFill>
              </a:rPr>
              <a:pPr algn="ctr"/>
              <a:t>20</a:t>
            </a:fld>
            <a:endParaRPr lang="ru-RU" sz="1400" b="1"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Шаблон оформления Человечество и космос" id="{60D8CD3F-E3DD-4D3E-80A7-4FE1B4737FC4}" vid="{F4B14C86-520B-4EE4-BACE-1EFC8FEA0325}"/>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FAEDF59-AA0C-4103-AE1F-6BE75F260CD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Шаблон оформления Человечество и космос</Template>
  <TotalTime>3700</TotalTime>
  <Words>2734</Words>
  <Application>Microsoft Office PowerPoint</Application>
  <PresentationFormat>Экран (4:3)</PresentationFormat>
  <Paragraphs>596</Paragraphs>
  <Slides>20</Slides>
  <Notes>6</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20</vt:i4>
      </vt:variant>
    </vt:vector>
  </HeadingPairs>
  <TitlesOfParts>
    <vt:vector size="22" baseType="lpstr">
      <vt:lpstr>Тема Office</vt:lpstr>
      <vt:lpstr>Лист</vt:lpstr>
      <vt:lpstr>Синергия</vt:lpstr>
      <vt:lpstr>Слайд 2</vt:lpstr>
      <vt:lpstr>Слайд 3</vt:lpstr>
      <vt:lpstr>Содержание </vt:lpstr>
      <vt:lpstr> Что такое менеджмент? Кто такой менеджер?  </vt:lpstr>
      <vt:lpstr>  Менеджмент технологии  </vt:lpstr>
      <vt:lpstr>Главные качества менеджера</vt:lpstr>
      <vt:lpstr>Расслабься… </vt:lpstr>
      <vt:lpstr>Востребованные профессии среди менеджеров </vt:lpstr>
      <vt:lpstr>Инновации в современном мире. НБИК </vt:lpstr>
      <vt:lpstr>Выдающиеся менеджеры в области инноваций </vt:lpstr>
      <vt:lpstr>Аддитивные технологии (3D принтеры). </vt:lpstr>
      <vt:lpstr>Психологический портрет менеджера</vt:lpstr>
      <vt:lpstr>Психология управления. Правила менеджера</vt:lpstr>
      <vt:lpstr>Великие идеи - великие люди</vt:lpstr>
      <vt:lpstr> Тест. Лидер ли Вы? .</vt:lpstr>
      <vt:lpstr> Сколково - Startup village </vt:lpstr>
      <vt:lpstr>Как надо учиться. Жизненный пример</vt:lpstr>
      <vt:lpstr> Крылатые фразы известных людей — руководителей и предпринимателей .</vt:lpstr>
      <vt:lpstr>Слайд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Синергия</dc:title>
  <dc:creator>Андрей Хлестов</dc:creator>
  <cp:lastModifiedBy>Максим</cp:lastModifiedBy>
  <cp:revision>1033</cp:revision>
  <dcterms:created xsi:type="dcterms:W3CDTF">2014-10-22T14:26:22Z</dcterms:created>
  <dcterms:modified xsi:type="dcterms:W3CDTF">2014-11-22T08:57:26Z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TC026252269991</vt:lpwstr>
  </property>
</Properties>
</file>