
<file path=[Content_Types].xml><?xml version="1.0" encoding="utf-8"?>
<Types xmlns="http://schemas.openxmlformats.org/package/2006/content-types">
  <Default Extension="mp3" ContentType="audio/unknown"/>
  <Default Extension="png" ContentType="image/png"/>
  <Default Extension="jpeg" ContentType="image/jpeg"/>
  <Default Extension="rels" ContentType="application/vnd.openxmlformats-package.relationships+xml"/>
  <Default Extension="xml" ContentType="application/xml"/>
  <Default Extension="wav" ContentType="audio/wav"/>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87" r:id="rId2"/>
    <p:sldId id="281" r:id="rId3"/>
    <p:sldId id="301" r:id="rId4"/>
    <p:sldId id="302" r:id="rId5"/>
    <p:sldId id="282" r:id="rId6"/>
    <p:sldId id="305" r:id="rId7"/>
    <p:sldId id="304" r:id="rId8"/>
    <p:sldId id="283" r:id="rId9"/>
    <p:sldId id="308" r:id="rId10"/>
    <p:sldId id="307" r:id="rId11"/>
    <p:sldId id="288" r:id="rId12"/>
    <p:sldId id="311" r:id="rId13"/>
    <p:sldId id="310" r:id="rId14"/>
    <p:sldId id="289" r:id="rId15"/>
    <p:sldId id="313" r:id="rId16"/>
    <p:sldId id="312" r:id="rId17"/>
    <p:sldId id="290" r:id="rId18"/>
    <p:sldId id="316" r:id="rId19"/>
    <p:sldId id="315" r:id="rId20"/>
    <p:sldId id="292" r:id="rId21"/>
    <p:sldId id="317" r:id="rId22"/>
    <p:sldId id="314" r:id="rId23"/>
    <p:sldId id="293" r:id="rId24"/>
    <p:sldId id="318" r:id="rId25"/>
    <p:sldId id="319" r:id="rId26"/>
    <p:sldId id="294" r:id="rId27"/>
    <p:sldId id="326" r:id="rId28"/>
    <p:sldId id="320" r:id="rId29"/>
    <p:sldId id="295" r:id="rId30"/>
    <p:sldId id="327" r:id="rId31"/>
    <p:sldId id="321" r:id="rId32"/>
    <p:sldId id="296" r:id="rId33"/>
    <p:sldId id="328" r:id="rId34"/>
    <p:sldId id="322" r:id="rId35"/>
    <p:sldId id="297" r:id="rId36"/>
    <p:sldId id="329" r:id="rId37"/>
    <p:sldId id="323" r:id="rId38"/>
    <p:sldId id="298" r:id="rId39"/>
    <p:sldId id="330" r:id="rId40"/>
    <p:sldId id="324" r:id="rId41"/>
    <p:sldId id="299" r:id="rId42"/>
    <p:sldId id="331" r:id="rId43"/>
    <p:sldId id="325" r:id="rId44"/>
    <p:sldId id="300" r:id="rId45"/>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loop="1" showNarration="1" useTimings="0">
    <p:kiosk/>
    <p:sldRg st="1" end="15"/>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88" autoAdjust="0"/>
    <p:restoredTop sz="96262" autoAdjust="0"/>
  </p:normalViewPr>
  <p:slideViewPr>
    <p:cSldViewPr>
      <p:cViewPr varScale="1">
        <p:scale>
          <a:sx n="67" d="100"/>
          <a:sy n="67" d="100"/>
        </p:scale>
        <p:origin x="-1476" y="-10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22.11.2014</a:t>
            </a:fld>
            <a:endParaRPr lang="ru-RU" dirty="0"/>
          </a:p>
        </p:txBody>
      </p:sp>
      <p:sp>
        <p:nvSpPr>
          <p:cNvPr id="5" name="Нижний колонтитул 4"/>
          <p:cNvSpPr>
            <a:spLocks noGrp="1"/>
          </p:cNvSpPr>
          <p:nvPr>
            <p:ph type="ftr" sz="quarter" idx="11"/>
          </p:nvPr>
        </p:nvSpPr>
        <p:spPr/>
        <p:txBody>
          <a:bodyPr/>
          <a:lstStyle/>
          <a:p>
            <a:endParaRPr lang="ru-RU" dirty="0"/>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22.11.2014</a:t>
            </a:fld>
            <a:endParaRPr lang="ru-RU" dirty="0"/>
          </a:p>
        </p:txBody>
      </p:sp>
      <p:sp>
        <p:nvSpPr>
          <p:cNvPr id="5" name="Нижний колонтитул 4"/>
          <p:cNvSpPr>
            <a:spLocks noGrp="1"/>
          </p:cNvSpPr>
          <p:nvPr>
            <p:ph type="ftr" sz="quarter" idx="11"/>
          </p:nvPr>
        </p:nvSpPr>
        <p:spPr/>
        <p:txBody>
          <a:bodyPr/>
          <a:lstStyle/>
          <a:p>
            <a:endParaRPr lang="ru-RU" dirty="0"/>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B4C71EC6-210F-42DE-9C53-41977AD35B3D}" type="datetimeFigureOut">
              <a:rPr lang="ru-RU" smtClean="0"/>
              <a:t>22.11.2014</a:t>
            </a:fld>
            <a:endParaRPr lang="ru-RU" dirty="0"/>
          </a:p>
        </p:txBody>
      </p:sp>
      <p:sp>
        <p:nvSpPr>
          <p:cNvPr id="5" name="Нижний колонтитул 4"/>
          <p:cNvSpPr>
            <a:spLocks noGrp="1"/>
          </p:cNvSpPr>
          <p:nvPr>
            <p:ph type="ftr" sz="quarter" idx="11"/>
          </p:nvPr>
        </p:nvSpPr>
        <p:spPr/>
        <p:txBody>
          <a:bodyPr/>
          <a:lstStyle/>
          <a:p>
            <a:endParaRPr lang="ru-RU" dirty="0"/>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B4C71EC6-210F-42DE-9C53-41977AD35B3D}" type="datetimeFigureOut">
              <a:rPr lang="ru-RU" smtClean="0"/>
              <a:t>22.11.2014</a:t>
            </a:fld>
            <a:endParaRPr lang="ru-RU" dirty="0"/>
          </a:p>
        </p:txBody>
      </p:sp>
      <p:sp>
        <p:nvSpPr>
          <p:cNvPr id="6" name="Нижний колонтитул 5"/>
          <p:cNvSpPr>
            <a:spLocks noGrp="1"/>
          </p:cNvSpPr>
          <p:nvPr>
            <p:ph type="ftr" sz="quarter" idx="11"/>
          </p:nvPr>
        </p:nvSpPr>
        <p:spPr/>
        <p:txBody>
          <a:bodyPr/>
          <a:lstStyle/>
          <a:p>
            <a:endParaRPr lang="ru-RU" dirty="0"/>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B4C71EC6-210F-42DE-9C53-41977AD35B3D}" type="datetimeFigureOut">
              <a:rPr lang="ru-RU" smtClean="0"/>
              <a:t>22.11.2014</a:t>
            </a:fld>
            <a:endParaRPr lang="ru-RU" dirty="0"/>
          </a:p>
        </p:txBody>
      </p:sp>
      <p:sp>
        <p:nvSpPr>
          <p:cNvPr id="8" name="Нижний колонтитул 7"/>
          <p:cNvSpPr>
            <a:spLocks noGrp="1"/>
          </p:cNvSpPr>
          <p:nvPr>
            <p:ph type="ftr" sz="quarter" idx="11"/>
          </p:nvPr>
        </p:nvSpPr>
        <p:spPr/>
        <p:txBody>
          <a:bodyPr/>
          <a:lstStyle/>
          <a:p>
            <a:endParaRPr lang="ru-RU" dirty="0"/>
          </a:p>
        </p:txBody>
      </p:sp>
      <p:sp>
        <p:nvSpPr>
          <p:cNvPr id="9" name="Номер слайда 8"/>
          <p:cNvSpPr>
            <a:spLocks noGrp="1"/>
          </p:cNvSpPr>
          <p:nvPr>
            <p:ph type="sldNum" sz="quarter" idx="12"/>
          </p:nvPr>
        </p:nvSpPr>
        <p:spPr/>
        <p:txBody>
          <a:bodyPr/>
          <a:lstStyle/>
          <a:p>
            <a:fld id="{B19B0651-EE4F-4900-A07F-96A6BFA9D0F0}" type="slidenum">
              <a:rPr lang="ru-RU" smtClean="0"/>
              <a:t>‹#›</a:t>
            </a:fld>
            <a:endParaRPr lang="ru-RU"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B4C71EC6-210F-42DE-9C53-41977AD35B3D}" type="datetimeFigureOut">
              <a:rPr lang="ru-RU" smtClean="0"/>
              <a:t>22.11.2014</a:t>
            </a:fld>
            <a:endParaRPr lang="ru-RU" dirty="0"/>
          </a:p>
        </p:txBody>
      </p:sp>
      <p:sp>
        <p:nvSpPr>
          <p:cNvPr id="4" name="Нижний колонтитул 3"/>
          <p:cNvSpPr>
            <a:spLocks noGrp="1"/>
          </p:cNvSpPr>
          <p:nvPr>
            <p:ph type="ftr" sz="quarter" idx="11"/>
          </p:nvPr>
        </p:nvSpPr>
        <p:spPr/>
        <p:txBody>
          <a:bodyPr/>
          <a:lstStyle/>
          <a:p>
            <a:endParaRPr lang="ru-RU" dirty="0"/>
          </a:p>
        </p:txBody>
      </p:sp>
      <p:sp>
        <p:nvSpPr>
          <p:cNvPr id="5" name="Номер слайда 4"/>
          <p:cNvSpPr>
            <a:spLocks noGrp="1"/>
          </p:cNvSpPr>
          <p:nvPr>
            <p:ph type="sldNum" sz="quarter" idx="12"/>
          </p:nvPr>
        </p:nvSpPr>
        <p:spPr/>
        <p:txBody>
          <a:bodyPr/>
          <a:lstStyle/>
          <a:p>
            <a:fld id="{B19B0651-EE4F-4900-A07F-96A6BFA9D0F0}" type="slidenum">
              <a:rPr lang="ru-RU" smtClean="0"/>
              <a:t>‹#›</a:t>
            </a:fld>
            <a:endParaRPr lang="ru-RU"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4C71EC6-210F-42DE-9C53-41977AD35B3D}" type="datetimeFigureOut">
              <a:rPr lang="ru-RU" smtClean="0"/>
              <a:t>22.11.2014</a:t>
            </a:fld>
            <a:endParaRPr lang="ru-RU" dirty="0"/>
          </a:p>
        </p:txBody>
      </p:sp>
      <p:sp>
        <p:nvSpPr>
          <p:cNvPr id="3" name="Нижний колонтитул 2"/>
          <p:cNvSpPr>
            <a:spLocks noGrp="1"/>
          </p:cNvSpPr>
          <p:nvPr>
            <p:ph type="ftr" sz="quarter" idx="11"/>
          </p:nvPr>
        </p:nvSpPr>
        <p:spPr/>
        <p:txBody>
          <a:bodyPr/>
          <a:lstStyle/>
          <a:p>
            <a:endParaRPr lang="ru-RU" dirty="0"/>
          </a:p>
        </p:txBody>
      </p:sp>
      <p:sp>
        <p:nvSpPr>
          <p:cNvPr id="4" name="Номер слайда 3"/>
          <p:cNvSpPr>
            <a:spLocks noGrp="1"/>
          </p:cNvSpPr>
          <p:nvPr>
            <p:ph type="sldNum" sz="quarter" idx="12"/>
          </p:nvPr>
        </p:nvSpPr>
        <p:spPr/>
        <p:txBody>
          <a:bodyPr/>
          <a:lstStyle/>
          <a:p>
            <a:fld id="{B19B0651-EE4F-4900-A07F-96A6BFA9D0F0}" type="slidenum">
              <a:rPr lang="ru-RU" smtClean="0"/>
              <a:t>‹#›</a:t>
            </a:fld>
            <a:endParaRPr lang="ru-RU"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t>22.11.2014</a:t>
            </a:fld>
            <a:endParaRPr lang="ru-RU" dirty="0"/>
          </a:p>
        </p:txBody>
      </p:sp>
      <p:sp>
        <p:nvSpPr>
          <p:cNvPr id="6" name="Нижний колонтитул 5"/>
          <p:cNvSpPr>
            <a:spLocks noGrp="1"/>
          </p:cNvSpPr>
          <p:nvPr>
            <p:ph type="ftr" sz="quarter" idx="11"/>
          </p:nvPr>
        </p:nvSpPr>
        <p:spPr/>
        <p:txBody>
          <a:bodyPr/>
          <a:lstStyle/>
          <a:p>
            <a:endParaRPr lang="ru-RU" dirty="0"/>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dirty="0"/>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t>22.11.2014</a:t>
            </a:fld>
            <a:endParaRPr lang="ru-RU" dirty="0"/>
          </a:p>
        </p:txBody>
      </p:sp>
      <p:sp>
        <p:nvSpPr>
          <p:cNvPr id="6" name="Нижний колонтитул 5"/>
          <p:cNvSpPr>
            <a:spLocks noGrp="1"/>
          </p:cNvSpPr>
          <p:nvPr>
            <p:ph type="ftr" sz="quarter" idx="11"/>
          </p:nvPr>
        </p:nvSpPr>
        <p:spPr/>
        <p:txBody>
          <a:bodyPr/>
          <a:lstStyle/>
          <a:p>
            <a:endParaRPr lang="ru-RU" dirty="0"/>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22.11.2014</a:t>
            </a:fld>
            <a:endParaRPr lang="ru-RU" dirty="0"/>
          </a:p>
        </p:txBody>
      </p:sp>
      <p:sp>
        <p:nvSpPr>
          <p:cNvPr id="5" name="Нижний колонтитул 4"/>
          <p:cNvSpPr>
            <a:spLocks noGrp="1"/>
          </p:cNvSpPr>
          <p:nvPr>
            <p:ph type="ftr" sz="quarter" idx="11"/>
          </p:nvPr>
        </p:nvSpPr>
        <p:spPr/>
        <p:txBody>
          <a:bodyPr/>
          <a:lstStyle/>
          <a:p>
            <a:endParaRPr lang="ru-RU" dirty="0"/>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22.11.2014</a:t>
            </a:fld>
            <a:endParaRPr lang="ru-RU" dirty="0"/>
          </a:p>
        </p:txBody>
      </p:sp>
      <p:sp>
        <p:nvSpPr>
          <p:cNvPr id="5" name="Нижний колонтитул 4"/>
          <p:cNvSpPr>
            <a:spLocks noGrp="1"/>
          </p:cNvSpPr>
          <p:nvPr>
            <p:ph type="ftr" sz="quarter" idx="11"/>
          </p:nvPr>
        </p:nvSpPr>
        <p:spPr/>
        <p:txBody>
          <a:bodyPr/>
          <a:lstStyle/>
          <a:p>
            <a:endParaRPr lang="ru-RU" dirty="0"/>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DDEBCF"/>
            </a:gs>
            <a:gs pos="100000">
              <a:srgbClr val="9CB86E"/>
            </a:gs>
            <a:gs pos="100000">
              <a:srgbClr val="156B13"/>
            </a:gs>
          </a:gsLst>
          <a:lin ang="5400000" scaled="0"/>
          <a:tileRect/>
        </a:gra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4C71EC6-210F-42DE-9C53-41977AD35B3D}" type="datetimeFigureOut">
              <a:rPr lang="ru-RU" smtClean="0"/>
              <a:t>22.11.2014</a:t>
            </a:fld>
            <a:endParaRPr lang="ru-RU" dirty="0"/>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dirty="0"/>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9B0651-EE4F-4900-A07F-96A6BFA9D0F0}" type="slidenum">
              <a:rPr lang="ru-RU" smtClean="0"/>
              <a:t>‹#›</a:t>
            </a:fld>
            <a:endParaRPr lang="ru-RU"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microsoft.com/office/2007/relationships/media" Target="../media/media1.mp3"/><Relationship Id="rId1" Type="http://schemas.openxmlformats.org/officeDocument/2006/relationships/audio" Target="NULL" TargetMode="External"/><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8" Type="http://schemas.openxmlformats.org/officeDocument/2006/relationships/slide" Target="slide4.xml"/><Relationship Id="rId3" Type="http://schemas.openxmlformats.org/officeDocument/2006/relationships/image" Target="../media/image4.jpeg"/><Relationship Id="rId7" Type="http://schemas.microsoft.com/office/2007/relationships/hdphoto" Target="../media/hdphoto1.wdp"/><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audio" Target="../media/audio2.wav"/><Relationship Id="rId4" Type="http://schemas.openxmlformats.org/officeDocument/2006/relationships/slide" Target="slide3.xml"/><Relationship Id="rId9" Type="http://schemas.openxmlformats.org/officeDocument/2006/relationships/audio" Target="../media/audio1.wav"/></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slide" Target="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8" Type="http://schemas.openxmlformats.org/officeDocument/2006/relationships/slide" Target="slide7.xml"/><Relationship Id="rId3" Type="http://schemas.openxmlformats.org/officeDocument/2006/relationships/image" Target="../media/image9.jpeg"/><Relationship Id="rId7" Type="http://schemas.microsoft.com/office/2007/relationships/hdphoto" Target="../media/hdphoto1.wdp"/><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audio" Target="../media/audio2.wav"/><Relationship Id="rId4" Type="http://schemas.openxmlformats.org/officeDocument/2006/relationships/slide" Target="slide6.xml"/><Relationship Id="rId9" Type="http://schemas.openxmlformats.org/officeDocument/2006/relationships/audio" Target="../media/audio1.wav"/></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slide" Target="slide5.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8.jpeg"/><Relationship Id="rId1" Type="http://schemas.openxmlformats.org/officeDocument/2006/relationships/slideLayout" Target="../slideLayouts/slideLayout7.xml"/><Relationship Id="rId5" Type="http://schemas.microsoft.com/office/2007/relationships/hdphoto" Target="../media/hdphoto2.wdp"/><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8" Type="http://schemas.openxmlformats.org/officeDocument/2006/relationships/slide" Target="slide10.xml"/><Relationship Id="rId3" Type="http://schemas.openxmlformats.org/officeDocument/2006/relationships/image" Target="../media/image12.png"/><Relationship Id="rId7" Type="http://schemas.microsoft.com/office/2007/relationships/hdphoto" Target="../media/hdphoto1.wdp"/><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audio" Target="../media/audio2.wav"/><Relationship Id="rId4" Type="http://schemas.openxmlformats.org/officeDocument/2006/relationships/slide" Target="slide9.xml"/><Relationship Id="rId9" Type="http://schemas.openxmlformats.org/officeDocument/2006/relationships/audio" Target="../media/audio1.wav"/></Relationships>
</file>

<file path=ppt/slides/_rels/slide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slide" Target="slide8.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image" Target="../media/image14.png"/><Relationship Id="rId7"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audio" Target="../media/audio2.wav"/><Relationship Id="rId5" Type="http://schemas.openxmlformats.org/officeDocument/2006/relationships/slide" Target="slide12.xml"/><Relationship Id="rId10" Type="http://schemas.openxmlformats.org/officeDocument/2006/relationships/audio" Target="../media/audio1.wav"/><Relationship Id="rId4" Type="http://schemas.microsoft.com/office/2007/relationships/hdphoto" Target="../media/hdphoto3.wdp"/><Relationship Id="rId9" Type="http://schemas.openxmlformats.org/officeDocument/2006/relationships/slide" Target="slide13.xml"/></Relationships>
</file>

<file path=ppt/slides/_rels/slide1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slide" Target="slide11.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8" Type="http://schemas.openxmlformats.org/officeDocument/2006/relationships/slide" Target="slide15.xml"/><Relationship Id="rId3" Type="http://schemas.openxmlformats.org/officeDocument/2006/relationships/image" Target="../media/image15.png"/><Relationship Id="rId7" Type="http://schemas.microsoft.com/office/2007/relationships/hdphoto" Target="../media/hdphoto1.wdp"/><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audio" Target="../media/audio1.wav"/><Relationship Id="rId4" Type="http://schemas.openxmlformats.org/officeDocument/2006/relationships/slide" Target="slide16.xml"/><Relationship Id="rId9" Type="http://schemas.openxmlformats.org/officeDocument/2006/relationships/audio" Target="../media/audio2.wav"/></Relationships>
</file>

<file path=ppt/slides/_rels/slide1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slide" Target="slide14.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slide" Target="slide17.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image" Target="../media/image16.png"/><Relationship Id="rId7"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audio" Target="../media/audio2.wav"/><Relationship Id="rId5" Type="http://schemas.openxmlformats.org/officeDocument/2006/relationships/slide" Target="slide18.xml"/><Relationship Id="rId10" Type="http://schemas.openxmlformats.org/officeDocument/2006/relationships/audio" Target="../media/audio1.wav"/><Relationship Id="rId4" Type="http://schemas.microsoft.com/office/2007/relationships/hdphoto" Target="../media/hdphoto4.wdp"/><Relationship Id="rId9" Type="http://schemas.openxmlformats.org/officeDocument/2006/relationships/slide" Target="slide19.xml"/></Relationships>
</file>

<file path=ppt/slides/_rels/slide1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slide" Target="slide17.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slide" Target="slide20.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8" Type="http://schemas.openxmlformats.org/officeDocument/2006/relationships/slide" Target="slide22.xml"/><Relationship Id="rId3" Type="http://schemas.openxmlformats.org/officeDocument/2006/relationships/image" Target="../media/image17.jpeg"/><Relationship Id="rId7" Type="http://schemas.microsoft.com/office/2007/relationships/hdphoto" Target="../media/hdphoto1.wdp"/><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audio" Target="../media/audio2.wav"/><Relationship Id="rId4" Type="http://schemas.openxmlformats.org/officeDocument/2006/relationships/slide" Target="slide21.xml"/><Relationship Id="rId9" Type="http://schemas.openxmlformats.org/officeDocument/2006/relationships/audio" Target="../media/audio1.wav"/></Relationships>
</file>

<file path=ppt/slides/_rels/slide2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slide" Target="slide20.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slide" Target="slide23.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8" Type="http://schemas.openxmlformats.org/officeDocument/2006/relationships/slide" Target="slide25.xml"/><Relationship Id="rId3" Type="http://schemas.openxmlformats.org/officeDocument/2006/relationships/image" Target="../media/image19.jpeg"/><Relationship Id="rId7" Type="http://schemas.microsoft.com/office/2007/relationships/hdphoto" Target="../media/hdphoto1.wdp"/><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audio" Target="../media/audio2.wav"/><Relationship Id="rId4" Type="http://schemas.openxmlformats.org/officeDocument/2006/relationships/slide" Target="slide24.xml"/><Relationship Id="rId9" Type="http://schemas.openxmlformats.org/officeDocument/2006/relationships/audio" Target="../media/audio1.wav"/></Relationships>
</file>

<file path=ppt/slides/_rels/slide2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slide" Target="slide23.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slide" Target="slide26.xml"/><Relationship Id="rId1" Type="http://schemas.openxmlformats.org/officeDocument/2006/relationships/slideLayout" Target="../slideLayouts/slideLayout7.xml"/><Relationship Id="rId4" Type="http://schemas.openxmlformats.org/officeDocument/2006/relationships/image" Target="../media/image20.jpeg"/></Relationships>
</file>

<file path=ppt/slides/_rels/slide26.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image" Target="../media/image21.png"/><Relationship Id="rId7"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audio" Target="../media/audio2.wav"/><Relationship Id="rId5" Type="http://schemas.openxmlformats.org/officeDocument/2006/relationships/slide" Target="slide27.xml"/><Relationship Id="rId10" Type="http://schemas.openxmlformats.org/officeDocument/2006/relationships/audio" Target="../media/audio1.wav"/><Relationship Id="rId4" Type="http://schemas.microsoft.com/office/2007/relationships/hdphoto" Target="../media/hdphoto5.wdp"/><Relationship Id="rId9" Type="http://schemas.openxmlformats.org/officeDocument/2006/relationships/slide" Target="slide28.xml"/></Relationships>
</file>

<file path=ppt/slides/_rels/slide2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slide" Target="slide26.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slide" Target="slide29.xml"/><Relationship Id="rId1" Type="http://schemas.openxmlformats.org/officeDocument/2006/relationships/slideLayout" Target="../slideLayouts/slideLayout7.xml"/><Relationship Id="rId4" Type="http://schemas.openxmlformats.org/officeDocument/2006/relationships/image" Target="../media/image8.jpeg"/></Relationships>
</file>

<file path=ppt/slides/_rels/slide29.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image" Target="../media/image23.png"/><Relationship Id="rId7"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audio" Target="../media/audio2.wav"/><Relationship Id="rId5" Type="http://schemas.openxmlformats.org/officeDocument/2006/relationships/slide" Target="slide30.xml"/><Relationship Id="rId10" Type="http://schemas.openxmlformats.org/officeDocument/2006/relationships/audio" Target="../media/audio1.wav"/><Relationship Id="rId4" Type="http://schemas.microsoft.com/office/2007/relationships/hdphoto" Target="../media/hdphoto6.wdp"/><Relationship Id="rId9" Type="http://schemas.openxmlformats.org/officeDocument/2006/relationships/slide" Target="slide31.xml"/></Relationships>
</file>

<file path=ppt/slides/_rels/slide3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slide" Target="slide29.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slide" Target="slide32.xml"/><Relationship Id="rId1" Type="http://schemas.openxmlformats.org/officeDocument/2006/relationships/slideLayout" Target="../slideLayouts/slideLayout7.xml"/><Relationship Id="rId4" Type="http://schemas.openxmlformats.org/officeDocument/2006/relationships/image" Target="../media/image8.jpeg"/></Relationships>
</file>

<file path=ppt/slides/_rels/slide32.xml.rels><?xml version="1.0" encoding="UTF-8" standalone="yes"?>
<Relationships xmlns="http://schemas.openxmlformats.org/package/2006/relationships"><Relationship Id="rId8" Type="http://schemas.openxmlformats.org/officeDocument/2006/relationships/slide" Target="slide33.xml"/><Relationship Id="rId3" Type="http://schemas.openxmlformats.org/officeDocument/2006/relationships/image" Target="../media/image25.jpeg"/><Relationship Id="rId7" Type="http://schemas.microsoft.com/office/2007/relationships/hdphoto" Target="../media/hdphoto1.wdp"/><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audio" Target="../media/audio1.wav"/><Relationship Id="rId4" Type="http://schemas.openxmlformats.org/officeDocument/2006/relationships/slide" Target="slide34.xml"/><Relationship Id="rId9" Type="http://schemas.openxmlformats.org/officeDocument/2006/relationships/audio" Target="../media/audio2.wav"/></Relationships>
</file>

<file path=ppt/slides/_rels/slide3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slide" Target="slide32.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slide" Target="slide35.xml"/><Relationship Id="rId1" Type="http://schemas.openxmlformats.org/officeDocument/2006/relationships/slideLayout" Target="../slideLayouts/slideLayout7.xml"/><Relationship Id="rId4" Type="http://schemas.openxmlformats.org/officeDocument/2006/relationships/image" Target="../media/image26.jpeg"/></Relationships>
</file>

<file path=ppt/slides/_rels/slide35.xml.rels><?xml version="1.0" encoding="UTF-8" standalone="yes"?>
<Relationships xmlns="http://schemas.openxmlformats.org/package/2006/relationships"><Relationship Id="rId8" Type="http://schemas.openxmlformats.org/officeDocument/2006/relationships/slide" Target="slide37.xml"/><Relationship Id="rId3" Type="http://schemas.openxmlformats.org/officeDocument/2006/relationships/image" Target="../media/image27.jpeg"/><Relationship Id="rId7" Type="http://schemas.microsoft.com/office/2007/relationships/hdphoto" Target="../media/hdphoto1.wdp"/><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audio" Target="../media/audio2.wav"/><Relationship Id="rId4" Type="http://schemas.openxmlformats.org/officeDocument/2006/relationships/slide" Target="slide36.xml"/><Relationship Id="rId9" Type="http://schemas.openxmlformats.org/officeDocument/2006/relationships/audio" Target="../media/audio1.wav"/></Relationships>
</file>

<file path=ppt/slides/_rels/slide3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slide" Target="slide35.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slide" Target="slide38.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image" Target="../media/image28.png"/><Relationship Id="rId7"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audio" Target="../media/audio2.wav"/><Relationship Id="rId5" Type="http://schemas.openxmlformats.org/officeDocument/2006/relationships/slide" Target="slide39.xml"/><Relationship Id="rId10" Type="http://schemas.openxmlformats.org/officeDocument/2006/relationships/audio" Target="../media/audio1.wav"/><Relationship Id="rId4" Type="http://schemas.microsoft.com/office/2007/relationships/hdphoto" Target="../media/hdphoto7.wdp"/><Relationship Id="rId9" Type="http://schemas.openxmlformats.org/officeDocument/2006/relationships/slide" Target="slide40.xml"/></Relationships>
</file>

<file path=ppt/slides/_rels/slide3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slide" Target="slide38.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slide" Target="slide41.xml"/><Relationship Id="rId1" Type="http://schemas.openxmlformats.org/officeDocument/2006/relationships/slideLayout" Target="../slideLayouts/slideLayout7.xml"/><Relationship Id="rId4" Type="http://schemas.openxmlformats.org/officeDocument/2006/relationships/image" Target="../media/image29.jpeg"/></Relationships>
</file>

<file path=ppt/slides/_rels/slide41.xml.rels><?xml version="1.0" encoding="UTF-8" standalone="yes"?>
<Relationships xmlns="http://schemas.openxmlformats.org/package/2006/relationships"><Relationship Id="rId8" Type="http://schemas.openxmlformats.org/officeDocument/2006/relationships/slide" Target="slide43.xml"/><Relationship Id="rId3" Type="http://schemas.openxmlformats.org/officeDocument/2006/relationships/image" Target="../media/image30.jpeg"/><Relationship Id="rId7" Type="http://schemas.microsoft.com/office/2007/relationships/hdphoto" Target="../media/hdphoto1.wdp"/><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audio" Target="../media/audio2.wav"/><Relationship Id="rId4" Type="http://schemas.openxmlformats.org/officeDocument/2006/relationships/slide" Target="slide42.xml"/><Relationship Id="rId9" Type="http://schemas.openxmlformats.org/officeDocument/2006/relationships/audio" Target="../media/audio1.wav"/></Relationships>
</file>

<file path=ppt/slides/_rels/slide4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slide" Target="slide41.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slide" Target="slide44.xml"/><Relationship Id="rId1" Type="http://schemas.openxmlformats.org/officeDocument/2006/relationships/slideLayout" Target="../slideLayouts/slideLayout7.xml"/><Relationship Id="rId4" Type="http://schemas.openxmlformats.org/officeDocument/2006/relationships/image" Target="../media/image31.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C:\Users\Samsung\Desktop\засвет.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0570" y="908720"/>
            <a:ext cx="10153129" cy="4824535"/>
          </a:xfrm>
          <a:prstGeom prst="rect">
            <a:avLst/>
          </a:prstGeom>
          <a:noFill/>
          <a:effectLst>
            <a:softEdge rad="635000"/>
          </a:effectLst>
          <a:extLst>
            <a:ext uri="{909E8E84-426E-40DD-AFC4-6F175D3DCCD1}">
              <a14:hiddenFill xmlns:a14="http://schemas.microsoft.com/office/drawing/2010/main">
                <a:solidFill>
                  <a:srgbClr val="FFFFFF"/>
                </a:solidFill>
              </a14:hiddenFill>
            </a:ext>
          </a:extLst>
        </p:spPr>
      </p:pic>
      <p:sp>
        <p:nvSpPr>
          <p:cNvPr id="4" name="Блок-схема: типовой процесс 3">
            <a:hlinkClick r:id="" action="ppaction://hlinkshowjump?jump=nextslide">
              <a:snd r:embed="rId5" name="chimes.wav"/>
            </a:hlinkClick>
          </p:cNvPr>
          <p:cNvSpPr/>
          <p:nvPr/>
        </p:nvSpPr>
        <p:spPr>
          <a:xfrm>
            <a:off x="2123726" y="5517232"/>
            <a:ext cx="4968554" cy="774758"/>
          </a:xfrm>
          <a:prstGeom prst="flowChartPredefinedProcess">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ru-RU" sz="2000" b="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НАЧАТЬ ВИКТОРИНУ</a:t>
            </a:r>
            <a:endParaRPr lang="ru-RU" sz="20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pic>
        <p:nvPicPr>
          <p:cNvPr id="2" name="Dokudrama-Romanovy-Star-Media-Trek-21-New(muzofon.com).mp3">
            <a:hlinkClick r:id="" action="ppaction://media"/>
          </p:cNvPr>
          <p:cNvPicPr>
            <a:picLocks noChangeAspect="1"/>
          </p:cNvPicPr>
          <p:nvPr>
            <a:audioFile r:link="rId1"/>
            <p:extLst>
              <p:ext uri="{DAA4B4D4-6D71-4841-9C94-3DE7FCFB9230}">
                <p14:media xmlns:p14="http://schemas.microsoft.com/office/powerpoint/2010/main" r:embed="rId2">
                  <p14:trim st="4870.2456" end="19403.6784"/>
                  <p14:fade in="4000" out="4000"/>
                </p14:media>
              </p:ext>
            </p:extLst>
          </p:nvPr>
        </p:nvPicPr>
        <p:blipFill>
          <a:blip r:embed="rId6"/>
          <a:stretch>
            <a:fillRect/>
          </a:stretch>
        </p:blipFill>
        <p:spPr>
          <a:xfrm>
            <a:off x="611560" y="5733255"/>
            <a:ext cx="609600" cy="609600"/>
          </a:xfrm>
          <a:prstGeom prst="rect">
            <a:avLst/>
          </a:prstGeom>
        </p:spPr>
      </p:pic>
    </p:spTree>
    <p:extLst>
      <p:ext uri="{BB962C8B-B14F-4D97-AF65-F5344CB8AC3E}">
        <p14:creationId xmlns:p14="http://schemas.microsoft.com/office/powerpoint/2010/main" val="6952828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8117"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Users\Samsung\Desktop\Безымянныйыы.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8560" y="-531439"/>
            <a:ext cx="9937104" cy="4104456"/>
          </a:xfrm>
          <a:prstGeom prst="rect">
            <a:avLst/>
          </a:prstGeom>
          <a:ln>
            <a:noFill/>
          </a:ln>
          <a:effectLst>
            <a:softEdge rad="635000"/>
          </a:effectLst>
          <a:extLst>
            <a:ext uri="{909E8E84-426E-40DD-AFC4-6F175D3DCCD1}">
              <a14:hiddenFill xmlns:a14="http://schemas.microsoft.com/office/drawing/2010/main">
                <a:solidFill>
                  <a:srgbClr val="FFFFFF"/>
                </a:solidFill>
              </a14:hiddenFill>
            </a:ext>
          </a:extLst>
        </p:spPr>
      </p:pic>
      <p:pic>
        <p:nvPicPr>
          <p:cNvPr id="1026" name="Picture 2" descr="C:\Users\Samsung\Desktop\x1-kreceni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2905" y="2340248"/>
            <a:ext cx="2819071" cy="199537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
        <p:nvSpPr>
          <p:cNvPr id="4" name="Объект 6"/>
          <p:cNvSpPr txBox="1">
            <a:spLocks/>
          </p:cNvSpPr>
          <p:nvPr/>
        </p:nvSpPr>
        <p:spPr>
          <a:xfrm>
            <a:off x="3171976" y="2941890"/>
            <a:ext cx="5976664" cy="792088"/>
          </a:xfrm>
          <a:prstGeom prst="rect">
            <a:avLst/>
          </a:prstGeom>
        </p:spPr>
        <p:txBody>
          <a:bodyPr>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buFont typeface="Arial" pitchFamily="34" charset="0"/>
              <a:buNone/>
            </a:pPr>
            <a:r>
              <a:rPr lang="ru-RU" sz="2000" b="1" dirty="0" smtClean="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1. С именем какого апостола предание связывает появление христианства на Русской земле?</a:t>
            </a:r>
            <a:endParaRPr lang="ru-RU" sz="2000" b="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3" name="Блок-схема: типовой процесс 2">
            <a:hlinkClick r:id="" action="ppaction://hlinkshowjump?jump=firstslide"/>
          </p:cNvPr>
          <p:cNvSpPr/>
          <p:nvPr/>
        </p:nvSpPr>
        <p:spPr>
          <a:xfrm>
            <a:off x="107504" y="80765"/>
            <a:ext cx="2749351" cy="576064"/>
          </a:xfrm>
          <a:prstGeom prst="flowChartPredefinedProcess">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ru-RU" sz="2000" b="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ПЕРЕИГРАТЬ</a:t>
            </a:r>
            <a:endParaRPr lang="ru-RU" sz="20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9" name="Лента лицом вниз 8"/>
          <p:cNvSpPr/>
          <p:nvPr/>
        </p:nvSpPr>
        <p:spPr>
          <a:xfrm>
            <a:off x="7668344" y="80765"/>
            <a:ext cx="1368152" cy="467915"/>
          </a:xfrm>
          <a:prstGeom prst="ribbon">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ru-RU" sz="2000" b="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1</a:t>
            </a:r>
            <a:r>
              <a:rPr lang="en-US" sz="2000" b="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/14</a:t>
            </a:r>
            <a:endParaRPr lang="ru-RU" sz="20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pic>
        <p:nvPicPr>
          <p:cNvPr id="1028" name="Picture 4" descr="C:\Users\Samsung\Desktop\xcWgqzGPQQ.jpg">
            <a:hlinkClick r:id="rId4" action="ppaction://hlinksldjump" highlightClick="1">
              <a:snd r:embed="rId5" name="hammer.wav"/>
            </a:hlinkClick>
          </p:cNvPr>
          <p:cNvPicPr>
            <a:picLocks noChangeAspect="1" noChangeArrowheads="1"/>
          </p:cNvPicPr>
          <p:nvPr/>
        </p:nvPicPr>
        <p:blipFill>
          <a:blip r:embed="rId6" cstate="print">
            <a:extLst>
              <a:ext uri="{BEBA8EAE-BF5A-486C-A8C5-ECC9F3942E4B}">
                <a14:imgProps xmlns:a14="http://schemas.microsoft.com/office/drawing/2010/main">
                  <a14:imgLayer r:embed="rId7">
                    <a14:imgEffect>
                      <a14:backgroundRemoval t="0" b="66667" l="1945" r="97731"/>
                    </a14:imgEffect>
                  </a14:imgLayer>
                </a14:imgProps>
              </a:ext>
              <a:ext uri="{28A0092B-C50C-407E-A947-70E740481C1C}">
                <a14:useLocalDpi xmlns:a14="http://schemas.microsoft.com/office/drawing/2010/main" val="0"/>
              </a:ext>
            </a:extLst>
          </a:blip>
          <a:srcRect/>
          <a:stretch>
            <a:fillRect/>
          </a:stretch>
        </p:blipFill>
        <p:spPr bwMode="auto">
          <a:xfrm>
            <a:off x="2398195" y="4582049"/>
            <a:ext cx="2101797" cy="2291329"/>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4" descr="C:\Users\Samsung\Desktop\xcWgqzGPQQ.jpg">
            <a:hlinkClick r:id="rId8" action="ppaction://hlinksldjump" highlightClick="1">
              <a:snd r:embed="rId9" name="chimes.wav"/>
            </a:hlinkClick>
          </p:cNvPr>
          <p:cNvPicPr>
            <a:picLocks noChangeAspect="1" noChangeArrowheads="1"/>
          </p:cNvPicPr>
          <p:nvPr/>
        </p:nvPicPr>
        <p:blipFill>
          <a:blip r:embed="rId6" cstate="print">
            <a:extLst>
              <a:ext uri="{BEBA8EAE-BF5A-486C-A8C5-ECC9F3942E4B}">
                <a14:imgProps xmlns:a14="http://schemas.microsoft.com/office/drawing/2010/main">
                  <a14:imgLayer r:embed="rId7">
                    <a14:imgEffect>
                      <a14:backgroundRemoval t="0" b="66667" l="1945" r="97731"/>
                    </a14:imgEffect>
                  </a14:imgLayer>
                </a14:imgProps>
              </a:ext>
              <a:ext uri="{28A0092B-C50C-407E-A947-70E740481C1C}">
                <a14:useLocalDpi xmlns:a14="http://schemas.microsoft.com/office/drawing/2010/main" val="0"/>
              </a:ext>
            </a:extLst>
          </a:blip>
          <a:srcRect/>
          <a:stretch>
            <a:fillRect/>
          </a:stretch>
        </p:blipFill>
        <p:spPr bwMode="auto">
          <a:xfrm>
            <a:off x="4644008" y="4582049"/>
            <a:ext cx="2101797" cy="2291329"/>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4" descr="C:\Users\Samsung\Desktop\xcWgqzGPQQ.jpg">
            <a:hlinkClick r:id="rId4" action="ppaction://hlinksldjump" highlightClick="1">
              <a:snd r:embed="rId5" name="hammer.wav"/>
            </a:hlinkClick>
          </p:cNvPr>
          <p:cNvPicPr>
            <a:picLocks noChangeAspect="1" noChangeArrowheads="1"/>
          </p:cNvPicPr>
          <p:nvPr/>
        </p:nvPicPr>
        <p:blipFill>
          <a:blip r:embed="rId6" cstate="print">
            <a:extLst>
              <a:ext uri="{BEBA8EAE-BF5A-486C-A8C5-ECC9F3942E4B}">
                <a14:imgProps xmlns:a14="http://schemas.microsoft.com/office/drawing/2010/main">
                  <a14:imgLayer r:embed="rId7">
                    <a14:imgEffect>
                      <a14:backgroundRemoval t="0" b="66667" l="1945" r="97731"/>
                    </a14:imgEffect>
                  </a14:imgLayer>
                </a14:imgProps>
              </a:ext>
              <a:ext uri="{28A0092B-C50C-407E-A947-70E740481C1C}">
                <a14:useLocalDpi xmlns:a14="http://schemas.microsoft.com/office/drawing/2010/main" val="0"/>
              </a:ext>
            </a:extLst>
          </a:blip>
          <a:srcRect/>
          <a:stretch>
            <a:fillRect/>
          </a:stretch>
        </p:blipFill>
        <p:spPr bwMode="auto">
          <a:xfrm>
            <a:off x="107504" y="4582049"/>
            <a:ext cx="2101797" cy="2291329"/>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4" descr="C:\Users\Samsung\Desktop\xcWgqzGPQQ.jpg">
            <a:hlinkClick r:id="rId4" action="ppaction://hlinksldjump" highlightClick="1">
              <a:snd r:embed="rId5" name="hammer.wav"/>
            </a:hlinkClick>
          </p:cNvPr>
          <p:cNvPicPr>
            <a:picLocks noChangeAspect="1" noChangeArrowheads="1"/>
          </p:cNvPicPr>
          <p:nvPr/>
        </p:nvPicPr>
        <p:blipFill>
          <a:blip r:embed="rId6" cstate="print">
            <a:extLst>
              <a:ext uri="{BEBA8EAE-BF5A-486C-A8C5-ECC9F3942E4B}">
                <a14:imgProps xmlns:a14="http://schemas.microsoft.com/office/drawing/2010/main">
                  <a14:imgLayer r:embed="rId7">
                    <a14:imgEffect>
                      <a14:backgroundRemoval t="0" b="66667" l="1945" r="97731"/>
                    </a14:imgEffect>
                  </a14:imgLayer>
                </a14:imgProps>
              </a:ext>
              <a:ext uri="{28A0092B-C50C-407E-A947-70E740481C1C}">
                <a14:useLocalDpi xmlns:a14="http://schemas.microsoft.com/office/drawing/2010/main" val="0"/>
              </a:ext>
            </a:extLst>
          </a:blip>
          <a:srcRect/>
          <a:stretch>
            <a:fillRect/>
          </a:stretch>
        </p:blipFill>
        <p:spPr bwMode="auto">
          <a:xfrm>
            <a:off x="7042203" y="4581503"/>
            <a:ext cx="2101797" cy="2291329"/>
          </a:xfrm>
          <a:prstGeom prst="rect">
            <a:avLst/>
          </a:prstGeom>
          <a:noFill/>
          <a:extLst>
            <a:ext uri="{909E8E84-426E-40DD-AFC4-6F175D3DCCD1}">
              <a14:hiddenFill xmlns:a14="http://schemas.microsoft.com/office/drawing/2010/main">
                <a:solidFill>
                  <a:srgbClr val="FFFFFF"/>
                </a:solidFill>
              </a14:hiddenFill>
            </a:ext>
          </a:extLst>
        </p:spPr>
      </p:pic>
      <p:sp>
        <p:nvSpPr>
          <p:cNvPr id="19" name="Объект 6"/>
          <p:cNvSpPr txBox="1">
            <a:spLocks/>
          </p:cNvSpPr>
          <p:nvPr/>
        </p:nvSpPr>
        <p:spPr>
          <a:xfrm>
            <a:off x="7437688" y="5225260"/>
            <a:ext cx="1310826" cy="785999"/>
          </a:xfrm>
          <a:prstGeom prst="rect">
            <a:avLst/>
          </a:prstGeom>
        </p:spPr>
        <p:txBody>
          <a:bodyPr>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ru-RU" sz="2000" b="1" dirty="0" smtClean="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ИОАНН</a:t>
            </a:r>
            <a:endParaRPr lang="ru-RU" sz="2000" b="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20" name="Объект 6"/>
          <p:cNvSpPr txBox="1">
            <a:spLocks/>
          </p:cNvSpPr>
          <p:nvPr/>
        </p:nvSpPr>
        <p:spPr>
          <a:xfrm>
            <a:off x="5032964" y="5235435"/>
            <a:ext cx="1323884" cy="539315"/>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ru-RU" sz="2000" b="1" dirty="0" smtClean="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АНДРЕЙ</a:t>
            </a:r>
            <a:endParaRPr lang="ru-RU" sz="2000" b="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21" name="Объект 6"/>
          <p:cNvSpPr txBox="1">
            <a:spLocks/>
          </p:cNvSpPr>
          <p:nvPr/>
        </p:nvSpPr>
        <p:spPr>
          <a:xfrm>
            <a:off x="2856855" y="5235435"/>
            <a:ext cx="1323884" cy="539315"/>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ru-RU" sz="2000" b="1" dirty="0" smtClean="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ПАВЕЛ</a:t>
            </a:r>
            <a:endParaRPr lang="ru-RU" sz="2000" b="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22" name="Объект 6"/>
          <p:cNvSpPr txBox="1">
            <a:spLocks/>
          </p:cNvSpPr>
          <p:nvPr/>
        </p:nvSpPr>
        <p:spPr>
          <a:xfrm>
            <a:off x="564176" y="5225260"/>
            <a:ext cx="1323884" cy="539315"/>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ru-RU" sz="2000" b="1" dirty="0" smtClean="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ПЕТР</a:t>
            </a:r>
            <a:endParaRPr lang="ru-RU" sz="2000" b="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4747549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6"/>
          <p:cNvSpPr txBox="1">
            <a:spLocks/>
          </p:cNvSpPr>
          <p:nvPr/>
        </p:nvSpPr>
        <p:spPr>
          <a:xfrm>
            <a:off x="2555776" y="28574"/>
            <a:ext cx="6349305" cy="1456209"/>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ru-RU" b="1" i="1" dirty="0" smtClean="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Ответ неправильный, хорошо подумай и попробуй еще раз!!</a:t>
            </a:r>
            <a:endParaRPr lang="ru-RU" b="1" i="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4" name="Стрелка влево 3">
            <a:hlinkClick r:id="rId2" action="ppaction://hlinksldjump"/>
          </p:cNvPr>
          <p:cNvSpPr/>
          <p:nvPr/>
        </p:nvSpPr>
        <p:spPr>
          <a:xfrm>
            <a:off x="6732240" y="5229200"/>
            <a:ext cx="2172841" cy="1512168"/>
          </a:xfrm>
          <a:prstGeom prst="leftArrow">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ru-RU" sz="2000" b="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Возвращение</a:t>
            </a:r>
            <a:endParaRPr lang="ru-RU" sz="20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pic>
        <p:nvPicPr>
          <p:cNvPr id="3074" name="Picture 2" descr="C:\Users\Samsung\Desktop\587645.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7499" y="1036687"/>
            <a:ext cx="6879739" cy="5056609"/>
          </a:xfrm>
          <a:prstGeom prst="rect">
            <a:avLst/>
          </a:prstGeom>
          <a:noFill/>
          <a:effectLst>
            <a:softEdge rad="6350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9799111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трелка вправо 1">
            <a:hlinkClick r:id="" action="ppaction://hlinkshowjump?jump=nextslide"/>
          </p:cNvPr>
          <p:cNvSpPr/>
          <p:nvPr/>
        </p:nvSpPr>
        <p:spPr>
          <a:xfrm>
            <a:off x="7585026" y="4761020"/>
            <a:ext cx="1558974" cy="836712"/>
          </a:xfrm>
          <a:prstGeom prst="rightArrow">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ru-RU" sz="2000" b="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ДАЛЕЕ</a:t>
            </a:r>
            <a:endParaRPr lang="ru-RU" sz="20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3" name="Объект 6"/>
          <p:cNvSpPr txBox="1">
            <a:spLocks/>
          </p:cNvSpPr>
          <p:nvPr/>
        </p:nvSpPr>
        <p:spPr>
          <a:xfrm>
            <a:off x="3175273" y="577627"/>
            <a:ext cx="5807446" cy="2088232"/>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buNone/>
            </a:pPr>
            <a:r>
              <a:rPr lang="ru-RU" sz="2200" b="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Согласно древним русским летописям, на землях будущей Руси побывал апостол Андрей </a:t>
            </a:r>
            <a:r>
              <a:rPr lang="ru-RU" sz="2200" b="1" dirty="0" smtClean="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Первозванный (первый ученик Иисуса Христа). </a:t>
            </a:r>
            <a:r>
              <a:rPr lang="ru-RU" sz="2200" b="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Он </a:t>
            </a:r>
            <a:r>
              <a:rPr lang="ru-RU" sz="2200" b="1" dirty="0" smtClean="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благословил </a:t>
            </a:r>
            <a:r>
              <a:rPr lang="ru-RU" sz="2200" b="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горы на Днепре, где впоследствии возник Киев, и утвердил свой жезл в Новгородской земле.</a:t>
            </a:r>
          </a:p>
        </p:txBody>
      </p:sp>
      <p:sp>
        <p:nvSpPr>
          <p:cNvPr id="5" name="Объект 6"/>
          <p:cNvSpPr txBox="1">
            <a:spLocks/>
          </p:cNvSpPr>
          <p:nvPr/>
        </p:nvSpPr>
        <p:spPr>
          <a:xfrm>
            <a:off x="3336429" y="3138686"/>
            <a:ext cx="4909145" cy="720080"/>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ru-RU" b="1" dirty="0" smtClean="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Отправляйся в путь!</a:t>
            </a:r>
            <a:endParaRPr lang="ru-RU" b="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6" name="Объект 6"/>
          <p:cNvSpPr txBox="1">
            <a:spLocks/>
          </p:cNvSpPr>
          <p:nvPr/>
        </p:nvSpPr>
        <p:spPr>
          <a:xfrm>
            <a:off x="3652997" y="23242"/>
            <a:ext cx="4909145" cy="1008112"/>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ru-RU" b="1" i="1" dirty="0" smtClean="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Правильный ответ!</a:t>
            </a:r>
            <a:endParaRPr lang="ru-RU" b="1" i="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pic>
        <p:nvPicPr>
          <p:cNvPr id="2051" name="Picture 3" descr="C:\Users\Samsung\Desktop\40d470642f44.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2125" y="188640"/>
            <a:ext cx="3041724" cy="4392488"/>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2052" name="Picture 4" descr="C:\Users\Samsung\Desktop\WwtbHnXP3Z.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47864" y="3635887"/>
            <a:ext cx="4366541" cy="3222113"/>
          </a:xfrm>
          <a:prstGeom prst="rect">
            <a:avLst/>
          </a:prstGeom>
          <a:noFill/>
          <a:effectLst>
            <a:softEdge rad="317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5199723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Users\Samsung\Desktop\Безымянныйыы.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8560" y="-531439"/>
            <a:ext cx="9937104" cy="4104456"/>
          </a:xfrm>
          <a:prstGeom prst="rect">
            <a:avLst/>
          </a:prstGeom>
          <a:ln>
            <a:noFill/>
          </a:ln>
          <a:effectLst>
            <a:softEdge rad="635000"/>
          </a:effectLst>
          <a:extLst>
            <a:ext uri="{909E8E84-426E-40DD-AFC4-6F175D3DCCD1}">
              <a14:hiddenFill xmlns:a14="http://schemas.microsoft.com/office/drawing/2010/main">
                <a:solidFill>
                  <a:srgbClr val="FFFFFF"/>
                </a:solidFill>
              </a14:hiddenFill>
            </a:ext>
          </a:extLst>
        </p:spPr>
      </p:pic>
      <p:sp>
        <p:nvSpPr>
          <p:cNvPr id="4" name="Объект 6"/>
          <p:cNvSpPr txBox="1">
            <a:spLocks/>
          </p:cNvSpPr>
          <p:nvPr/>
        </p:nvSpPr>
        <p:spPr>
          <a:xfrm>
            <a:off x="3133237" y="3132410"/>
            <a:ext cx="5976664" cy="792088"/>
          </a:xfrm>
          <a:prstGeom prst="rect">
            <a:avLst/>
          </a:prstGeom>
        </p:spPr>
        <p:txBody>
          <a:bodyPr>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buFont typeface="Arial" pitchFamily="34" charset="0"/>
              <a:buNone/>
            </a:pPr>
            <a:r>
              <a:rPr lang="ru-RU" sz="2000" b="1" dirty="0" smtClean="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2. Какой предмет одежды хранит память о            Рюрике и его дружине?</a:t>
            </a:r>
            <a:endParaRPr lang="ru-RU" sz="2000" b="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pic>
        <p:nvPicPr>
          <p:cNvPr id="2050" name="Picture 2" descr="C:\Users\Samsung\Desktop\800px-Варяги.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1473" y="2380275"/>
            <a:ext cx="2948097" cy="208247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
        <p:nvSpPr>
          <p:cNvPr id="5" name="Блок-схема: типовой процесс 4">
            <a:hlinkClick r:id="" action="ppaction://hlinkshowjump?jump=firstslide"/>
          </p:cNvPr>
          <p:cNvSpPr/>
          <p:nvPr/>
        </p:nvSpPr>
        <p:spPr>
          <a:xfrm>
            <a:off x="107504" y="80765"/>
            <a:ext cx="2749351" cy="576064"/>
          </a:xfrm>
          <a:prstGeom prst="flowChartPredefinedProcess">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ru-RU" sz="2000" b="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ПЕРЕИГРАТЬ</a:t>
            </a:r>
            <a:endParaRPr lang="ru-RU" sz="20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6" name="Лента лицом вниз 5"/>
          <p:cNvSpPr/>
          <p:nvPr/>
        </p:nvSpPr>
        <p:spPr>
          <a:xfrm>
            <a:off x="7668344" y="80765"/>
            <a:ext cx="1368152" cy="467915"/>
          </a:xfrm>
          <a:prstGeom prst="ribbon">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ru-RU" sz="2000" b="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2</a:t>
            </a:r>
            <a:r>
              <a:rPr lang="en-US" sz="2000" b="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/14</a:t>
            </a:r>
            <a:endParaRPr lang="ru-RU" sz="20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pic>
        <p:nvPicPr>
          <p:cNvPr id="8" name="Picture 4" descr="C:\Users\Samsung\Desktop\xcWgqzGPQQ.jpg">
            <a:hlinkClick r:id="rId4" action="ppaction://hlinksldjump" highlightClick="1">
              <a:snd r:embed="rId5" name="hammer.wav"/>
            </a:hlinkClick>
          </p:cNvPr>
          <p:cNvPicPr>
            <a:picLocks noChangeAspect="1" noChangeArrowheads="1"/>
          </p:cNvPicPr>
          <p:nvPr/>
        </p:nvPicPr>
        <p:blipFill>
          <a:blip r:embed="rId6" cstate="print">
            <a:extLst>
              <a:ext uri="{BEBA8EAE-BF5A-486C-A8C5-ECC9F3942E4B}">
                <a14:imgProps xmlns:a14="http://schemas.microsoft.com/office/drawing/2010/main">
                  <a14:imgLayer r:embed="rId7">
                    <a14:imgEffect>
                      <a14:backgroundRemoval t="0" b="66667" l="1945" r="97731"/>
                    </a14:imgEffect>
                  </a14:imgLayer>
                </a14:imgProps>
              </a:ext>
              <a:ext uri="{28A0092B-C50C-407E-A947-70E740481C1C}">
                <a14:useLocalDpi xmlns:a14="http://schemas.microsoft.com/office/drawing/2010/main" val="0"/>
              </a:ext>
            </a:extLst>
          </a:blip>
          <a:srcRect/>
          <a:stretch>
            <a:fillRect/>
          </a:stretch>
        </p:blipFill>
        <p:spPr bwMode="auto">
          <a:xfrm>
            <a:off x="107504" y="4582049"/>
            <a:ext cx="2101797" cy="2291329"/>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4" descr="C:\Users\Samsung\Desktop\xcWgqzGPQQ.jpg">
            <a:hlinkClick r:id="rId4" action="ppaction://hlinksldjump" highlightClick="1">
              <a:snd r:embed="rId5" name="hammer.wav"/>
            </a:hlinkClick>
          </p:cNvPr>
          <p:cNvPicPr>
            <a:picLocks noChangeAspect="1" noChangeArrowheads="1"/>
          </p:cNvPicPr>
          <p:nvPr/>
        </p:nvPicPr>
        <p:blipFill>
          <a:blip r:embed="rId6" cstate="print">
            <a:extLst>
              <a:ext uri="{BEBA8EAE-BF5A-486C-A8C5-ECC9F3942E4B}">
                <a14:imgProps xmlns:a14="http://schemas.microsoft.com/office/drawing/2010/main">
                  <a14:imgLayer r:embed="rId7">
                    <a14:imgEffect>
                      <a14:backgroundRemoval t="0" b="66667" l="1945" r="97731"/>
                    </a14:imgEffect>
                  </a14:imgLayer>
                </a14:imgProps>
              </a:ext>
              <a:ext uri="{28A0092B-C50C-407E-A947-70E740481C1C}">
                <a14:useLocalDpi xmlns:a14="http://schemas.microsoft.com/office/drawing/2010/main" val="0"/>
              </a:ext>
            </a:extLst>
          </a:blip>
          <a:srcRect/>
          <a:stretch>
            <a:fillRect/>
          </a:stretch>
        </p:blipFill>
        <p:spPr bwMode="auto">
          <a:xfrm>
            <a:off x="2463516" y="4582048"/>
            <a:ext cx="2101797" cy="2291329"/>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4" descr="C:\Users\Samsung\Desktop\xcWgqzGPQQ.jpg">
            <a:hlinkClick r:id="rId8" action="ppaction://hlinksldjump" highlightClick="1">
              <a:snd r:embed="rId9" name="chimes.wav"/>
            </a:hlinkClick>
          </p:cNvPr>
          <p:cNvPicPr>
            <a:picLocks noChangeAspect="1" noChangeArrowheads="1"/>
          </p:cNvPicPr>
          <p:nvPr/>
        </p:nvPicPr>
        <p:blipFill>
          <a:blip r:embed="rId6" cstate="print">
            <a:extLst>
              <a:ext uri="{BEBA8EAE-BF5A-486C-A8C5-ECC9F3942E4B}">
                <a14:imgProps xmlns:a14="http://schemas.microsoft.com/office/drawing/2010/main">
                  <a14:imgLayer r:embed="rId7">
                    <a14:imgEffect>
                      <a14:backgroundRemoval t="0" b="66667" l="1945" r="97731"/>
                    </a14:imgEffect>
                  </a14:imgLayer>
                </a14:imgProps>
              </a:ext>
              <a:ext uri="{28A0092B-C50C-407E-A947-70E740481C1C}">
                <a14:useLocalDpi xmlns:a14="http://schemas.microsoft.com/office/drawing/2010/main" val="0"/>
              </a:ext>
            </a:extLst>
          </a:blip>
          <a:srcRect/>
          <a:stretch>
            <a:fillRect/>
          </a:stretch>
        </p:blipFill>
        <p:spPr bwMode="auto">
          <a:xfrm>
            <a:off x="4788024" y="4582049"/>
            <a:ext cx="2101797" cy="2291329"/>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4" descr="C:\Users\Samsung\Desktop\xcWgqzGPQQ.jpg">
            <a:hlinkClick r:id="rId4" action="ppaction://hlinksldjump" highlightClick="1">
              <a:snd r:embed="rId5" name="hammer.wav"/>
            </a:hlinkClick>
          </p:cNvPr>
          <p:cNvPicPr>
            <a:picLocks noChangeAspect="1" noChangeArrowheads="1"/>
          </p:cNvPicPr>
          <p:nvPr/>
        </p:nvPicPr>
        <p:blipFill>
          <a:blip r:embed="rId6" cstate="print">
            <a:extLst>
              <a:ext uri="{BEBA8EAE-BF5A-486C-A8C5-ECC9F3942E4B}">
                <a14:imgProps xmlns:a14="http://schemas.microsoft.com/office/drawing/2010/main">
                  <a14:imgLayer r:embed="rId7">
                    <a14:imgEffect>
                      <a14:backgroundRemoval t="0" b="66667" l="1945" r="97731"/>
                    </a14:imgEffect>
                  </a14:imgLayer>
                </a14:imgProps>
              </a:ext>
              <a:ext uri="{28A0092B-C50C-407E-A947-70E740481C1C}">
                <a14:useLocalDpi xmlns:a14="http://schemas.microsoft.com/office/drawing/2010/main" val="0"/>
              </a:ext>
            </a:extLst>
          </a:blip>
          <a:srcRect/>
          <a:stretch>
            <a:fillRect/>
          </a:stretch>
        </p:blipFill>
        <p:spPr bwMode="auto">
          <a:xfrm>
            <a:off x="7042203" y="4549506"/>
            <a:ext cx="2101797" cy="2291329"/>
          </a:xfrm>
          <a:prstGeom prst="rect">
            <a:avLst/>
          </a:prstGeom>
          <a:noFill/>
          <a:extLst>
            <a:ext uri="{909E8E84-426E-40DD-AFC4-6F175D3DCCD1}">
              <a14:hiddenFill xmlns:a14="http://schemas.microsoft.com/office/drawing/2010/main">
                <a:solidFill>
                  <a:srgbClr val="FFFFFF"/>
                </a:solidFill>
              </a14:hiddenFill>
            </a:ext>
          </a:extLst>
        </p:spPr>
      </p:pic>
      <p:sp>
        <p:nvSpPr>
          <p:cNvPr id="13" name="Объект 6"/>
          <p:cNvSpPr txBox="1">
            <a:spLocks/>
          </p:cNvSpPr>
          <p:nvPr/>
        </p:nvSpPr>
        <p:spPr>
          <a:xfrm>
            <a:off x="564176" y="5225260"/>
            <a:ext cx="1323884" cy="539315"/>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ru-RU" sz="2000" b="1" dirty="0" smtClean="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БРЮКИ</a:t>
            </a:r>
            <a:endParaRPr lang="ru-RU" sz="2000" b="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14" name="Объект 6"/>
          <p:cNvSpPr txBox="1">
            <a:spLocks/>
          </p:cNvSpPr>
          <p:nvPr/>
        </p:nvSpPr>
        <p:spPr>
          <a:xfrm>
            <a:off x="2852472" y="5241583"/>
            <a:ext cx="1323884" cy="539315"/>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ru-RU" sz="2000" b="1" dirty="0" smtClean="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САПОГИ</a:t>
            </a:r>
            <a:endParaRPr lang="ru-RU" sz="2000" b="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15" name="Объект 6"/>
          <p:cNvSpPr txBox="1">
            <a:spLocks/>
          </p:cNvSpPr>
          <p:nvPr/>
        </p:nvSpPr>
        <p:spPr>
          <a:xfrm>
            <a:off x="5076056" y="5241583"/>
            <a:ext cx="1584176" cy="539315"/>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ru-RU" sz="2000" b="1" dirty="0" smtClean="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ВАРЕЖКИ</a:t>
            </a:r>
            <a:endParaRPr lang="ru-RU" sz="2000" b="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16" name="Объект 6"/>
          <p:cNvSpPr txBox="1">
            <a:spLocks/>
          </p:cNvSpPr>
          <p:nvPr/>
        </p:nvSpPr>
        <p:spPr>
          <a:xfrm>
            <a:off x="7373114" y="5241583"/>
            <a:ext cx="1584176" cy="539315"/>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ru-RU" sz="2000" b="1" dirty="0" smtClean="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ВАЛЕНКИ</a:t>
            </a:r>
            <a:endParaRPr lang="ru-RU" sz="2000" b="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315956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6"/>
          <p:cNvSpPr txBox="1">
            <a:spLocks/>
          </p:cNvSpPr>
          <p:nvPr/>
        </p:nvSpPr>
        <p:spPr>
          <a:xfrm>
            <a:off x="2555776" y="28574"/>
            <a:ext cx="6349305" cy="1456209"/>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ru-RU" b="1" i="1" dirty="0" smtClean="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Ответ неправильный, хорошо подумай и попробуй еще раз!!</a:t>
            </a:r>
            <a:endParaRPr lang="ru-RU" b="1" i="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4" name="Стрелка влево 3">
            <a:hlinkClick r:id="rId2" action="ppaction://hlinksldjump"/>
          </p:cNvPr>
          <p:cNvSpPr/>
          <p:nvPr/>
        </p:nvSpPr>
        <p:spPr>
          <a:xfrm>
            <a:off x="6732240" y="5229200"/>
            <a:ext cx="2172841" cy="1512168"/>
          </a:xfrm>
          <a:prstGeom prst="leftArrow">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ru-RU" sz="2000" b="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Возвращение</a:t>
            </a:r>
            <a:endParaRPr lang="ru-RU" sz="20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pic>
        <p:nvPicPr>
          <p:cNvPr id="3074" name="Picture 2" descr="C:\Users\Samsung\Desktop\587645.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7499" y="1036687"/>
            <a:ext cx="6879739" cy="5056609"/>
          </a:xfrm>
          <a:prstGeom prst="rect">
            <a:avLst/>
          </a:prstGeom>
          <a:noFill/>
          <a:effectLst>
            <a:softEdge rad="6350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7426981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трелка вправо 1">
            <a:hlinkClick r:id="" action="ppaction://hlinkshowjump?jump=nextslide"/>
          </p:cNvPr>
          <p:cNvSpPr/>
          <p:nvPr/>
        </p:nvSpPr>
        <p:spPr>
          <a:xfrm>
            <a:off x="4160796" y="4622204"/>
            <a:ext cx="1558974" cy="836712"/>
          </a:xfrm>
          <a:prstGeom prst="rightArrow">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ru-RU" sz="2000" b="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ДАЛЕЕ</a:t>
            </a:r>
            <a:endParaRPr lang="ru-RU" sz="20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pic>
        <p:nvPicPr>
          <p:cNvPr id="3" name="Picture 4" descr="C:\Users\Samsung\Desktop\WwtbHnXP3Z.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388" y="3843312"/>
            <a:ext cx="4061408" cy="2996952"/>
          </a:xfrm>
          <a:prstGeom prst="rect">
            <a:avLst/>
          </a:prstGeom>
          <a:noFill/>
          <a:effectLst>
            <a:softEdge rad="317500"/>
          </a:effectLst>
          <a:extLst>
            <a:ext uri="{909E8E84-426E-40DD-AFC4-6F175D3DCCD1}">
              <a14:hiddenFill xmlns:a14="http://schemas.microsoft.com/office/drawing/2010/main">
                <a:solidFill>
                  <a:srgbClr val="FFFFFF"/>
                </a:solidFill>
              </a14:hiddenFill>
            </a:ext>
          </a:extLst>
        </p:spPr>
      </p:pic>
      <p:sp>
        <p:nvSpPr>
          <p:cNvPr id="4" name="Объект 6"/>
          <p:cNvSpPr txBox="1">
            <a:spLocks/>
          </p:cNvSpPr>
          <p:nvPr/>
        </p:nvSpPr>
        <p:spPr>
          <a:xfrm>
            <a:off x="3652997" y="23242"/>
            <a:ext cx="4909145" cy="1008112"/>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ru-RU" b="1" i="1" dirty="0" smtClean="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Правильный ответ!</a:t>
            </a:r>
            <a:endParaRPr lang="ru-RU" b="1" i="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5" name="Объект 6"/>
          <p:cNvSpPr txBox="1">
            <a:spLocks/>
          </p:cNvSpPr>
          <p:nvPr/>
        </p:nvSpPr>
        <p:spPr>
          <a:xfrm>
            <a:off x="3203848" y="908720"/>
            <a:ext cx="5807446" cy="1944215"/>
          </a:xfrm>
          <a:prstGeom prst="rect">
            <a:avLst/>
          </a:prstGeom>
        </p:spPr>
        <p:txBody>
          <a:bodyPr>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buNone/>
            </a:pPr>
            <a:r>
              <a:rPr lang="ru-RU" sz="2200" b="1" dirty="0" smtClean="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Одним из предметов боевого облачения варягов была особая защитная рукавица с одним большим защитным пальцем – варежка. Ее форму воспроизводят всем знакомые варежки.</a:t>
            </a:r>
            <a:endParaRPr lang="ru-RU" sz="2200" b="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pic>
        <p:nvPicPr>
          <p:cNvPr id="5122" name="Picture 2" descr="C:\Users\Samsung\Desktop\82962846_glazunov5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653" y="527298"/>
            <a:ext cx="3321654" cy="2315765"/>
          </a:xfrm>
          <a:prstGeom prst="rect">
            <a:avLst/>
          </a:prstGeom>
          <a:noFill/>
          <a:effectLst>
            <a:softEdge rad="317500"/>
          </a:effectLst>
          <a:extLst>
            <a:ext uri="{909E8E84-426E-40DD-AFC4-6F175D3DCCD1}">
              <a14:hiddenFill xmlns:a14="http://schemas.microsoft.com/office/drawing/2010/main">
                <a:solidFill>
                  <a:srgbClr val="FFFFFF"/>
                </a:solidFill>
              </a14:hiddenFill>
            </a:ext>
          </a:extLst>
        </p:spPr>
      </p:pic>
      <p:pic>
        <p:nvPicPr>
          <p:cNvPr id="5123" name="Picture 3" descr="C:\Users\Samsung\Desktop\11111111111111111111.jpg"/>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t="0" b="97180" l="434" r="97397"/>
                    </a14:imgEffect>
                  </a14:imgLayer>
                </a14:imgProps>
              </a:ext>
              <a:ext uri="{28A0092B-C50C-407E-A947-70E740481C1C}">
                <a14:useLocalDpi xmlns:a14="http://schemas.microsoft.com/office/drawing/2010/main" val="0"/>
              </a:ext>
            </a:extLst>
          </a:blip>
          <a:srcRect/>
          <a:stretch>
            <a:fillRect/>
          </a:stretch>
        </p:blipFill>
        <p:spPr bwMode="auto">
          <a:xfrm>
            <a:off x="6300192" y="2487761"/>
            <a:ext cx="2711102" cy="2711102"/>
          </a:xfrm>
          <a:prstGeom prst="rect">
            <a:avLst/>
          </a:prstGeom>
          <a:noFill/>
          <a:extLst>
            <a:ext uri="{909E8E84-426E-40DD-AFC4-6F175D3DCCD1}">
              <a14:hiddenFill xmlns:a14="http://schemas.microsoft.com/office/drawing/2010/main">
                <a:solidFill>
                  <a:srgbClr val="FFFFFF"/>
                </a:solidFill>
              </a14:hiddenFill>
            </a:ext>
          </a:extLst>
        </p:spPr>
      </p:pic>
      <p:sp>
        <p:nvSpPr>
          <p:cNvPr id="8" name="Объект 6"/>
          <p:cNvSpPr txBox="1">
            <a:spLocks/>
          </p:cNvSpPr>
          <p:nvPr/>
        </p:nvSpPr>
        <p:spPr>
          <a:xfrm>
            <a:off x="-108520" y="3356992"/>
            <a:ext cx="4909145" cy="720080"/>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ru-RU" b="1" dirty="0" smtClean="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Отправляйся в путь!</a:t>
            </a:r>
            <a:endParaRPr lang="ru-RU" b="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2731477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Users\Samsung\Desktop\Безымянныйыы.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8560" y="-531439"/>
            <a:ext cx="9937104" cy="4104456"/>
          </a:xfrm>
          <a:prstGeom prst="rect">
            <a:avLst/>
          </a:prstGeom>
          <a:ln>
            <a:noFill/>
          </a:ln>
          <a:effectLst>
            <a:softEdge rad="635000"/>
          </a:effectLst>
          <a:extLst>
            <a:ext uri="{909E8E84-426E-40DD-AFC4-6F175D3DCCD1}">
              <a14:hiddenFill xmlns:a14="http://schemas.microsoft.com/office/drawing/2010/main">
                <a:solidFill>
                  <a:srgbClr val="FFFFFF"/>
                </a:solidFill>
              </a14:hiddenFill>
            </a:ext>
          </a:extLst>
        </p:spPr>
      </p:pic>
      <p:sp>
        <p:nvSpPr>
          <p:cNvPr id="4" name="Объект 6"/>
          <p:cNvSpPr txBox="1">
            <a:spLocks/>
          </p:cNvSpPr>
          <p:nvPr/>
        </p:nvSpPr>
        <p:spPr>
          <a:xfrm>
            <a:off x="3141613" y="2996395"/>
            <a:ext cx="5976664" cy="792088"/>
          </a:xfrm>
          <a:prstGeom prst="rect">
            <a:avLst/>
          </a:prstGeom>
        </p:spPr>
        <p:txBody>
          <a:bodyPr>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buFont typeface="Arial" pitchFamily="34" charset="0"/>
              <a:buNone/>
            </a:pPr>
            <a:r>
              <a:rPr lang="ru-RU" sz="2000" b="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3</a:t>
            </a:r>
            <a:r>
              <a:rPr lang="ru-RU" sz="2000" b="1" dirty="0" smtClean="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Какой главный храм построил князь Владимир в Киеве?</a:t>
            </a:r>
            <a:endParaRPr lang="ru-RU" sz="2000" b="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pic>
        <p:nvPicPr>
          <p:cNvPr id="1027" name="Picture 3" descr="C:\Users\Samsung\Desktop\вввв.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520" y="2350022"/>
            <a:ext cx="2881717" cy="203166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
        <p:nvSpPr>
          <p:cNvPr id="6" name="Блок-схема: типовой процесс 5">
            <a:hlinkClick r:id="" action="ppaction://hlinkshowjump?jump=firstslide"/>
          </p:cNvPr>
          <p:cNvSpPr/>
          <p:nvPr/>
        </p:nvSpPr>
        <p:spPr>
          <a:xfrm>
            <a:off x="107504" y="80765"/>
            <a:ext cx="2749351" cy="576064"/>
          </a:xfrm>
          <a:prstGeom prst="flowChartPredefinedProcess">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ru-RU" sz="2000" b="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ПЕРЕИГРАТЬ</a:t>
            </a:r>
            <a:endParaRPr lang="ru-RU" sz="20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9" name="Лента лицом вниз 8"/>
          <p:cNvSpPr/>
          <p:nvPr/>
        </p:nvSpPr>
        <p:spPr>
          <a:xfrm>
            <a:off x="7668344" y="80765"/>
            <a:ext cx="1368152" cy="467915"/>
          </a:xfrm>
          <a:prstGeom prst="ribbon">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ru-RU" sz="2000" b="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3</a:t>
            </a:r>
            <a:r>
              <a:rPr lang="en-US" sz="2000" b="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/14</a:t>
            </a:r>
            <a:endParaRPr lang="ru-RU" sz="20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pic>
        <p:nvPicPr>
          <p:cNvPr id="8" name="Picture 4" descr="C:\Users\Samsung\Desktop\xcWgqzGPQQ.jpg">
            <a:hlinkClick r:id="rId4" action="ppaction://hlinksldjump" highlightClick="1">
              <a:snd r:embed="rId5" name="hammer.wav"/>
            </a:hlinkClick>
          </p:cNvPr>
          <p:cNvPicPr>
            <a:picLocks noChangeAspect="1" noChangeArrowheads="1"/>
          </p:cNvPicPr>
          <p:nvPr/>
        </p:nvPicPr>
        <p:blipFill>
          <a:blip r:embed="rId6" cstate="print">
            <a:extLst>
              <a:ext uri="{BEBA8EAE-BF5A-486C-A8C5-ECC9F3942E4B}">
                <a14:imgProps xmlns:a14="http://schemas.microsoft.com/office/drawing/2010/main">
                  <a14:imgLayer r:embed="rId7">
                    <a14:imgEffect>
                      <a14:backgroundRemoval t="0" b="66667" l="1945" r="97731"/>
                    </a14:imgEffect>
                  </a14:imgLayer>
                </a14:imgProps>
              </a:ext>
              <a:ext uri="{28A0092B-C50C-407E-A947-70E740481C1C}">
                <a14:useLocalDpi xmlns:a14="http://schemas.microsoft.com/office/drawing/2010/main" val="0"/>
              </a:ext>
            </a:extLst>
          </a:blip>
          <a:srcRect/>
          <a:stretch>
            <a:fillRect/>
          </a:stretch>
        </p:blipFill>
        <p:spPr bwMode="auto">
          <a:xfrm>
            <a:off x="190648" y="4737276"/>
            <a:ext cx="2101797" cy="2291329"/>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4" descr="C:\Users\Samsung\Desktop\xcWgqzGPQQ.jpg">
            <a:hlinkClick r:id="rId4" action="ppaction://hlinksldjump" highlightClick="1">
              <a:snd r:embed="rId5" name="hammer.wav"/>
            </a:hlinkClick>
          </p:cNvPr>
          <p:cNvPicPr>
            <a:picLocks noChangeAspect="1" noChangeArrowheads="1"/>
          </p:cNvPicPr>
          <p:nvPr/>
        </p:nvPicPr>
        <p:blipFill>
          <a:blip r:embed="rId6" cstate="print">
            <a:extLst>
              <a:ext uri="{BEBA8EAE-BF5A-486C-A8C5-ECC9F3942E4B}">
                <a14:imgProps xmlns:a14="http://schemas.microsoft.com/office/drawing/2010/main">
                  <a14:imgLayer r:embed="rId7">
                    <a14:imgEffect>
                      <a14:backgroundRemoval t="0" b="66667" l="1945" r="97731"/>
                    </a14:imgEffect>
                  </a14:imgLayer>
                </a14:imgProps>
              </a:ext>
              <a:ext uri="{28A0092B-C50C-407E-A947-70E740481C1C}">
                <a14:useLocalDpi xmlns:a14="http://schemas.microsoft.com/office/drawing/2010/main" val="0"/>
              </a:ext>
            </a:extLst>
          </a:blip>
          <a:srcRect/>
          <a:stretch>
            <a:fillRect/>
          </a:stretch>
        </p:blipFill>
        <p:spPr bwMode="auto">
          <a:xfrm>
            <a:off x="4716016" y="4734446"/>
            <a:ext cx="2101797" cy="2291329"/>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4" descr="C:\Users\Samsung\Desktop\xcWgqzGPQQ.jpg">
            <a:hlinkClick r:id="rId4" action="ppaction://hlinksldjump" highlightClick="1">
              <a:snd r:embed="rId5" name="hammer.wav"/>
            </a:hlinkClick>
          </p:cNvPr>
          <p:cNvPicPr>
            <a:picLocks noChangeAspect="1" noChangeArrowheads="1"/>
          </p:cNvPicPr>
          <p:nvPr/>
        </p:nvPicPr>
        <p:blipFill>
          <a:blip r:embed="rId6" cstate="print">
            <a:extLst>
              <a:ext uri="{BEBA8EAE-BF5A-486C-A8C5-ECC9F3942E4B}">
                <a14:imgProps xmlns:a14="http://schemas.microsoft.com/office/drawing/2010/main">
                  <a14:imgLayer r:embed="rId7">
                    <a14:imgEffect>
                      <a14:backgroundRemoval t="0" b="66667" l="1945" r="97731"/>
                    </a14:imgEffect>
                  </a14:imgLayer>
                </a14:imgProps>
              </a:ext>
              <a:ext uri="{28A0092B-C50C-407E-A947-70E740481C1C}">
                <a14:useLocalDpi xmlns:a14="http://schemas.microsoft.com/office/drawing/2010/main" val="0"/>
              </a:ext>
            </a:extLst>
          </a:blip>
          <a:srcRect/>
          <a:stretch>
            <a:fillRect/>
          </a:stretch>
        </p:blipFill>
        <p:spPr bwMode="auto">
          <a:xfrm>
            <a:off x="6962083" y="4734445"/>
            <a:ext cx="2101797" cy="2291329"/>
          </a:xfrm>
          <a:prstGeom prst="rect">
            <a:avLst/>
          </a:prstGeom>
          <a:noFill/>
          <a:extLst>
            <a:ext uri="{909E8E84-426E-40DD-AFC4-6F175D3DCCD1}">
              <a14:hiddenFill xmlns:a14="http://schemas.microsoft.com/office/drawing/2010/main">
                <a:solidFill>
                  <a:srgbClr val="FFFFFF"/>
                </a:solidFill>
              </a14:hiddenFill>
            </a:ext>
          </a:extLst>
        </p:spPr>
      </p:pic>
      <p:sp>
        <p:nvSpPr>
          <p:cNvPr id="13" name="Объект 6"/>
          <p:cNvSpPr txBox="1">
            <a:spLocks/>
          </p:cNvSpPr>
          <p:nvPr/>
        </p:nvSpPr>
        <p:spPr>
          <a:xfrm>
            <a:off x="323528" y="5016879"/>
            <a:ext cx="1656184" cy="924520"/>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ru-RU" sz="2000" b="1" dirty="0" smtClean="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СОБОР СВЯТОЙ СОФИИ</a:t>
            </a:r>
            <a:endParaRPr lang="ru-RU" sz="2000" b="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15" name="Объект 6"/>
          <p:cNvSpPr txBox="1">
            <a:spLocks/>
          </p:cNvSpPr>
          <p:nvPr/>
        </p:nvSpPr>
        <p:spPr>
          <a:xfrm>
            <a:off x="4910493" y="5039998"/>
            <a:ext cx="1712841" cy="901401"/>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ru-RU" sz="2000" b="1" dirty="0" smtClean="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ТРОИЦКИЙ СОБОР</a:t>
            </a:r>
            <a:endParaRPr lang="ru-RU" sz="2000" b="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16" name="Объект 6"/>
          <p:cNvSpPr txBox="1">
            <a:spLocks/>
          </p:cNvSpPr>
          <p:nvPr/>
        </p:nvSpPr>
        <p:spPr>
          <a:xfrm>
            <a:off x="7146799" y="5039998"/>
            <a:ext cx="1732363" cy="747568"/>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ru-RU" sz="2000" b="1" dirty="0" smtClean="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ЦЕРКОВЬ ВАСИЛИЯ</a:t>
            </a:r>
            <a:endParaRPr lang="ru-RU" sz="2000" b="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pic>
        <p:nvPicPr>
          <p:cNvPr id="19" name="Picture 4" descr="C:\Users\Samsung\Desktop\xcWgqzGPQQ.jpg">
            <a:hlinkClick r:id="rId8" action="ppaction://hlinksldjump" highlightClick="1">
              <a:snd r:embed="rId9" name="chimes.wav"/>
            </a:hlinkClick>
          </p:cNvPr>
          <p:cNvPicPr>
            <a:picLocks noChangeAspect="1" noChangeArrowheads="1"/>
          </p:cNvPicPr>
          <p:nvPr/>
        </p:nvPicPr>
        <p:blipFill>
          <a:blip r:embed="rId6" cstate="print">
            <a:extLst>
              <a:ext uri="{BEBA8EAE-BF5A-486C-A8C5-ECC9F3942E4B}">
                <a14:imgProps xmlns:a14="http://schemas.microsoft.com/office/drawing/2010/main">
                  <a14:imgLayer r:embed="rId7">
                    <a14:imgEffect>
                      <a14:backgroundRemoval t="0" b="66667" l="1945" r="97731"/>
                    </a14:imgEffect>
                  </a14:imgLayer>
                </a14:imgProps>
              </a:ext>
              <a:ext uri="{28A0092B-C50C-407E-A947-70E740481C1C}">
                <a14:useLocalDpi xmlns:a14="http://schemas.microsoft.com/office/drawing/2010/main" val="0"/>
              </a:ext>
            </a:extLst>
          </a:blip>
          <a:srcRect/>
          <a:stretch>
            <a:fillRect/>
          </a:stretch>
        </p:blipFill>
        <p:spPr bwMode="auto">
          <a:xfrm>
            <a:off x="2390208" y="4737276"/>
            <a:ext cx="2101797" cy="2291329"/>
          </a:xfrm>
          <a:prstGeom prst="rect">
            <a:avLst/>
          </a:prstGeom>
          <a:noFill/>
          <a:extLst>
            <a:ext uri="{909E8E84-426E-40DD-AFC4-6F175D3DCCD1}">
              <a14:hiddenFill xmlns:a14="http://schemas.microsoft.com/office/drawing/2010/main">
                <a:solidFill>
                  <a:srgbClr val="FFFFFF"/>
                </a:solidFill>
              </a14:hiddenFill>
            </a:ext>
          </a:extLst>
        </p:spPr>
      </p:pic>
      <p:sp>
        <p:nvSpPr>
          <p:cNvPr id="20" name="Объект 6"/>
          <p:cNvSpPr txBox="1">
            <a:spLocks/>
          </p:cNvSpPr>
          <p:nvPr/>
        </p:nvSpPr>
        <p:spPr>
          <a:xfrm>
            <a:off x="2398195" y="4975010"/>
            <a:ext cx="2101797" cy="924520"/>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ru-RU" sz="2000" b="1" dirty="0" smtClean="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ЦЕРКОВЬ БОГОРОДИЦЫ</a:t>
            </a:r>
            <a:endParaRPr lang="ru-RU" sz="2000" b="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122171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mph" presetSubtype="0" fill="hold" nodeType="clickEffect">
                                  <p:stCondLst>
                                    <p:cond delay="0"/>
                                  </p:stCondLst>
                                  <p:childTnLst>
                                    <p:animClr clrSpc="hsl" dir="cw">
                                      <p:cBhvr override="childStyle">
                                        <p:cTn id="6" dur="500" fill="hold"/>
                                        <p:tgtEl>
                                          <p:spTgt spid="19"/>
                                        </p:tgtEl>
                                        <p:attrNameLst>
                                          <p:attrName>style.color</p:attrName>
                                        </p:attrNameLst>
                                      </p:cBhvr>
                                      <p:by>
                                        <p:hsl h="7200000" s="0" l="0"/>
                                      </p:by>
                                    </p:animClr>
                                    <p:animClr clrSpc="hsl" dir="cw">
                                      <p:cBhvr>
                                        <p:cTn id="7" dur="500" fill="hold"/>
                                        <p:tgtEl>
                                          <p:spTgt spid="19"/>
                                        </p:tgtEl>
                                        <p:attrNameLst>
                                          <p:attrName>fillcolor</p:attrName>
                                        </p:attrNameLst>
                                      </p:cBhvr>
                                      <p:by>
                                        <p:hsl h="7200000" s="0" l="0"/>
                                      </p:by>
                                    </p:animClr>
                                    <p:animClr clrSpc="hsl" dir="cw">
                                      <p:cBhvr>
                                        <p:cTn id="8" dur="500" fill="hold"/>
                                        <p:tgtEl>
                                          <p:spTgt spid="19"/>
                                        </p:tgtEl>
                                        <p:attrNameLst>
                                          <p:attrName>stroke.color</p:attrName>
                                        </p:attrNameLst>
                                      </p:cBhvr>
                                      <p:by>
                                        <p:hsl h="7200000" s="0" l="0"/>
                                      </p:by>
                                    </p:animClr>
                                    <p:set>
                                      <p:cBhvr>
                                        <p:cTn id="9" dur="500" fill="hold"/>
                                        <p:tgtEl>
                                          <p:spTgt spid="19"/>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6"/>
          <p:cNvSpPr txBox="1">
            <a:spLocks/>
          </p:cNvSpPr>
          <p:nvPr/>
        </p:nvSpPr>
        <p:spPr>
          <a:xfrm>
            <a:off x="2555776" y="28574"/>
            <a:ext cx="6349305" cy="1456209"/>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ru-RU" b="1" i="1" dirty="0" smtClean="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Ответ неправильный, хорошо подумай и попробуй еще раз!!</a:t>
            </a:r>
            <a:endParaRPr lang="ru-RU" b="1" i="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4" name="Стрелка влево 3">
            <a:hlinkClick r:id="rId2" action="ppaction://hlinksldjump"/>
          </p:cNvPr>
          <p:cNvSpPr/>
          <p:nvPr/>
        </p:nvSpPr>
        <p:spPr>
          <a:xfrm>
            <a:off x="6732240" y="5229200"/>
            <a:ext cx="2172841" cy="1512168"/>
          </a:xfrm>
          <a:prstGeom prst="leftArrow">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ru-RU" sz="2000" b="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Возвращение</a:t>
            </a:r>
            <a:endParaRPr lang="ru-RU" sz="20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pic>
        <p:nvPicPr>
          <p:cNvPr id="3074" name="Picture 2" descr="C:\Users\Samsung\Desktop\587645.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7499" y="1036687"/>
            <a:ext cx="6879739" cy="5056609"/>
          </a:xfrm>
          <a:prstGeom prst="rect">
            <a:avLst/>
          </a:prstGeom>
          <a:noFill/>
          <a:effectLst>
            <a:softEdge rad="6350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8382139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трелка вправо 1">
            <a:hlinkClick r:id="" action="ppaction://hlinkshowjump?jump=nextslide"/>
          </p:cNvPr>
          <p:cNvSpPr/>
          <p:nvPr/>
        </p:nvSpPr>
        <p:spPr>
          <a:xfrm>
            <a:off x="3923928" y="5877272"/>
            <a:ext cx="1558974" cy="836712"/>
          </a:xfrm>
          <a:prstGeom prst="rightArrow">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ru-RU" sz="2000" b="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ДАЛЕЕ</a:t>
            </a:r>
            <a:endParaRPr lang="ru-RU" sz="20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3" name="Объект 6"/>
          <p:cNvSpPr txBox="1">
            <a:spLocks/>
          </p:cNvSpPr>
          <p:nvPr/>
        </p:nvSpPr>
        <p:spPr>
          <a:xfrm>
            <a:off x="3652997" y="23242"/>
            <a:ext cx="4909145" cy="1008112"/>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ru-RU" b="1" i="1" dirty="0" smtClean="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Правильный ответ!</a:t>
            </a:r>
            <a:endParaRPr lang="ru-RU" b="1" i="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4" name="Объект 6"/>
          <p:cNvSpPr txBox="1">
            <a:spLocks/>
          </p:cNvSpPr>
          <p:nvPr/>
        </p:nvSpPr>
        <p:spPr>
          <a:xfrm>
            <a:off x="107504" y="620688"/>
            <a:ext cx="8962751" cy="2160240"/>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buNone/>
            </a:pPr>
            <a:r>
              <a:rPr lang="ru-RU" sz="2200" b="1" dirty="0" smtClean="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Храм, воздвигнутый при Владимире на месте бывшего капища, был посвящен Богородице. Он также известен под названием Десятинной церкви, т.к. туда поступала десятая часть княжеских доходов, предназначенная на нужды Русской Церкви. </a:t>
            </a:r>
            <a:r>
              <a:rPr lang="ru-RU" sz="2200" b="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ru-RU" sz="2200" b="1" dirty="0" smtClean="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Сегодня Церковь не сохранилась, она была разрушена во время ордынского нашествия. По описанию храм имел 25 куполов.</a:t>
            </a:r>
            <a:endParaRPr lang="ru-RU" sz="2200" b="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pic>
        <p:nvPicPr>
          <p:cNvPr id="6146" name="Picture 2" descr="C:\Users\Samsung\Desktop\0004-004-Desjatinnaja-tserkov.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37020" y="2656672"/>
            <a:ext cx="4306979" cy="3491416"/>
          </a:xfrm>
          <a:prstGeom prst="rect">
            <a:avLst/>
          </a:prstGeom>
          <a:ln>
            <a:noFill/>
          </a:ln>
          <a:effectLst>
            <a:softEdge rad="317500"/>
          </a:effectLst>
          <a:extLst>
            <a:ext uri="{909E8E84-426E-40DD-AFC4-6F175D3DCCD1}">
              <a14:hiddenFill xmlns:a14="http://schemas.microsoft.com/office/drawing/2010/main">
                <a:solidFill>
                  <a:srgbClr val="FFFFFF"/>
                </a:solidFill>
              </a14:hiddenFill>
            </a:ext>
          </a:extLst>
        </p:spPr>
      </p:pic>
      <p:sp>
        <p:nvSpPr>
          <p:cNvPr id="6" name="Объект 6"/>
          <p:cNvSpPr txBox="1">
            <a:spLocks/>
          </p:cNvSpPr>
          <p:nvPr/>
        </p:nvSpPr>
        <p:spPr>
          <a:xfrm>
            <a:off x="-14808" y="3140968"/>
            <a:ext cx="4320481" cy="720080"/>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ru-RU" b="1" dirty="0" smtClean="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Отправляйся в путь!</a:t>
            </a:r>
            <a:endParaRPr lang="ru-RU" b="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pic>
        <p:nvPicPr>
          <p:cNvPr id="7" name="Picture 4" descr="C:\Users\Samsung\Desktop\WwtbHnXP3Z.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290" y="3645024"/>
            <a:ext cx="4094547" cy="3212976"/>
          </a:xfrm>
          <a:prstGeom prst="rect">
            <a:avLst/>
          </a:prstGeom>
          <a:noFill/>
          <a:effectLst>
            <a:softEdge rad="317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7466733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Users\Samsung\Desktop\Безымянныйыы.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8560" y="-531439"/>
            <a:ext cx="9937104" cy="4104456"/>
          </a:xfrm>
          <a:prstGeom prst="rect">
            <a:avLst/>
          </a:prstGeom>
          <a:ln>
            <a:noFill/>
          </a:ln>
          <a:effectLst>
            <a:softEdge rad="635000"/>
          </a:effectLst>
          <a:extLst>
            <a:ext uri="{909E8E84-426E-40DD-AFC4-6F175D3DCCD1}">
              <a14:hiddenFill xmlns:a14="http://schemas.microsoft.com/office/drawing/2010/main">
                <a:solidFill>
                  <a:srgbClr val="FFFFFF"/>
                </a:solidFill>
              </a14:hiddenFill>
            </a:ext>
          </a:extLst>
        </p:spPr>
      </p:pic>
      <p:sp>
        <p:nvSpPr>
          <p:cNvPr id="4" name="Объект 6"/>
          <p:cNvSpPr txBox="1">
            <a:spLocks/>
          </p:cNvSpPr>
          <p:nvPr/>
        </p:nvSpPr>
        <p:spPr>
          <a:xfrm>
            <a:off x="3167336" y="2960948"/>
            <a:ext cx="5976664" cy="792088"/>
          </a:xfrm>
          <a:prstGeom prst="rect">
            <a:avLst/>
          </a:prstGeom>
        </p:spPr>
        <p:txBody>
          <a:bodyPr>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buFont typeface="Arial" pitchFamily="34" charset="0"/>
              <a:buNone/>
            </a:pPr>
            <a:r>
              <a:rPr lang="ru-RU" sz="2000" b="1" dirty="0" smtClean="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4. Какой город основал князь Ярослав Мудрый и назвал своим христианским именем?</a:t>
            </a:r>
            <a:endParaRPr lang="ru-RU" sz="2000" b="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pic>
        <p:nvPicPr>
          <p:cNvPr id="1026" name="Picture 2" descr="C:\Users\Samsung\Desktop\ярослав.png"/>
          <p:cNvPicPr>
            <a:picLocks noChangeAspect="1" noChangeArrowheads="1"/>
          </p:cNvPicPr>
          <p:nvPr/>
        </p:nvPicPr>
        <p:blipFill>
          <a:blip r:embed="rId3">
            <a:extLst>
              <a:ext uri="{BEBA8EAE-BF5A-486C-A8C5-ECC9F3942E4B}">
                <a14:imgProps xmlns:a14="http://schemas.microsoft.com/office/drawing/2010/main">
                  <a14:imgLayer r:embed="rId4">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327149" y="2348880"/>
            <a:ext cx="2806088" cy="201622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
        <p:nvSpPr>
          <p:cNvPr id="5" name="Лента лицом вниз 4"/>
          <p:cNvSpPr/>
          <p:nvPr/>
        </p:nvSpPr>
        <p:spPr>
          <a:xfrm>
            <a:off x="7668344" y="80765"/>
            <a:ext cx="1368152" cy="467915"/>
          </a:xfrm>
          <a:prstGeom prst="ribbon">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ru-RU" sz="2000" b="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4</a:t>
            </a:r>
            <a:r>
              <a:rPr lang="en-US" sz="2000" b="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/14</a:t>
            </a:r>
            <a:endParaRPr lang="ru-RU" sz="20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6" name="Блок-схема: типовой процесс 5">
            <a:hlinkClick r:id="" action="ppaction://hlinkshowjump?jump=firstslide"/>
          </p:cNvPr>
          <p:cNvSpPr/>
          <p:nvPr/>
        </p:nvSpPr>
        <p:spPr>
          <a:xfrm>
            <a:off x="107504" y="80765"/>
            <a:ext cx="2749351" cy="576064"/>
          </a:xfrm>
          <a:prstGeom prst="flowChartPredefinedProcess">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ru-RU" sz="2000" b="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ПЕРЕИГРАТЬ</a:t>
            </a:r>
            <a:endParaRPr lang="ru-RU" sz="20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pic>
        <p:nvPicPr>
          <p:cNvPr id="8" name="Picture 4" descr="C:\Users\Samsung\Desktop\xcWgqzGPQQ.jpg">
            <a:hlinkClick r:id="rId5" action="ppaction://hlinksldjump" highlightClick="1">
              <a:snd r:embed="rId6" name="hammer.wav"/>
            </a:hlinkClick>
          </p:cNvPr>
          <p:cNvPicPr>
            <a:picLocks noChangeAspect="1" noChangeArrowheads="1"/>
          </p:cNvPicPr>
          <p:nvPr/>
        </p:nvPicPr>
        <p:blipFill>
          <a:blip r:embed="rId7" cstate="print">
            <a:extLst>
              <a:ext uri="{BEBA8EAE-BF5A-486C-A8C5-ECC9F3942E4B}">
                <a14:imgProps xmlns:a14="http://schemas.microsoft.com/office/drawing/2010/main">
                  <a14:imgLayer r:embed="rId8">
                    <a14:imgEffect>
                      <a14:backgroundRemoval t="0" b="66667" l="1945" r="97731"/>
                    </a14:imgEffect>
                  </a14:imgLayer>
                </a14:imgProps>
              </a:ext>
              <a:ext uri="{28A0092B-C50C-407E-A947-70E740481C1C}">
                <a14:useLocalDpi xmlns:a14="http://schemas.microsoft.com/office/drawing/2010/main" val="0"/>
              </a:ext>
            </a:extLst>
          </a:blip>
          <a:srcRect/>
          <a:stretch>
            <a:fillRect/>
          </a:stretch>
        </p:blipFill>
        <p:spPr bwMode="auto">
          <a:xfrm>
            <a:off x="190648" y="4737276"/>
            <a:ext cx="2101797" cy="2291329"/>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4" descr="C:\Users\Samsung\Desktop\xcWgqzGPQQ.jpg">
            <a:hlinkClick r:id="rId5" action="ppaction://hlinksldjump" highlightClick="1">
              <a:snd r:embed="rId6" name="hammer.wav"/>
            </a:hlinkClick>
          </p:cNvPr>
          <p:cNvPicPr>
            <a:picLocks noChangeAspect="1" noChangeArrowheads="1"/>
          </p:cNvPicPr>
          <p:nvPr/>
        </p:nvPicPr>
        <p:blipFill>
          <a:blip r:embed="rId7" cstate="print">
            <a:extLst>
              <a:ext uri="{BEBA8EAE-BF5A-486C-A8C5-ECC9F3942E4B}">
                <a14:imgProps xmlns:a14="http://schemas.microsoft.com/office/drawing/2010/main">
                  <a14:imgLayer r:embed="rId8">
                    <a14:imgEffect>
                      <a14:backgroundRemoval t="0" b="66667" l="1945" r="97731"/>
                    </a14:imgEffect>
                  </a14:imgLayer>
                </a14:imgProps>
              </a:ext>
              <a:ext uri="{28A0092B-C50C-407E-A947-70E740481C1C}">
                <a14:useLocalDpi xmlns:a14="http://schemas.microsoft.com/office/drawing/2010/main" val="0"/>
              </a:ext>
            </a:extLst>
          </a:blip>
          <a:srcRect/>
          <a:stretch>
            <a:fillRect/>
          </a:stretch>
        </p:blipFill>
        <p:spPr bwMode="auto">
          <a:xfrm>
            <a:off x="2390208" y="4737276"/>
            <a:ext cx="2101797" cy="2291329"/>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4" descr="C:\Users\Samsung\Desktop\xcWgqzGPQQ.jpg">
            <a:hlinkClick r:id="rId9" action="ppaction://hlinksldjump" highlightClick="1">
              <a:snd r:embed="rId10" name="chimes.wav"/>
            </a:hlinkClick>
          </p:cNvPr>
          <p:cNvPicPr>
            <a:picLocks noChangeAspect="1" noChangeArrowheads="1"/>
          </p:cNvPicPr>
          <p:nvPr/>
        </p:nvPicPr>
        <p:blipFill>
          <a:blip r:embed="rId7" cstate="print">
            <a:extLst>
              <a:ext uri="{BEBA8EAE-BF5A-486C-A8C5-ECC9F3942E4B}">
                <a14:imgProps xmlns:a14="http://schemas.microsoft.com/office/drawing/2010/main">
                  <a14:imgLayer r:embed="rId8">
                    <a14:imgEffect>
                      <a14:backgroundRemoval t="0" b="66667" l="1945" r="97731"/>
                    </a14:imgEffect>
                  </a14:imgLayer>
                </a14:imgProps>
              </a:ext>
              <a:ext uri="{28A0092B-C50C-407E-A947-70E740481C1C}">
                <a14:useLocalDpi xmlns:a14="http://schemas.microsoft.com/office/drawing/2010/main" val="0"/>
              </a:ext>
            </a:extLst>
          </a:blip>
          <a:srcRect/>
          <a:stretch>
            <a:fillRect/>
          </a:stretch>
        </p:blipFill>
        <p:spPr bwMode="auto">
          <a:xfrm>
            <a:off x="4716016" y="4731607"/>
            <a:ext cx="2101797" cy="2291329"/>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4" descr="C:\Users\Samsung\Desktop\xcWgqzGPQQ.jpg">
            <a:hlinkClick r:id="rId5" action="ppaction://hlinksldjump" highlightClick="1">
              <a:snd r:embed="rId6" name="hammer.wav"/>
            </a:hlinkClick>
          </p:cNvPr>
          <p:cNvPicPr>
            <a:picLocks noChangeAspect="1" noChangeArrowheads="1"/>
          </p:cNvPicPr>
          <p:nvPr/>
        </p:nvPicPr>
        <p:blipFill>
          <a:blip r:embed="rId7" cstate="print">
            <a:extLst>
              <a:ext uri="{BEBA8EAE-BF5A-486C-A8C5-ECC9F3942E4B}">
                <a14:imgProps xmlns:a14="http://schemas.microsoft.com/office/drawing/2010/main">
                  <a14:imgLayer r:embed="rId8">
                    <a14:imgEffect>
                      <a14:backgroundRemoval t="0" b="66667" l="1945" r="97731"/>
                    </a14:imgEffect>
                  </a14:imgLayer>
                </a14:imgProps>
              </a:ext>
              <a:ext uri="{28A0092B-C50C-407E-A947-70E740481C1C}">
                <a14:useLocalDpi xmlns:a14="http://schemas.microsoft.com/office/drawing/2010/main" val="0"/>
              </a:ext>
            </a:extLst>
          </a:blip>
          <a:srcRect/>
          <a:stretch>
            <a:fillRect/>
          </a:stretch>
        </p:blipFill>
        <p:spPr bwMode="auto">
          <a:xfrm>
            <a:off x="6943231" y="4731606"/>
            <a:ext cx="2101797" cy="2291329"/>
          </a:xfrm>
          <a:prstGeom prst="rect">
            <a:avLst/>
          </a:prstGeom>
          <a:noFill/>
          <a:extLst>
            <a:ext uri="{909E8E84-426E-40DD-AFC4-6F175D3DCCD1}">
              <a14:hiddenFill xmlns:a14="http://schemas.microsoft.com/office/drawing/2010/main">
                <a:solidFill>
                  <a:srgbClr val="FFFFFF"/>
                </a:solidFill>
              </a14:hiddenFill>
            </a:ext>
          </a:extLst>
        </p:spPr>
      </p:pic>
      <p:sp>
        <p:nvSpPr>
          <p:cNvPr id="13" name="Объект 6"/>
          <p:cNvSpPr txBox="1">
            <a:spLocks/>
          </p:cNvSpPr>
          <p:nvPr/>
        </p:nvSpPr>
        <p:spPr>
          <a:xfrm>
            <a:off x="190648" y="5016879"/>
            <a:ext cx="1933080" cy="924520"/>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ru-RU" sz="2000" b="1" dirty="0" smtClean="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ЯРОСЛАВЛЬ</a:t>
            </a:r>
            <a:endParaRPr lang="ru-RU" sz="2000" b="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14" name="Объект 6"/>
          <p:cNvSpPr txBox="1">
            <a:spLocks/>
          </p:cNvSpPr>
          <p:nvPr/>
        </p:nvSpPr>
        <p:spPr>
          <a:xfrm>
            <a:off x="2390208" y="5016879"/>
            <a:ext cx="1933080" cy="924520"/>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ru-RU" sz="2000" b="1" dirty="0" smtClean="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ВАСИЛЬЕВ</a:t>
            </a:r>
            <a:endParaRPr lang="ru-RU" sz="2000" b="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15" name="Объект 6"/>
          <p:cNvSpPr txBox="1">
            <a:spLocks/>
          </p:cNvSpPr>
          <p:nvPr/>
        </p:nvSpPr>
        <p:spPr>
          <a:xfrm>
            <a:off x="4800374" y="4952750"/>
            <a:ext cx="1933080" cy="924520"/>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ru-RU" sz="2000" b="1" dirty="0" smtClean="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ТАРТУ</a:t>
            </a:r>
            <a:endParaRPr lang="ru-RU" sz="2000" b="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16" name="Объект 6"/>
          <p:cNvSpPr txBox="1">
            <a:spLocks/>
          </p:cNvSpPr>
          <p:nvPr/>
        </p:nvSpPr>
        <p:spPr>
          <a:xfrm>
            <a:off x="7027589" y="4921379"/>
            <a:ext cx="1933080" cy="924520"/>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ru-RU" sz="2000" b="1" dirty="0" smtClean="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ЮРЬЕВ-ПОЛЬСКИЙ</a:t>
            </a:r>
            <a:endParaRPr lang="ru-RU" sz="2000" b="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4740214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6"/>
          <p:cNvSpPr txBox="1">
            <a:spLocks/>
          </p:cNvSpPr>
          <p:nvPr/>
        </p:nvSpPr>
        <p:spPr>
          <a:xfrm>
            <a:off x="2555776" y="28574"/>
            <a:ext cx="6349305" cy="1456209"/>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ru-RU" b="1" i="1" dirty="0" smtClean="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Ответ неправильный, хорошо подумай и попробуй еще раз!!</a:t>
            </a:r>
            <a:endParaRPr lang="ru-RU" b="1" i="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4" name="Стрелка влево 3">
            <a:hlinkClick r:id="rId2" action="ppaction://hlinksldjump"/>
          </p:cNvPr>
          <p:cNvSpPr/>
          <p:nvPr/>
        </p:nvSpPr>
        <p:spPr>
          <a:xfrm>
            <a:off x="6732240" y="5229200"/>
            <a:ext cx="2172841" cy="1512168"/>
          </a:xfrm>
          <a:prstGeom prst="leftArrow">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ru-RU" sz="2000" b="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Возвращение</a:t>
            </a:r>
            <a:endParaRPr lang="ru-RU" sz="20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pic>
        <p:nvPicPr>
          <p:cNvPr id="3074" name="Picture 2" descr="C:\Users\Samsung\Desktop\587645.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7499" y="1036687"/>
            <a:ext cx="6879739" cy="5056609"/>
          </a:xfrm>
          <a:prstGeom prst="rect">
            <a:avLst/>
          </a:prstGeom>
          <a:noFill/>
          <a:effectLst>
            <a:softEdge rad="6350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9501245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трелка вправо 1">
            <a:hlinkClick r:id="" action="ppaction://hlinkshowjump?jump=nextslide"/>
          </p:cNvPr>
          <p:cNvSpPr/>
          <p:nvPr/>
        </p:nvSpPr>
        <p:spPr>
          <a:xfrm>
            <a:off x="5346931" y="4698596"/>
            <a:ext cx="1558974" cy="836712"/>
          </a:xfrm>
          <a:prstGeom prst="rightArrow">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ru-RU" sz="2000" b="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ДАЛЕЕ</a:t>
            </a:r>
            <a:endParaRPr lang="ru-RU" sz="20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pic>
        <p:nvPicPr>
          <p:cNvPr id="3" name="Picture 4" descr="C:\Users\Samsung\Desktop\WwtbHnXP3Z.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536" y="3354922"/>
            <a:ext cx="4775733" cy="3524059"/>
          </a:xfrm>
          <a:prstGeom prst="rect">
            <a:avLst/>
          </a:prstGeom>
          <a:noFill/>
          <a:effectLst>
            <a:softEdge rad="317500"/>
          </a:effectLst>
          <a:extLst>
            <a:ext uri="{909E8E84-426E-40DD-AFC4-6F175D3DCCD1}">
              <a14:hiddenFill xmlns:a14="http://schemas.microsoft.com/office/drawing/2010/main">
                <a:solidFill>
                  <a:srgbClr val="FFFFFF"/>
                </a:solidFill>
              </a14:hiddenFill>
            </a:ext>
          </a:extLst>
        </p:spPr>
      </p:pic>
      <p:sp>
        <p:nvSpPr>
          <p:cNvPr id="5" name="Объект 6"/>
          <p:cNvSpPr txBox="1">
            <a:spLocks/>
          </p:cNvSpPr>
          <p:nvPr/>
        </p:nvSpPr>
        <p:spPr>
          <a:xfrm>
            <a:off x="1805937" y="2817540"/>
            <a:ext cx="4320481" cy="720080"/>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ru-RU" b="1" dirty="0" smtClean="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Отправляйся в путь!</a:t>
            </a:r>
            <a:endParaRPr lang="ru-RU" b="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7" name="Объект 6"/>
          <p:cNvSpPr txBox="1">
            <a:spLocks/>
          </p:cNvSpPr>
          <p:nvPr/>
        </p:nvSpPr>
        <p:spPr>
          <a:xfrm>
            <a:off x="3671846" y="0"/>
            <a:ext cx="4909145" cy="1008112"/>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ru-RU" b="1" i="1" dirty="0" smtClean="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Правильный ответ!</a:t>
            </a:r>
            <a:endParaRPr lang="ru-RU" b="1" i="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8" name="Объект 6"/>
          <p:cNvSpPr txBox="1">
            <a:spLocks/>
          </p:cNvSpPr>
          <p:nvPr/>
        </p:nvSpPr>
        <p:spPr>
          <a:xfrm>
            <a:off x="12291" y="873324"/>
            <a:ext cx="9131709" cy="1944216"/>
          </a:xfrm>
          <a:prstGeom prst="rect">
            <a:avLst/>
          </a:prstGeom>
        </p:spPr>
        <p:txBody>
          <a:bodyPr>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buNone/>
            </a:pPr>
            <a:r>
              <a:rPr lang="ru-RU" sz="2200" b="1" dirty="0" smtClean="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Современный город Тарту в Эстонии был основан в 1030 г. Ярославом Мудрым, в крещении Георгием, и получил название Юрьев (по-древнерусски имя «Георгий» писалось  как «Гюргий» или «Юрий»). Во избежание путаницы одноименный город, основанный в 1152 г. Юрием Долгоруким, стали называть Юрьев-Польский.</a:t>
            </a:r>
            <a:endParaRPr lang="ru-RU" sz="2200" b="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0880187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Users\Samsung\Desktop\Безымянныйыы.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8560" y="-531439"/>
            <a:ext cx="9937104" cy="4104456"/>
          </a:xfrm>
          <a:prstGeom prst="rect">
            <a:avLst/>
          </a:prstGeom>
          <a:ln>
            <a:noFill/>
          </a:ln>
          <a:effectLst>
            <a:softEdge rad="635000"/>
          </a:effectLst>
          <a:extLst>
            <a:ext uri="{909E8E84-426E-40DD-AFC4-6F175D3DCCD1}">
              <a14:hiddenFill xmlns:a14="http://schemas.microsoft.com/office/drawing/2010/main">
                <a:solidFill>
                  <a:srgbClr val="FFFFFF"/>
                </a:solidFill>
              </a14:hiddenFill>
            </a:ext>
          </a:extLst>
        </p:spPr>
      </p:pic>
      <p:sp>
        <p:nvSpPr>
          <p:cNvPr id="4" name="Объект 6"/>
          <p:cNvSpPr txBox="1">
            <a:spLocks/>
          </p:cNvSpPr>
          <p:nvPr/>
        </p:nvSpPr>
        <p:spPr>
          <a:xfrm>
            <a:off x="3133237" y="2897896"/>
            <a:ext cx="5976664" cy="936104"/>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buFont typeface="Arial" pitchFamily="34" charset="0"/>
              <a:buNone/>
            </a:pPr>
            <a:r>
              <a:rPr lang="ru-RU" sz="2000" b="1" dirty="0" smtClean="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5. С правителями какой из европейских стран не находились в династическом родстве Ярослав Мудрый и его сыновья?</a:t>
            </a:r>
            <a:endParaRPr lang="ru-RU" sz="2000" b="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pic>
        <p:nvPicPr>
          <p:cNvPr id="2050" name="Picture 2" descr="C:\Users\Samsung\Desktop\111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3082" y="2350209"/>
            <a:ext cx="2920155" cy="203147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
        <p:nvSpPr>
          <p:cNvPr id="6" name="Блок-схема: типовой процесс 5">
            <a:hlinkClick r:id="" action="ppaction://hlinkshowjump?jump=firstslide"/>
          </p:cNvPr>
          <p:cNvSpPr/>
          <p:nvPr/>
        </p:nvSpPr>
        <p:spPr>
          <a:xfrm>
            <a:off x="107504" y="80765"/>
            <a:ext cx="2749351" cy="576064"/>
          </a:xfrm>
          <a:prstGeom prst="flowChartPredefinedProcess">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ru-RU" sz="2000" b="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ПЕРЕИГРАТЬ</a:t>
            </a:r>
            <a:endParaRPr lang="ru-RU" sz="20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8" name="Лента лицом вниз 7"/>
          <p:cNvSpPr/>
          <p:nvPr/>
        </p:nvSpPr>
        <p:spPr>
          <a:xfrm>
            <a:off x="7668344" y="80765"/>
            <a:ext cx="1368152" cy="467915"/>
          </a:xfrm>
          <a:prstGeom prst="ribbon">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ru-RU" sz="2000" b="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5</a:t>
            </a:r>
            <a:r>
              <a:rPr lang="en-US" sz="2000" b="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/14</a:t>
            </a:r>
            <a:endParaRPr lang="ru-RU" sz="20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pic>
        <p:nvPicPr>
          <p:cNvPr id="9" name="Picture 4" descr="C:\Users\Samsung\Desktop\xcWgqzGPQQ.jpg">
            <a:hlinkClick r:id="rId4" action="ppaction://hlinksldjump" highlightClick="1">
              <a:snd r:embed="rId5" name="chimes.wav"/>
            </a:hlinkClick>
          </p:cNvPr>
          <p:cNvPicPr>
            <a:picLocks noChangeAspect="1" noChangeArrowheads="1"/>
          </p:cNvPicPr>
          <p:nvPr/>
        </p:nvPicPr>
        <p:blipFill>
          <a:blip r:embed="rId6" cstate="print">
            <a:extLst>
              <a:ext uri="{BEBA8EAE-BF5A-486C-A8C5-ECC9F3942E4B}">
                <a14:imgProps xmlns:a14="http://schemas.microsoft.com/office/drawing/2010/main">
                  <a14:imgLayer r:embed="rId7">
                    <a14:imgEffect>
                      <a14:backgroundRemoval t="0" b="66667" l="1945" r="97731"/>
                    </a14:imgEffect>
                  </a14:imgLayer>
                </a14:imgProps>
              </a:ext>
              <a:ext uri="{28A0092B-C50C-407E-A947-70E740481C1C}">
                <a14:useLocalDpi xmlns:a14="http://schemas.microsoft.com/office/drawing/2010/main" val="0"/>
              </a:ext>
            </a:extLst>
          </a:blip>
          <a:srcRect/>
          <a:stretch>
            <a:fillRect/>
          </a:stretch>
        </p:blipFill>
        <p:spPr bwMode="auto">
          <a:xfrm>
            <a:off x="137840" y="4484914"/>
            <a:ext cx="2101797" cy="2291329"/>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4" descr="C:\Users\Samsung\Desktop\xcWgqzGPQQ.jpg">
            <a:hlinkClick r:id="rId8" action="ppaction://hlinksldjump" highlightClick="1">
              <a:snd r:embed="rId9" name="hammer.wav"/>
            </a:hlinkClick>
          </p:cNvPr>
          <p:cNvPicPr>
            <a:picLocks noChangeAspect="1" noChangeArrowheads="1"/>
          </p:cNvPicPr>
          <p:nvPr/>
        </p:nvPicPr>
        <p:blipFill>
          <a:blip r:embed="rId6" cstate="print">
            <a:extLst>
              <a:ext uri="{BEBA8EAE-BF5A-486C-A8C5-ECC9F3942E4B}">
                <a14:imgProps xmlns:a14="http://schemas.microsoft.com/office/drawing/2010/main">
                  <a14:imgLayer r:embed="rId7">
                    <a14:imgEffect>
                      <a14:backgroundRemoval t="0" b="66667" l="1945" r="97731"/>
                    </a14:imgEffect>
                  </a14:imgLayer>
                </a14:imgProps>
              </a:ext>
              <a:ext uri="{28A0092B-C50C-407E-A947-70E740481C1C}">
                <a14:useLocalDpi xmlns:a14="http://schemas.microsoft.com/office/drawing/2010/main" val="0"/>
              </a:ext>
            </a:extLst>
          </a:blip>
          <a:srcRect/>
          <a:stretch>
            <a:fillRect/>
          </a:stretch>
        </p:blipFill>
        <p:spPr bwMode="auto">
          <a:xfrm>
            <a:off x="2460009" y="4484913"/>
            <a:ext cx="2101797" cy="2291329"/>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4" descr="C:\Users\Samsung\Desktop\xcWgqzGPQQ.jpg">
            <a:hlinkClick r:id="rId8" action="ppaction://hlinksldjump" highlightClick="1">
              <a:snd r:embed="rId9" name="hammer.wav"/>
            </a:hlinkClick>
          </p:cNvPr>
          <p:cNvPicPr>
            <a:picLocks noChangeAspect="1" noChangeArrowheads="1"/>
          </p:cNvPicPr>
          <p:nvPr/>
        </p:nvPicPr>
        <p:blipFill>
          <a:blip r:embed="rId6" cstate="print">
            <a:extLst>
              <a:ext uri="{BEBA8EAE-BF5A-486C-A8C5-ECC9F3942E4B}">
                <a14:imgProps xmlns:a14="http://schemas.microsoft.com/office/drawing/2010/main">
                  <a14:imgLayer r:embed="rId7">
                    <a14:imgEffect>
                      <a14:backgroundRemoval t="0" b="66667" l="1945" r="97731"/>
                    </a14:imgEffect>
                  </a14:imgLayer>
                </a14:imgProps>
              </a:ext>
              <a:ext uri="{28A0092B-C50C-407E-A947-70E740481C1C}">
                <a14:useLocalDpi xmlns:a14="http://schemas.microsoft.com/office/drawing/2010/main" val="0"/>
              </a:ext>
            </a:extLst>
          </a:blip>
          <a:srcRect/>
          <a:stretch>
            <a:fillRect/>
          </a:stretch>
        </p:blipFill>
        <p:spPr bwMode="auto">
          <a:xfrm>
            <a:off x="4716016" y="4422655"/>
            <a:ext cx="2101797" cy="2291329"/>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4" descr="C:\Users\Samsung\Desktop\xcWgqzGPQQ.jpg">
            <a:hlinkClick r:id="rId8" action="ppaction://hlinksldjump" highlightClick="1">
              <a:snd r:embed="rId9" name="hammer.wav"/>
            </a:hlinkClick>
          </p:cNvPr>
          <p:cNvPicPr>
            <a:picLocks noChangeAspect="1" noChangeArrowheads="1"/>
          </p:cNvPicPr>
          <p:nvPr/>
        </p:nvPicPr>
        <p:blipFill>
          <a:blip r:embed="rId6" cstate="print">
            <a:extLst>
              <a:ext uri="{BEBA8EAE-BF5A-486C-A8C5-ECC9F3942E4B}">
                <a14:imgProps xmlns:a14="http://schemas.microsoft.com/office/drawing/2010/main">
                  <a14:imgLayer r:embed="rId7">
                    <a14:imgEffect>
                      <a14:backgroundRemoval t="0" b="66667" l="1945" r="97731"/>
                    </a14:imgEffect>
                  </a14:imgLayer>
                </a14:imgProps>
              </a:ext>
              <a:ext uri="{28A0092B-C50C-407E-A947-70E740481C1C}">
                <a14:useLocalDpi xmlns:a14="http://schemas.microsoft.com/office/drawing/2010/main" val="0"/>
              </a:ext>
            </a:extLst>
          </a:blip>
          <a:srcRect/>
          <a:stretch>
            <a:fillRect/>
          </a:stretch>
        </p:blipFill>
        <p:spPr bwMode="auto">
          <a:xfrm>
            <a:off x="7042203" y="4422655"/>
            <a:ext cx="2101797" cy="2291329"/>
          </a:xfrm>
          <a:prstGeom prst="rect">
            <a:avLst/>
          </a:prstGeom>
          <a:noFill/>
          <a:extLst>
            <a:ext uri="{909E8E84-426E-40DD-AFC4-6F175D3DCCD1}">
              <a14:hiddenFill xmlns:a14="http://schemas.microsoft.com/office/drawing/2010/main">
                <a:solidFill>
                  <a:srgbClr val="FFFFFF"/>
                </a:solidFill>
              </a14:hiddenFill>
            </a:ext>
          </a:extLst>
        </p:spPr>
      </p:pic>
      <p:sp>
        <p:nvSpPr>
          <p:cNvPr id="13" name="Объект 6"/>
          <p:cNvSpPr txBox="1">
            <a:spLocks/>
          </p:cNvSpPr>
          <p:nvPr/>
        </p:nvSpPr>
        <p:spPr>
          <a:xfrm>
            <a:off x="190648" y="5016879"/>
            <a:ext cx="1933080" cy="924520"/>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ru-RU" sz="2000" b="1" dirty="0" smtClean="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ИСПАНИЯ</a:t>
            </a:r>
            <a:endParaRPr lang="ru-RU" sz="2000" b="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14" name="Объект 6"/>
          <p:cNvSpPr txBox="1">
            <a:spLocks/>
          </p:cNvSpPr>
          <p:nvPr/>
        </p:nvSpPr>
        <p:spPr>
          <a:xfrm>
            <a:off x="2523804" y="5011868"/>
            <a:ext cx="1933080" cy="924520"/>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ru-RU" sz="2000" b="1" dirty="0" smtClean="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ФРАНЦИЯ</a:t>
            </a:r>
            <a:endParaRPr lang="ru-RU" sz="2000" b="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15" name="Объект 6"/>
          <p:cNvSpPr txBox="1">
            <a:spLocks/>
          </p:cNvSpPr>
          <p:nvPr/>
        </p:nvSpPr>
        <p:spPr>
          <a:xfrm>
            <a:off x="4716561" y="5011868"/>
            <a:ext cx="1933080" cy="924520"/>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ru-RU" sz="2000" b="1" dirty="0" smtClean="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ВИЗАНТИЯ</a:t>
            </a:r>
            <a:endParaRPr lang="ru-RU" sz="2000" b="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16" name="Объект 6"/>
          <p:cNvSpPr txBox="1">
            <a:spLocks/>
          </p:cNvSpPr>
          <p:nvPr/>
        </p:nvSpPr>
        <p:spPr>
          <a:xfrm>
            <a:off x="7095309" y="5011868"/>
            <a:ext cx="1933080" cy="924520"/>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ru-RU" sz="2000" b="1" dirty="0" smtClean="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ВЕНГРИЯ</a:t>
            </a:r>
            <a:endParaRPr lang="ru-RU" sz="2000" b="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5199383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6"/>
          <p:cNvSpPr txBox="1">
            <a:spLocks/>
          </p:cNvSpPr>
          <p:nvPr/>
        </p:nvSpPr>
        <p:spPr>
          <a:xfrm>
            <a:off x="2555776" y="28574"/>
            <a:ext cx="6349305" cy="1456209"/>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ru-RU" b="1" i="1" dirty="0" smtClean="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Ответ неправильный, хорошо подумай и попробуй еще раз!!</a:t>
            </a:r>
            <a:endParaRPr lang="ru-RU" b="1" i="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4" name="Стрелка влево 3">
            <a:hlinkClick r:id="rId2" action="ppaction://hlinksldjump"/>
          </p:cNvPr>
          <p:cNvSpPr/>
          <p:nvPr/>
        </p:nvSpPr>
        <p:spPr>
          <a:xfrm>
            <a:off x="6732240" y="5229200"/>
            <a:ext cx="2172841" cy="1512168"/>
          </a:xfrm>
          <a:prstGeom prst="leftArrow">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ru-RU" sz="2000" b="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Возвращение</a:t>
            </a:r>
            <a:endParaRPr lang="ru-RU" sz="20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pic>
        <p:nvPicPr>
          <p:cNvPr id="3074" name="Picture 2" descr="C:\Users\Samsung\Desktop\587645.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7499" y="1036687"/>
            <a:ext cx="6879739" cy="5056609"/>
          </a:xfrm>
          <a:prstGeom prst="rect">
            <a:avLst/>
          </a:prstGeom>
          <a:noFill/>
          <a:effectLst>
            <a:softEdge rad="6350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44933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трелка вправо 1">
            <a:hlinkClick r:id="rId2" action="ppaction://hlinksldjump"/>
          </p:cNvPr>
          <p:cNvSpPr/>
          <p:nvPr/>
        </p:nvSpPr>
        <p:spPr>
          <a:xfrm>
            <a:off x="2375768" y="5445224"/>
            <a:ext cx="1558974" cy="836712"/>
          </a:xfrm>
          <a:prstGeom prst="rightArrow">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ru-RU" sz="2000" b="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ДАЛЕЕ</a:t>
            </a:r>
            <a:endParaRPr lang="ru-RU" sz="20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3" name="Объект 6"/>
          <p:cNvSpPr txBox="1">
            <a:spLocks/>
          </p:cNvSpPr>
          <p:nvPr/>
        </p:nvSpPr>
        <p:spPr>
          <a:xfrm>
            <a:off x="2816944" y="60771"/>
            <a:ext cx="4909145" cy="653083"/>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ru-RU" b="1" i="1" dirty="0" smtClean="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Правильный ответ!</a:t>
            </a:r>
            <a:endParaRPr lang="ru-RU" b="1" i="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4" name="Объект 6"/>
          <p:cNvSpPr txBox="1">
            <a:spLocks/>
          </p:cNvSpPr>
          <p:nvPr/>
        </p:nvSpPr>
        <p:spPr>
          <a:xfrm>
            <a:off x="251519" y="4077072"/>
            <a:ext cx="4320481" cy="1368152"/>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ru-RU" b="1" dirty="0" smtClean="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Отправляйся </a:t>
            </a:r>
          </a:p>
          <a:p>
            <a:pPr marL="0" indent="0" algn="ctr">
              <a:buFont typeface="Arial" pitchFamily="34" charset="0"/>
              <a:buNone/>
            </a:pPr>
            <a:r>
              <a:rPr lang="ru-RU" b="1" dirty="0" smtClean="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в путь!</a:t>
            </a:r>
            <a:endParaRPr lang="ru-RU" b="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pic>
        <p:nvPicPr>
          <p:cNvPr id="5" name="Picture 4" descr="C:\Users\Samsung\Desktop\WwtbHnXP3Z.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80262" y="2907226"/>
            <a:ext cx="5343150" cy="3942762"/>
          </a:xfrm>
          <a:prstGeom prst="rect">
            <a:avLst/>
          </a:prstGeom>
          <a:noFill/>
          <a:effectLst>
            <a:softEdge rad="317500"/>
          </a:effectLst>
          <a:extLst>
            <a:ext uri="{909E8E84-426E-40DD-AFC4-6F175D3DCCD1}">
              <a14:hiddenFill xmlns:a14="http://schemas.microsoft.com/office/drawing/2010/main">
                <a:solidFill>
                  <a:srgbClr val="FFFFFF"/>
                </a:solidFill>
              </a14:hiddenFill>
            </a:ext>
          </a:extLst>
        </p:spPr>
      </p:pic>
      <p:sp>
        <p:nvSpPr>
          <p:cNvPr id="6" name="Объект 6"/>
          <p:cNvSpPr txBox="1">
            <a:spLocks/>
          </p:cNvSpPr>
          <p:nvPr/>
        </p:nvSpPr>
        <p:spPr>
          <a:xfrm>
            <a:off x="40891" y="656704"/>
            <a:ext cx="9131709" cy="2484264"/>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buNone/>
            </a:pPr>
            <a:r>
              <a:rPr lang="ru-RU" sz="2200" b="1" dirty="0" smtClean="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Ярослав Мудрый имел родственников практически во всех европейских странах. Он был женат на дочери шведского короля и ободритской княжне. Его сестра была польской королевой, дочери были замужем за королями Норвегии, Франции, Венгрии и Англии, а сыновья женились на польской и византийской принцессах. Внучка Ярослава стала графиней Саксонии, а затем вышла за германского императора.</a:t>
            </a:r>
            <a:endParaRPr lang="ru-RU" sz="2200" b="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450166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Users\Samsung\Desktop\Безымянныйыы.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8560" y="-531439"/>
            <a:ext cx="9937104" cy="4104456"/>
          </a:xfrm>
          <a:prstGeom prst="rect">
            <a:avLst/>
          </a:prstGeom>
          <a:ln>
            <a:noFill/>
          </a:ln>
          <a:effectLst>
            <a:softEdge rad="635000"/>
          </a:effectLst>
          <a:extLst>
            <a:ext uri="{909E8E84-426E-40DD-AFC4-6F175D3DCCD1}">
              <a14:hiddenFill xmlns:a14="http://schemas.microsoft.com/office/drawing/2010/main">
                <a:solidFill>
                  <a:srgbClr val="FFFFFF"/>
                </a:solidFill>
              </a14:hiddenFill>
            </a:ext>
          </a:extLst>
        </p:spPr>
      </p:pic>
      <p:sp>
        <p:nvSpPr>
          <p:cNvPr id="4" name="Объект 6"/>
          <p:cNvSpPr txBox="1">
            <a:spLocks/>
          </p:cNvSpPr>
          <p:nvPr/>
        </p:nvSpPr>
        <p:spPr>
          <a:xfrm>
            <a:off x="3133237" y="2966678"/>
            <a:ext cx="5976664" cy="606339"/>
          </a:xfrm>
          <a:prstGeom prst="rect">
            <a:avLst/>
          </a:prstGeom>
        </p:spPr>
        <p:txBody>
          <a:bodyPr>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buFont typeface="Arial" pitchFamily="34" charset="0"/>
              <a:buNone/>
            </a:pPr>
            <a:r>
              <a:rPr lang="ru-RU" sz="2000" b="1" dirty="0" smtClean="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6. Когда начинался новый год в «Древней Руси»?</a:t>
            </a:r>
            <a:endParaRPr lang="ru-RU" sz="2000" b="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pic>
        <p:nvPicPr>
          <p:cNvPr id="2050" name="Picture 2" descr="C:\Users\Samsung\Desktop\Безымянный.png"/>
          <p:cNvPicPr>
            <a:picLocks noChangeAspect="1" noChangeArrowheads="1"/>
          </p:cNvPicPr>
          <p:nvPr/>
        </p:nvPicPr>
        <p:blipFill>
          <a:blip r:embed="rId3">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332887" y="2348880"/>
            <a:ext cx="2800350" cy="21717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
        <p:nvSpPr>
          <p:cNvPr id="5" name="Блок-схема: типовой процесс 4">
            <a:hlinkClick r:id="" action="ppaction://hlinkshowjump?jump=firstslide"/>
          </p:cNvPr>
          <p:cNvSpPr/>
          <p:nvPr/>
        </p:nvSpPr>
        <p:spPr>
          <a:xfrm>
            <a:off x="107504" y="80765"/>
            <a:ext cx="2749351" cy="576064"/>
          </a:xfrm>
          <a:prstGeom prst="flowChartPredefinedProcess">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ru-RU" sz="2000" b="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ПЕРЕИГРАТЬ</a:t>
            </a:r>
            <a:endParaRPr lang="ru-RU" sz="20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6" name="Лента лицом вниз 5"/>
          <p:cNvSpPr/>
          <p:nvPr/>
        </p:nvSpPr>
        <p:spPr>
          <a:xfrm>
            <a:off x="7668344" y="80765"/>
            <a:ext cx="1368152" cy="467915"/>
          </a:xfrm>
          <a:prstGeom prst="ribbon">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ru-RU" sz="2000" b="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6</a:t>
            </a:r>
            <a:r>
              <a:rPr lang="en-US" sz="2000" b="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/14</a:t>
            </a:r>
            <a:endParaRPr lang="ru-RU" sz="20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pic>
        <p:nvPicPr>
          <p:cNvPr id="8" name="Picture 4" descr="C:\Users\Samsung\Desktop\xcWgqzGPQQ.jpg">
            <a:hlinkClick r:id="rId5" action="ppaction://hlinksldjump" highlightClick="1">
              <a:snd r:embed="rId6" name="hammer.wav"/>
            </a:hlinkClick>
          </p:cNvPr>
          <p:cNvPicPr>
            <a:picLocks noChangeAspect="1" noChangeArrowheads="1"/>
          </p:cNvPicPr>
          <p:nvPr/>
        </p:nvPicPr>
        <p:blipFill>
          <a:blip r:embed="rId7" cstate="print">
            <a:extLst>
              <a:ext uri="{BEBA8EAE-BF5A-486C-A8C5-ECC9F3942E4B}">
                <a14:imgProps xmlns:a14="http://schemas.microsoft.com/office/drawing/2010/main">
                  <a14:imgLayer r:embed="rId8">
                    <a14:imgEffect>
                      <a14:backgroundRemoval t="0" b="66667" l="1945" r="97731"/>
                    </a14:imgEffect>
                  </a14:imgLayer>
                </a14:imgProps>
              </a:ext>
              <a:ext uri="{28A0092B-C50C-407E-A947-70E740481C1C}">
                <a14:useLocalDpi xmlns:a14="http://schemas.microsoft.com/office/drawing/2010/main" val="0"/>
              </a:ext>
            </a:extLst>
          </a:blip>
          <a:srcRect/>
          <a:stretch>
            <a:fillRect/>
          </a:stretch>
        </p:blipFill>
        <p:spPr bwMode="auto">
          <a:xfrm>
            <a:off x="332887" y="4731607"/>
            <a:ext cx="2101797" cy="2291329"/>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4" descr="C:\Users\Samsung\Desktop\xcWgqzGPQQ.jpg">
            <a:hlinkClick r:id="rId9" action="ppaction://hlinksldjump" highlightClick="1">
              <a:snd r:embed="rId10" name="chimes.wav"/>
            </a:hlinkClick>
          </p:cNvPr>
          <p:cNvPicPr>
            <a:picLocks noChangeAspect="1" noChangeArrowheads="1"/>
          </p:cNvPicPr>
          <p:nvPr/>
        </p:nvPicPr>
        <p:blipFill>
          <a:blip r:embed="rId7" cstate="print">
            <a:extLst>
              <a:ext uri="{BEBA8EAE-BF5A-486C-A8C5-ECC9F3942E4B}">
                <a14:imgProps xmlns:a14="http://schemas.microsoft.com/office/drawing/2010/main">
                  <a14:imgLayer r:embed="rId8">
                    <a14:imgEffect>
                      <a14:backgroundRemoval t="0" b="66667" l="1945" r="97731"/>
                    </a14:imgEffect>
                  </a14:imgLayer>
                </a14:imgProps>
              </a:ext>
              <a:ext uri="{28A0092B-C50C-407E-A947-70E740481C1C}">
                <a14:useLocalDpi xmlns:a14="http://schemas.microsoft.com/office/drawing/2010/main" val="0"/>
              </a:ext>
            </a:extLst>
          </a:blip>
          <a:srcRect/>
          <a:stretch>
            <a:fillRect/>
          </a:stretch>
        </p:blipFill>
        <p:spPr bwMode="auto">
          <a:xfrm>
            <a:off x="2557658" y="4743587"/>
            <a:ext cx="2101797" cy="2291329"/>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4" descr="C:\Users\Samsung\Desktop\xcWgqzGPQQ.jpg">
            <a:hlinkClick r:id="rId5" action="ppaction://hlinksldjump" highlightClick="1">
              <a:snd r:embed="rId6" name="hammer.wav"/>
            </a:hlinkClick>
          </p:cNvPr>
          <p:cNvPicPr>
            <a:picLocks noChangeAspect="1" noChangeArrowheads="1"/>
          </p:cNvPicPr>
          <p:nvPr/>
        </p:nvPicPr>
        <p:blipFill>
          <a:blip r:embed="rId7" cstate="print">
            <a:extLst>
              <a:ext uri="{BEBA8EAE-BF5A-486C-A8C5-ECC9F3942E4B}">
                <a14:imgProps xmlns:a14="http://schemas.microsoft.com/office/drawing/2010/main">
                  <a14:imgLayer r:embed="rId8">
                    <a14:imgEffect>
                      <a14:backgroundRemoval t="0" b="66667" l="1945" r="97731"/>
                    </a14:imgEffect>
                  </a14:imgLayer>
                </a14:imgProps>
              </a:ext>
              <a:ext uri="{28A0092B-C50C-407E-A947-70E740481C1C}">
                <a14:useLocalDpi xmlns:a14="http://schemas.microsoft.com/office/drawing/2010/main" val="0"/>
              </a:ext>
            </a:extLst>
          </a:blip>
          <a:srcRect/>
          <a:stretch>
            <a:fillRect/>
          </a:stretch>
        </p:blipFill>
        <p:spPr bwMode="auto">
          <a:xfrm>
            <a:off x="4788024" y="4743587"/>
            <a:ext cx="2101797" cy="2291329"/>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4" descr="C:\Users\Samsung\Desktop\xcWgqzGPQQ.jpg">
            <a:hlinkClick r:id="rId5" action="ppaction://hlinksldjump" highlightClick="1">
              <a:snd r:embed="rId6" name="hammer.wav"/>
            </a:hlinkClick>
          </p:cNvPr>
          <p:cNvPicPr>
            <a:picLocks noChangeAspect="1" noChangeArrowheads="1"/>
          </p:cNvPicPr>
          <p:nvPr/>
        </p:nvPicPr>
        <p:blipFill>
          <a:blip r:embed="rId7" cstate="print">
            <a:extLst>
              <a:ext uri="{BEBA8EAE-BF5A-486C-A8C5-ECC9F3942E4B}">
                <a14:imgProps xmlns:a14="http://schemas.microsoft.com/office/drawing/2010/main">
                  <a14:imgLayer r:embed="rId8">
                    <a14:imgEffect>
                      <a14:backgroundRemoval t="0" b="66667" l="1945" r="97731"/>
                    </a14:imgEffect>
                  </a14:imgLayer>
                </a14:imgProps>
              </a:ext>
              <a:ext uri="{28A0092B-C50C-407E-A947-70E740481C1C}">
                <a14:useLocalDpi xmlns:a14="http://schemas.microsoft.com/office/drawing/2010/main" val="0"/>
              </a:ext>
            </a:extLst>
          </a:blip>
          <a:srcRect/>
          <a:stretch>
            <a:fillRect/>
          </a:stretch>
        </p:blipFill>
        <p:spPr bwMode="auto">
          <a:xfrm>
            <a:off x="7060600" y="4743587"/>
            <a:ext cx="2101797" cy="2291329"/>
          </a:xfrm>
          <a:prstGeom prst="rect">
            <a:avLst/>
          </a:prstGeom>
          <a:noFill/>
          <a:extLst>
            <a:ext uri="{909E8E84-426E-40DD-AFC4-6F175D3DCCD1}">
              <a14:hiddenFill xmlns:a14="http://schemas.microsoft.com/office/drawing/2010/main">
                <a:solidFill>
                  <a:srgbClr val="FFFFFF"/>
                </a:solidFill>
              </a14:hiddenFill>
            </a:ext>
          </a:extLst>
        </p:spPr>
      </p:pic>
      <p:sp>
        <p:nvSpPr>
          <p:cNvPr id="12" name="Объект 6"/>
          <p:cNvSpPr txBox="1">
            <a:spLocks/>
          </p:cNvSpPr>
          <p:nvPr/>
        </p:nvSpPr>
        <p:spPr>
          <a:xfrm>
            <a:off x="417245" y="5016879"/>
            <a:ext cx="1933080" cy="924520"/>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ru-RU" sz="2000" b="1" dirty="0" smtClean="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В ЯНВАРЕ</a:t>
            </a:r>
            <a:endParaRPr lang="ru-RU" sz="2000" b="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13" name="Объект 6"/>
          <p:cNvSpPr txBox="1">
            <a:spLocks/>
          </p:cNvSpPr>
          <p:nvPr/>
        </p:nvSpPr>
        <p:spPr>
          <a:xfrm>
            <a:off x="2642016" y="4985508"/>
            <a:ext cx="1933080" cy="924520"/>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ru-RU" sz="2000" b="1" dirty="0" smtClean="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В МАРТЕ</a:t>
            </a:r>
            <a:endParaRPr lang="ru-RU" sz="2000" b="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14" name="Объект 6"/>
          <p:cNvSpPr txBox="1">
            <a:spLocks/>
          </p:cNvSpPr>
          <p:nvPr/>
        </p:nvSpPr>
        <p:spPr>
          <a:xfrm>
            <a:off x="4836038" y="5016879"/>
            <a:ext cx="1933080" cy="924520"/>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ru-RU" sz="2000" b="1" dirty="0" smtClean="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В СЕНТЯБРЕ</a:t>
            </a:r>
            <a:endParaRPr lang="ru-RU" sz="2000" b="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15" name="Объект 6"/>
          <p:cNvSpPr txBox="1">
            <a:spLocks/>
          </p:cNvSpPr>
          <p:nvPr/>
        </p:nvSpPr>
        <p:spPr>
          <a:xfrm>
            <a:off x="7111936" y="5016879"/>
            <a:ext cx="1933080" cy="924520"/>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ru-RU" sz="2000" b="1" dirty="0" smtClean="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В ИЮЛЕ</a:t>
            </a:r>
            <a:endParaRPr lang="ru-RU" sz="2000" b="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6045394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6"/>
          <p:cNvSpPr txBox="1">
            <a:spLocks/>
          </p:cNvSpPr>
          <p:nvPr/>
        </p:nvSpPr>
        <p:spPr>
          <a:xfrm>
            <a:off x="2555776" y="28574"/>
            <a:ext cx="6349305" cy="1456209"/>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ru-RU" b="1" i="1" dirty="0" smtClean="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Ответ неправильный, хорошо подумай и попробуй еще раз!!</a:t>
            </a:r>
            <a:endParaRPr lang="ru-RU" b="1" i="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4" name="Стрелка влево 3">
            <a:hlinkClick r:id="rId2" action="ppaction://hlinksldjump"/>
          </p:cNvPr>
          <p:cNvSpPr/>
          <p:nvPr/>
        </p:nvSpPr>
        <p:spPr>
          <a:xfrm>
            <a:off x="6732240" y="5229200"/>
            <a:ext cx="2172841" cy="1512168"/>
          </a:xfrm>
          <a:prstGeom prst="leftArrow">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ru-RU" sz="2000" b="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Возвращение</a:t>
            </a:r>
            <a:endParaRPr lang="ru-RU" sz="20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pic>
        <p:nvPicPr>
          <p:cNvPr id="3074" name="Picture 2" descr="C:\Users\Samsung\Desktop\587645.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7499" y="1036687"/>
            <a:ext cx="6879739" cy="5056609"/>
          </a:xfrm>
          <a:prstGeom prst="rect">
            <a:avLst/>
          </a:prstGeom>
          <a:noFill/>
          <a:effectLst>
            <a:softEdge rad="6350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766860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трелка вправо 1">
            <a:hlinkClick r:id="rId2" action="ppaction://hlinksldjump"/>
          </p:cNvPr>
          <p:cNvSpPr/>
          <p:nvPr/>
        </p:nvSpPr>
        <p:spPr>
          <a:xfrm>
            <a:off x="2251324" y="5013176"/>
            <a:ext cx="1558974" cy="836712"/>
          </a:xfrm>
          <a:prstGeom prst="rightArrow">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ru-RU" sz="2000" b="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ДАЛЕЕ</a:t>
            </a:r>
            <a:endParaRPr lang="ru-RU" sz="20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4" name="Объект 6"/>
          <p:cNvSpPr txBox="1">
            <a:spLocks/>
          </p:cNvSpPr>
          <p:nvPr/>
        </p:nvSpPr>
        <p:spPr>
          <a:xfrm>
            <a:off x="1259061" y="-28575"/>
            <a:ext cx="4909145" cy="620688"/>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ru-RU" b="1" i="1" dirty="0" smtClean="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Правильный ответ!</a:t>
            </a:r>
            <a:endParaRPr lang="ru-RU" b="1" i="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pic>
        <p:nvPicPr>
          <p:cNvPr id="6" name="Picture 4" descr="C:\Users\Samsung\Desktop\WwtbHnXP3Z.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10298" y="2705621"/>
            <a:ext cx="4957964" cy="4119689"/>
          </a:xfrm>
          <a:prstGeom prst="rect">
            <a:avLst/>
          </a:prstGeom>
          <a:noFill/>
          <a:effectLst>
            <a:softEdge rad="317500"/>
          </a:effectLst>
          <a:extLst>
            <a:ext uri="{909E8E84-426E-40DD-AFC4-6F175D3DCCD1}">
              <a14:hiddenFill xmlns:a14="http://schemas.microsoft.com/office/drawing/2010/main">
                <a:solidFill>
                  <a:srgbClr val="FFFFFF"/>
                </a:solidFill>
              </a14:hiddenFill>
            </a:ext>
          </a:extLst>
        </p:spPr>
      </p:pic>
      <p:sp>
        <p:nvSpPr>
          <p:cNvPr id="8" name="Объект 6"/>
          <p:cNvSpPr txBox="1">
            <a:spLocks/>
          </p:cNvSpPr>
          <p:nvPr/>
        </p:nvSpPr>
        <p:spPr>
          <a:xfrm>
            <a:off x="25135" y="463105"/>
            <a:ext cx="9094333" cy="2201390"/>
          </a:xfrm>
          <a:prstGeom prst="rect">
            <a:avLst/>
          </a:prstGeom>
        </p:spPr>
        <p:txBody>
          <a:bodyPr>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buNone/>
            </a:pPr>
            <a:r>
              <a:rPr lang="ru-RU" sz="2200" b="1" dirty="0" smtClean="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«Естественным» началом года в христианской традиции считался март – месяц весеннего равноденствия, когда Бог создал мир. Именно с основания мира и велось летосчисление. Византийская традиция, по которой год начинался с 1 сентября утвердилась в России только с конца </a:t>
            </a:r>
            <a:r>
              <a:rPr lang="en-US" sz="2200" b="1" dirty="0" smtClean="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XV </a:t>
            </a:r>
            <a:r>
              <a:rPr lang="ru-RU" sz="2200" b="1" dirty="0" smtClean="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века и стала известна как «церковное новолетие». А на 1 января Новый год перенес Петр Первый в 1700 году.</a:t>
            </a:r>
            <a:endParaRPr lang="ru-RU" sz="2200" b="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9" name="Объект 6"/>
          <p:cNvSpPr txBox="1">
            <a:spLocks/>
          </p:cNvSpPr>
          <p:nvPr/>
        </p:nvSpPr>
        <p:spPr>
          <a:xfrm>
            <a:off x="350416" y="3573016"/>
            <a:ext cx="3486770" cy="1080120"/>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ru-RU" b="1" dirty="0" smtClean="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Отправляйся </a:t>
            </a:r>
          </a:p>
          <a:p>
            <a:pPr marL="0" indent="0" algn="ctr">
              <a:buFont typeface="Arial" pitchFamily="34" charset="0"/>
              <a:buNone/>
            </a:pPr>
            <a:r>
              <a:rPr lang="ru-RU" b="1" dirty="0" smtClean="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в путь!</a:t>
            </a:r>
            <a:endParaRPr lang="ru-RU" b="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6455991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Users\Samsung\Desktop\Безымянныйыы.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8560" y="-531439"/>
            <a:ext cx="9937104" cy="4104456"/>
          </a:xfrm>
          <a:prstGeom prst="rect">
            <a:avLst/>
          </a:prstGeom>
          <a:ln>
            <a:noFill/>
          </a:ln>
          <a:effectLst>
            <a:softEdge rad="635000"/>
          </a:effectLst>
          <a:extLst>
            <a:ext uri="{909E8E84-426E-40DD-AFC4-6F175D3DCCD1}">
              <a14:hiddenFill xmlns:a14="http://schemas.microsoft.com/office/drawing/2010/main">
                <a:solidFill>
                  <a:srgbClr val="FFFFFF"/>
                </a:solidFill>
              </a14:hiddenFill>
            </a:ext>
          </a:extLst>
        </p:spPr>
      </p:pic>
      <p:sp>
        <p:nvSpPr>
          <p:cNvPr id="4" name="Объект 6"/>
          <p:cNvSpPr txBox="1">
            <a:spLocks/>
          </p:cNvSpPr>
          <p:nvPr/>
        </p:nvSpPr>
        <p:spPr>
          <a:xfrm>
            <a:off x="3133237" y="2992750"/>
            <a:ext cx="5976664" cy="936104"/>
          </a:xfrm>
          <a:prstGeom prst="rect">
            <a:avLst/>
          </a:prstGeom>
        </p:spPr>
        <p:txBody>
          <a:bodyPr>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buFont typeface="Arial" pitchFamily="34" charset="0"/>
              <a:buNone/>
            </a:pPr>
            <a:r>
              <a:rPr lang="ru-RU" sz="2000" b="1" dirty="0" smtClean="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7. В этом городе родился и был пострижен князь Александр Невский:</a:t>
            </a:r>
            <a:endParaRPr lang="ru-RU" sz="2000" b="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pic>
        <p:nvPicPr>
          <p:cNvPr id="3074" name="Picture 2" descr="C:\Users\Samsung\Desktop\Александр-Невский.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6512" y="2375148"/>
            <a:ext cx="2846725" cy="217130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
        <p:nvSpPr>
          <p:cNvPr id="5" name="Блок-схема: типовой процесс 4">
            <a:hlinkClick r:id="" action="ppaction://hlinkshowjump?jump=firstslide"/>
          </p:cNvPr>
          <p:cNvSpPr/>
          <p:nvPr/>
        </p:nvSpPr>
        <p:spPr>
          <a:xfrm>
            <a:off x="107504" y="80765"/>
            <a:ext cx="2749351" cy="576064"/>
          </a:xfrm>
          <a:prstGeom prst="flowChartPredefinedProcess">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ru-RU" sz="2000" b="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ПЕРЕИГРАТЬ</a:t>
            </a:r>
            <a:endParaRPr lang="ru-RU" sz="20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7" name="Лента лицом вниз 6"/>
          <p:cNvSpPr/>
          <p:nvPr/>
        </p:nvSpPr>
        <p:spPr>
          <a:xfrm>
            <a:off x="7668344" y="80765"/>
            <a:ext cx="1368152" cy="467915"/>
          </a:xfrm>
          <a:prstGeom prst="ribbon">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ru-RU" sz="2000" b="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7</a:t>
            </a:r>
            <a:r>
              <a:rPr lang="en-US" sz="2000" b="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/14</a:t>
            </a:r>
            <a:endParaRPr lang="ru-RU" sz="20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pic>
        <p:nvPicPr>
          <p:cNvPr id="9" name="Picture 4" descr="C:\Users\Samsung\Desktop\xcWgqzGPQQ.jpg">
            <a:hlinkClick r:id="rId4" action="ppaction://hlinksldjump" highlightClick="1">
              <a:snd r:embed="rId5" name="hammer.wav"/>
            </a:hlinkClick>
          </p:cNvPr>
          <p:cNvPicPr>
            <a:picLocks noChangeAspect="1" noChangeArrowheads="1"/>
          </p:cNvPicPr>
          <p:nvPr/>
        </p:nvPicPr>
        <p:blipFill>
          <a:blip r:embed="rId6" cstate="print">
            <a:extLst>
              <a:ext uri="{BEBA8EAE-BF5A-486C-A8C5-ECC9F3942E4B}">
                <a14:imgProps xmlns:a14="http://schemas.microsoft.com/office/drawing/2010/main">
                  <a14:imgLayer r:embed="rId7">
                    <a14:imgEffect>
                      <a14:backgroundRemoval t="0" b="66667" l="1945" r="97731"/>
                    </a14:imgEffect>
                  </a14:imgLayer>
                </a14:imgProps>
              </a:ext>
              <a:ext uri="{28A0092B-C50C-407E-A947-70E740481C1C}">
                <a14:useLocalDpi xmlns:a14="http://schemas.microsoft.com/office/drawing/2010/main" val="0"/>
              </a:ext>
            </a:extLst>
          </a:blip>
          <a:srcRect/>
          <a:stretch>
            <a:fillRect/>
          </a:stretch>
        </p:blipFill>
        <p:spPr bwMode="auto">
          <a:xfrm>
            <a:off x="107504" y="4731605"/>
            <a:ext cx="2101797" cy="2291329"/>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4" descr="C:\Users\Samsung\Desktop\xcWgqzGPQQ.jpg">
            <a:hlinkClick r:id="rId8" action="ppaction://hlinksldjump" highlightClick="1">
              <a:snd r:embed="rId9" name="chimes.wav"/>
            </a:hlinkClick>
          </p:cNvPr>
          <p:cNvPicPr>
            <a:picLocks noChangeAspect="1" noChangeArrowheads="1"/>
          </p:cNvPicPr>
          <p:nvPr/>
        </p:nvPicPr>
        <p:blipFill>
          <a:blip r:embed="rId6" cstate="print">
            <a:extLst>
              <a:ext uri="{BEBA8EAE-BF5A-486C-A8C5-ECC9F3942E4B}">
                <a14:imgProps xmlns:a14="http://schemas.microsoft.com/office/drawing/2010/main">
                  <a14:imgLayer r:embed="rId7">
                    <a14:imgEffect>
                      <a14:backgroundRemoval t="0" b="66667" l="1945" r="97731"/>
                    </a14:imgEffect>
                  </a14:imgLayer>
                </a14:imgProps>
              </a:ext>
              <a:ext uri="{28A0092B-C50C-407E-A947-70E740481C1C}">
                <a14:useLocalDpi xmlns:a14="http://schemas.microsoft.com/office/drawing/2010/main" val="0"/>
              </a:ext>
            </a:extLst>
          </a:blip>
          <a:srcRect/>
          <a:stretch>
            <a:fillRect/>
          </a:stretch>
        </p:blipFill>
        <p:spPr bwMode="auto">
          <a:xfrm>
            <a:off x="2259909" y="4731604"/>
            <a:ext cx="2290691" cy="2291329"/>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4" descr="C:\Users\Samsung\Desktop\xcWgqzGPQQ.jpg">
            <a:hlinkClick r:id="rId4" action="ppaction://hlinksldjump" highlightClick="1">
              <a:snd r:embed="rId5" name="hammer.wav"/>
            </a:hlinkClick>
          </p:cNvPr>
          <p:cNvPicPr>
            <a:picLocks noChangeAspect="1" noChangeArrowheads="1"/>
          </p:cNvPicPr>
          <p:nvPr/>
        </p:nvPicPr>
        <p:blipFill>
          <a:blip r:embed="rId6" cstate="print">
            <a:extLst>
              <a:ext uri="{BEBA8EAE-BF5A-486C-A8C5-ECC9F3942E4B}">
                <a14:imgProps xmlns:a14="http://schemas.microsoft.com/office/drawing/2010/main">
                  <a14:imgLayer r:embed="rId7">
                    <a14:imgEffect>
                      <a14:backgroundRemoval t="0" b="66667" l="1945" r="97731"/>
                    </a14:imgEffect>
                  </a14:imgLayer>
                </a14:imgProps>
              </a:ext>
              <a:ext uri="{28A0092B-C50C-407E-A947-70E740481C1C}">
                <a14:useLocalDpi xmlns:a14="http://schemas.microsoft.com/office/drawing/2010/main" val="0"/>
              </a:ext>
            </a:extLst>
          </a:blip>
          <a:srcRect/>
          <a:stretch>
            <a:fillRect/>
          </a:stretch>
        </p:blipFill>
        <p:spPr bwMode="auto">
          <a:xfrm>
            <a:off x="4644008" y="4778387"/>
            <a:ext cx="2101797" cy="2291329"/>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4" descr="C:\Users\Samsung\Desktop\xcWgqzGPQQ.jpg">
            <a:hlinkClick r:id="rId4" action="ppaction://hlinksldjump" highlightClick="1">
              <a:snd r:embed="rId5" name="hammer.wav"/>
            </a:hlinkClick>
          </p:cNvPr>
          <p:cNvPicPr>
            <a:picLocks noChangeAspect="1" noChangeArrowheads="1"/>
          </p:cNvPicPr>
          <p:nvPr/>
        </p:nvPicPr>
        <p:blipFill>
          <a:blip r:embed="rId6" cstate="print">
            <a:extLst>
              <a:ext uri="{BEBA8EAE-BF5A-486C-A8C5-ECC9F3942E4B}">
                <a14:imgProps xmlns:a14="http://schemas.microsoft.com/office/drawing/2010/main">
                  <a14:imgLayer r:embed="rId7">
                    <a14:imgEffect>
                      <a14:backgroundRemoval t="0" b="66667" l="1945" r="97731"/>
                    </a14:imgEffect>
                  </a14:imgLayer>
                </a14:imgProps>
              </a:ext>
              <a:ext uri="{28A0092B-C50C-407E-A947-70E740481C1C}">
                <a14:useLocalDpi xmlns:a14="http://schemas.microsoft.com/office/drawing/2010/main" val="0"/>
              </a:ext>
            </a:extLst>
          </a:blip>
          <a:srcRect/>
          <a:stretch>
            <a:fillRect/>
          </a:stretch>
        </p:blipFill>
        <p:spPr bwMode="auto">
          <a:xfrm>
            <a:off x="6934699" y="4731606"/>
            <a:ext cx="2101797" cy="2291329"/>
          </a:xfrm>
          <a:prstGeom prst="rect">
            <a:avLst/>
          </a:prstGeom>
          <a:noFill/>
          <a:extLst>
            <a:ext uri="{909E8E84-426E-40DD-AFC4-6F175D3DCCD1}">
              <a14:hiddenFill xmlns:a14="http://schemas.microsoft.com/office/drawing/2010/main">
                <a:solidFill>
                  <a:srgbClr val="FFFFFF"/>
                </a:solidFill>
              </a14:hiddenFill>
            </a:ext>
          </a:extLst>
        </p:spPr>
      </p:pic>
      <p:sp>
        <p:nvSpPr>
          <p:cNvPr id="13" name="Объект 6"/>
          <p:cNvSpPr txBox="1">
            <a:spLocks/>
          </p:cNvSpPr>
          <p:nvPr/>
        </p:nvSpPr>
        <p:spPr>
          <a:xfrm>
            <a:off x="175220" y="5157192"/>
            <a:ext cx="1933080" cy="924520"/>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ru-RU" sz="2000" b="1" dirty="0" smtClean="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ВЛАДИМИР</a:t>
            </a:r>
            <a:endParaRPr lang="ru-RU" sz="2000" b="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14" name="Объект 6"/>
          <p:cNvSpPr txBox="1">
            <a:spLocks/>
          </p:cNvSpPr>
          <p:nvPr/>
        </p:nvSpPr>
        <p:spPr>
          <a:xfrm>
            <a:off x="2259909" y="5157192"/>
            <a:ext cx="2245813" cy="924520"/>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ru-RU" sz="2000" b="1" dirty="0" smtClean="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ПЕРЕЯСЛАВЛЬ- ЗАЛЕССКИЙ</a:t>
            </a:r>
            <a:endParaRPr lang="ru-RU" sz="2000" b="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15" name="Объект 6"/>
          <p:cNvSpPr txBox="1">
            <a:spLocks/>
          </p:cNvSpPr>
          <p:nvPr/>
        </p:nvSpPr>
        <p:spPr>
          <a:xfrm>
            <a:off x="4728366" y="5170884"/>
            <a:ext cx="1933080" cy="924520"/>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ru-RU" sz="2000" b="1" dirty="0" smtClean="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НОВГОРОД</a:t>
            </a:r>
            <a:endParaRPr lang="ru-RU" sz="2000" b="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16" name="Объект 6"/>
          <p:cNvSpPr txBox="1">
            <a:spLocks/>
          </p:cNvSpPr>
          <p:nvPr/>
        </p:nvSpPr>
        <p:spPr>
          <a:xfrm>
            <a:off x="7019057" y="5151238"/>
            <a:ext cx="1933080" cy="924520"/>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ru-RU" sz="2000" b="1" dirty="0" smtClean="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ЯРОСЛАВЛЬ</a:t>
            </a:r>
            <a:endParaRPr lang="ru-RU" sz="2000" b="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6367710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6"/>
          <p:cNvSpPr txBox="1">
            <a:spLocks/>
          </p:cNvSpPr>
          <p:nvPr/>
        </p:nvSpPr>
        <p:spPr>
          <a:xfrm>
            <a:off x="2555776" y="28574"/>
            <a:ext cx="6349305" cy="1456209"/>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ru-RU" b="1" i="1" dirty="0" smtClean="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Ответ неправильный, хорошо подумай и попробуй еще раз!!</a:t>
            </a:r>
            <a:endParaRPr lang="ru-RU" b="1" i="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4" name="Стрелка влево 3">
            <a:hlinkClick r:id="rId2" action="ppaction://hlinksldjump"/>
          </p:cNvPr>
          <p:cNvSpPr/>
          <p:nvPr/>
        </p:nvSpPr>
        <p:spPr>
          <a:xfrm>
            <a:off x="6732240" y="5229200"/>
            <a:ext cx="2172841" cy="1512168"/>
          </a:xfrm>
          <a:prstGeom prst="leftArrow">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ru-RU" sz="2000" b="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Возвращение</a:t>
            </a:r>
            <a:endParaRPr lang="ru-RU" sz="20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pic>
        <p:nvPicPr>
          <p:cNvPr id="2050" name="Picture 2" descr="C:\Users\Samsung\Desktop\1280px-Igorsvyat.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7658" y="1556792"/>
            <a:ext cx="6120680" cy="4207322"/>
          </a:xfrm>
          <a:prstGeom prst="rect">
            <a:avLst/>
          </a:prstGeom>
          <a:ln>
            <a:noFill/>
          </a:ln>
          <a:effectLst>
            <a:softEdge rad="6350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4001386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трелка вправо 1">
            <a:hlinkClick r:id="rId2" action="ppaction://hlinksldjump"/>
          </p:cNvPr>
          <p:cNvSpPr/>
          <p:nvPr/>
        </p:nvSpPr>
        <p:spPr>
          <a:xfrm>
            <a:off x="2152278" y="5013176"/>
            <a:ext cx="1558974" cy="836712"/>
          </a:xfrm>
          <a:prstGeom prst="rightArrow">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ru-RU" sz="2000" b="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ДАЛЕЕ</a:t>
            </a:r>
            <a:endParaRPr lang="ru-RU" sz="20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3" name="Объект 6"/>
          <p:cNvSpPr txBox="1">
            <a:spLocks/>
          </p:cNvSpPr>
          <p:nvPr/>
        </p:nvSpPr>
        <p:spPr>
          <a:xfrm>
            <a:off x="1259060" y="0"/>
            <a:ext cx="4909145" cy="620688"/>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ru-RU" b="1" i="1" dirty="0" smtClean="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Правильный ответ!</a:t>
            </a:r>
            <a:endParaRPr lang="ru-RU" b="1" i="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4" name="Объект 6"/>
          <p:cNvSpPr txBox="1">
            <a:spLocks/>
          </p:cNvSpPr>
          <p:nvPr/>
        </p:nvSpPr>
        <p:spPr>
          <a:xfrm>
            <a:off x="25135" y="626593"/>
            <a:ext cx="9094333" cy="2082327"/>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buNone/>
            </a:pPr>
            <a:r>
              <a:rPr lang="ru-RU" sz="2200" b="1" dirty="0" smtClean="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Александр, второй сын князя Ярослава Всеволодовича и его супруги Ростиславы, дочери торопецкого князя Мстислава Удалого, родился в мае 1221 г. в Переславле-Залесском, где в то время княжил его отец. Там же через 4 года над ним был совершен княжеский постриг – обряд посвящения в воины, который был проведен в Спасо-Преображенском соборе епископом Суздальским Симоном.</a:t>
            </a:r>
            <a:endParaRPr lang="ru-RU" sz="2200" b="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5" name="Объект 6"/>
          <p:cNvSpPr txBox="1">
            <a:spLocks/>
          </p:cNvSpPr>
          <p:nvPr/>
        </p:nvSpPr>
        <p:spPr>
          <a:xfrm>
            <a:off x="539552" y="3397061"/>
            <a:ext cx="3526118" cy="1359000"/>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ru-RU" b="1" dirty="0" smtClean="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Отправляйся </a:t>
            </a:r>
          </a:p>
          <a:p>
            <a:pPr marL="0" indent="0" algn="ctr">
              <a:buFont typeface="Arial" pitchFamily="34" charset="0"/>
              <a:buNone/>
            </a:pPr>
            <a:r>
              <a:rPr lang="ru-RU" b="1" dirty="0" smtClean="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в путь!</a:t>
            </a:r>
            <a:endParaRPr lang="ru-RU" b="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pic>
        <p:nvPicPr>
          <p:cNvPr id="6" name="Picture 4" descr="C:\Users\Samsung\Desktop\WwtbHnXP3Z.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716484" y="2708920"/>
            <a:ext cx="4989186" cy="4145632"/>
          </a:xfrm>
          <a:prstGeom prst="rect">
            <a:avLst/>
          </a:prstGeom>
          <a:noFill/>
          <a:effectLst>
            <a:softEdge rad="317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6471830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Users\Samsung\Desktop\Безымянныйыы.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8560" y="-531439"/>
            <a:ext cx="9937104" cy="4104456"/>
          </a:xfrm>
          <a:prstGeom prst="rect">
            <a:avLst/>
          </a:prstGeom>
          <a:ln>
            <a:noFill/>
          </a:ln>
          <a:effectLst>
            <a:softEdge rad="635000"/>
          </a:effectLst>
          <a:extLst>
            <a:ext uri="{909E8E84-426E-40DD-AFC4-6F175D3DCCD1}">
              <a14:hiddenFill xmlns:a14="http://schemas.microsoft.com/office/drawing/2010/main">
                <a:solidFill>
                  <a:srgbClr val="FFFFFF"/>
                </a:solidFill>
              </a14:hiddenFill>
            </a:ext>
          </a:extLst>
        </p:spPr>
      </p:pic>
      <p:sp>
        <p:nvSpPr>
          <p:cNvPr id="4" name="Объект 6"/>
          <p:cNvSpPr txBox="1">
            <a:spLocks/>
          </p:cNvSpPr>
          <p:nvPr/>
        </p:nvSpPr>
        <p:spPr>
          <a:xfrm>
            <a:off x="2545276" y="2852936"/>
            <a:ext cx="6598724" cy="1260139"/>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buFont typeface="Arial" pitchFamily="34" charset="0"/>
              <a:buNone/>
            </a:pPr>
            <a:r>
              <a:rPr lang="ru-RU" sz="2000" b="1" dirty="0" smtClean="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8. В гигантской империи Чингисхана огромное значение имели транспортные коммуникации. Этим тюркским словом называли лиц, обеспечивающих быстроту сообщений:</a:t>
            </a:r>
            <a:endParaRPr lang="ru-RU" sz="2000" b="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pic>
        <p:nvPicPr>
          <p:cNvPr id="4098" name="Picture 2" descr="C:\Users\Samsung\Desktop\23251_l.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9552" y="1844824"/>
            <a:ext cx="2005724" cy="237626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
        <p:nvSpPr>
          <p:cNvPr id="5" name="Блок-схема: типовой процесс 4">
            <a:hlinkClick r:id="" action="ppaction://hlinkshowjump?jump=firstslide"/>
          </p:cNvPr>
          <p:cNvSpPr/>
          <p:nvPr/>
        </p:nvSpPr>
        <p:spPr>
          <a:xfrm>
            <a:off x="107504" y="80765"/>
            <a:ext cx="2749351" cy="576064"/>
          </a:xfrm>
          <a:prstGeom prst="flowChartPredefinedProcess">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ru-RU" sz="2000" b="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ПЕРЕИГРАТЬ</a:t>
            </a:r>
            <a:endParaRPr lang="ru-RU" sz="20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7" name="Лента лицом вниз 6"/>
          <p:cNvSpPr/>
          <p:nvPr/>
        </p:nvSpPr>
        <p:spPr>
          <a:xfrm>
            <a:off x="7668344" y="80765"/>
            <a:ext cx="1368152" cy="467915"/>
          </a:xfrm>
          <a:prstGeom prst="ribbon">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ru-RU" sz="2000" b="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8</a:t>
            </a:r>
            <a:r>
              <a:rPr lang="en-US" sz="2000" b="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/14</a:t>
            </a:r>
            <a:endParaRPr lang="ru-RU" sz="20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pic>
        <p:nvPicPr>
          <p:cNvPr id="9" name="Picture 4" descr="C:\Users\Samsung\Desktop\xcWgqzGPQQ.jpg">
            <a:hlinkClick r:id="rId4" action="ppaction://hlinksldjump" highlightClick="1">
              <a:snd r:embed="rId5" name="hammer.wav"/>
            </a:hlinkClick>
          </p:cNvPr>
          <p:cNvPicPr>
            <a:picLocks noChangeAspect="1" noChangeArrowheads="1"/>
          </p:cNvPicPr>
          <p:nvPr/>
        </p:nvPicPr>
        <p:blipFill>
          <a:blip r:embed="rId6" cstate="print">
            <a:extLst>
              <a:ext uri="{BEBA8EAE-BF5A-486C-A8C5-ECC9F3942E4B}">
                <a14:imgProps xmlns:a14="http://schemas.microsoft.com/office/drawing/2010/main">
                  <a14:imgLayer r:embed="rId7">
                    <a14:imgEffect>
                      <a14:backgroundRemoval t="0" b="66667" l="1945" r="97731"/>
                    </a14:imgEffect>
                  </a14:imgLayer>
                </a14:imgProps>
              </a:ext>
              <a:ext uri="{28A0092B-C50C-407E-A947-70E740481C1C}">
                <a14:useLocalDpi xmlns:a14="http://schemas.microsoft.com/office/drawing/2010/main" val="0"/>
              </a:ext>
            </a:extLst>
          </a:blip>
          <a:srcRect/>
          <a:stretch>
            <a:fillRect/>
          </a:stretch>
        </p:blipFill>
        <p:spPr bwMode="auto">
          <a:xfrm>
            <a:off x="183257" y="4566671"/>
            <a:ext cx="2101797" cy="2291329"/>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4" descr="C:\Users\Samsung\Desktop\xcWgqzGPQQ.jpg">
            <a:hlinkClick r:id="rId4" action="ppaction://hlinksldjump" highlightClick="1">
              <a:snd r:embed="rId5" name="hammer.wav"/>
            </a:hlinkClick>
            <a:hlinkHover r:id="" action="ppaction://hlinkshowjump?jump=nextslide"/>
          </p:cNvPr>
          <p:cNvPicPr>
            <a:picLocks noChangeAspect="1" noChangeArrowheads="1"/>
          </p:cNvPicPr>
          <p:nvPr/>
        </p:nvPicPr>
        <p:blipFill>
          <a:blip r:embed="rId6" cstate="print">
            <a:extLst>
              <a:ext uri="{BEBA8EAE-BF5A-486C-A8C5-ECC9F3942E4B}">
                <a14:imgProps xmlns:a14="http://schemas.microsoft.com/office/drawing/2010/main">
                  <a14:imgLayer r:embed="rId7">
                    <a14:imgEffect>
                      <a14:backgroundRemoval t="0" b="66667" l="1945" r="97731"/>
                    </a14:imgEffect>
                  </a14:imgLayer>
                </a14:imgProps>
              </a:ext>
              <a:ext uri="{28A0092B-C50C-407E-A947-70E740481C1C}">
                <a14:useLocalDpi xmlns:a14="http://schemas.microsoft.com/office/drawing/2010/main" val="0"/>
              </a:ext>
            </a:extLst>
          </a:blip>
          <a:srcRect/>
          <a:stretch>
            <a:fillRect/>
          </a:stretch>
        </p:blipFill>
        <p:spPr bwMode="auto">
          <a:xfrm>
            <a:off x="2398195" y="4540353"/>
            <a:ext cx="2101797" cy="2291329"/>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4" descr="C:\Users\Samsung\Desktop\xcWgqzGPQQ.jpg">
            <a:hlinkClick r:id="rId4" action="ppaction://hlinksldjump" highlightClick="1">
              <a:snd r:embed="rId5" name="hammer.wav"/>
            </a:hlinkClick>
          </p:cNvPr>
          <p:cNvPicPr>
            <a:picLocks noChangeAspect="1" noChangeArrowheads="1"/>
          </p:cNvPicPr>
          <p:nvPr/>
        </p:nvPicPr>
        <p:blipFill>
          <a:blip r:embed="rId6" cstate="print">
            <a:extLst>
              <a:ext uri="{BEBA8EAE-BF5A-486C-A8C5-ECC9F3942E4B}">
                <a14:imgProps xmlns:a14="http://schemas.microsoft.com/office/drawing/2010/main">
                  <a14:imgLayer r:embed="rId7">
                    <a14:imgEffect>
                      <a14:backgroundRemoval t="0" b="66667" l="1945" r="97731"/>
                    </a14:imgEffect>
                  </a14:imgLayer>
                </a14:imgProps>
              </a:ext>
              <a:ext uri="{28A0092B-C50C-407E-A947-70E740481C1C}">
                <a14:useLocalDpi xmlns:a14="http://schemas.microsoft.com/office/drawing/2010/main" val="0"/>
              </a:ext>
            </a:extLst>
          </a:blip>
          <a:srcRect/>
          <a:stretch>
            <a:fillRect/>
          </a:stretch>
        </p:blipFill>
        <p:spPr bwMode="auto">
          <a:xfrm>
            <a:off x="4630443" y="4540352"/>
            <a:ext cx="2101797" cy="2291329"/>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4" descr="C:\Users\Samsung\Desktop\xcWgqzGPQQ.jpg">
            <a:hlinkClick r:id="rId8" action="ppaction://hlinksldjump" highlightClick="1">
              <a:snd r:embed="rId9" name="chimes.wav"/>
            </a:hlinkClick>
          </p:cNvPr>
          <p:cNvPicPr>
            <a:picLocks noChangeAspect="1" noChangeArrowheads="1"/>
          </p:cNvPicPr>
          <p:nvPr/>
        </p:nvPicPr>
        <p:blipFill>
          <a:blip r:embed="rId6" cstate="print">
            <a:extLst>
              <a:ext uri="{BEBA8EAE-BF5A-486C-A8C5-ECC9F3942E4B}">
                <a14:imgProps xmlns:a14="http://schemas.microsoft.com/office/drawing/2010/main">
                  <a14:imgLayer r:embed="rId7">
                    <a14:imgEffect>
                      <a14:backgroundRemoval t="0" b="66667" l="1945" r="97731"/>
                    </a14:imgEffect>
                  </a14:imgLayer>
                </a14:imgProps>
              </a:ext>
              <a:ext uri="{28A0092B-C50C-407E-A947-70E740481C1C}">
                <a14:useLocalDpi xmlns:a14="http://schemas.microsoft.com/office/drawing/2010/main" val="0"/>
              </a:ext>
            </a:extLst>
          </a:blip>
          <a:srcRect/>
          <a:stretch>
            <a:fillRect/>
          </a:stretch>
        </p:blipFill>
        <p:spPr bwMode="auto">
          <a:xfrm>
            <a:off x="6767636" y="4527751"/>
            <a:ext cx="2101797" cy="2291329"/>
          </a:xfrm>
          <a:prstGeom prst="rect">
            <a:avLst/>
          </a:prstGeom>
          <a:noFill/>
          <a:extLst>
            <a:ext uri="{909E8E84-426E-40DD-AFC4-6F175D3DCCD1}">
              <a14:hiddenFill xmlns:a14="http://schemas.microsoft.com/office/drawing/2010/main">
                <a:solidFill>
                  <a:srgbClr val="FFFFFF"/>
                </a:solidFill>
              </a14:hiddenFill>
            </a:ext>
          </a:extLst>
        </p:spPr>
      </p:pic>
      <p:sp>
        <p:nvSpPr>
          <p:cNvPr id="13" name="Объект 6"/>
          <p:cNvSpPr txBox="1">
            <a:spLocks/>
          </p:cNvSpPr>
          <p:nvPr/>
        </p:nvSpPr>
        <p:spPr>
          <a:xfrm>
            <a:off x="175220" y="5157192"/>
            <a:ext cx="1933080" cy="924520"/>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ru-RU" sz="2000" b="1" dirty="0" smtClean="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КАЗНАЧИ</a:t>
            </a:r>
            <a:endParaRPr lang="ru-RU" sz="2000" b="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14" name="Объект 6"/>
          <p:cNvSpPr txBox="1">
            <a:spLocks/>
          </p:cNvSpPr>
          <p:nvPr/>
        </p:nvSpPr>
        <p:spPr>
          <a:xfrm>
            <a:off x="2482553" y="5141168"/>
            <a:ext cx="1933080" cy="924520"/>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ru-RU" sz="2000" b="1" dirty="0" smtClean="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БАГАТУР</a:t>
            </a:r>
            <a:endParaRPr lang="ru-RU" sz="2000" b="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15" name="Объект 6"/>
          <p:cNvSpPr txBox="1">
            <a:spLocks/>
          </p:cNvSpPr>
          <p:nvPr/>
        </p:nvSpPr>
        <p:spPr>
          <a:xfrm>
            <a:off x="4714801" y="5135810"/>
            <a:ext cx="1933080" cy="924520"/>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ru-RU" sz="2000" b="1" dirty="0" smtClean="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УЛАН</a:t>
            </a:r>
            <a:endParaRPr lang="ru-RU" sz="2000" b="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16" name="Объект 6"/>
          <p:cNvSpPr txBox="1">
            <a:spLocks/>
          </p:cNvSpPr>
          <p:nvPr/>
        </p:nvSpPr>
        <p:spPr>
          <a:xfrm>
            <a:off x="6851994" y="5100140"/>
            <a:ext cx="1933080" cy="924520"/>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ru-RU" sz="2000" b="1" dirty="0" smtClean="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ЙАМЧИ</a:t>
            </a:r>
            <a:endParaRPr lang="ru-RU" sz="2000" b="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6103792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6"/>
          <p:cNvSpPr txBox="1">
            <a:spLocks/>
          </p:cNvSpPr>
          <p:nvPr/>
        </p:nvSpPr>
        <p:spPr>
          <a:xfrm>
            <a:off x="2555776" y="28574"/>
            <a:ext cx="6349305" cy="1456209"/>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ru-RU" b="1" i="1" dirty="0" smtClean="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Ответ неправильный, хорошо подумай и попробуй еще раз!!</a:t>
            </a:r>
            <a:endParaRPr lang="ru-RU" b="1" i="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4" name="Стрелка влево 3">
            <a:hlinkClick r:id="rId2" action="ppaction://hlinksldjump"/>
          </p:cNvPr>
          <p:cNvSpPr/>
          <p:nvPr/>
        </p:nvSpPr>
        <p:spPr>
          <a:xfrm>
            <a:off x="6732240" y="5229200"/>
            <a:ext cx="2172841" cy="1512168"/>
          </a:xfrm>
          <a:prstGeom prst="leftArrow">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ru-RU" sz="2000" b="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Возвращение</a:t>
            </a:r>
            <a:endParaRPr lang="ru-RU" sz="20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pic>
        <p:nvPicPr>
          <p:cNvPr id="2050" name="Picture 2" descr="C:\Users\Samsung\Desktop\1280px-Igorsvyat.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7658" y="1556792"/>
            <a:ext cx="6120680" cy="4207322"/>
          </a:xfrm>
          <a:prstGeom prst="rect">
            <a:avLst/>
          </a:prstGeom>
          <a:ln>
            <a:noFill/>
          </a:ln>
          <a:effectLst>
            <a:softEdge rad="6350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166455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трелка вправо 1">
            <a:hlinkClick r:id="rId2" action="ppaction://hlinksldjump"/>
          </p:cNvPr>
          <p:cNvSpPr/>
          <p:nvPr/>
        </p:nvSpPr>
        <p:spPr>
          <a:xfrm>
            <a:off x="3669521" y="5037206"/>
            <a:ext cx="1558974" cy="836712"/>
          </a:xfrm>
          <a:prstGeom prst="rightArrow">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ru-RU" sz="2000" b="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ДАЛЕЕ</a:t>
            </a:r>
            <a:endParaRPr lang="ru-RU" sz="20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3" name="Объект 6"/>
          <p:cNvSpPr txBox="1">
            <a:spLocks/>
          </p:cNvSpPr>
          <p:nvPr/>
        </p:nvSpPr>
        <p:spPr>
          <a:xfrm>
            <a:off x="4440143" y="3120033"/>
            <a:ext cx="5400600" cy="1047191"/>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ru-RU" b="1" dirty="0" smtClean="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Отправляйся в путь!</a:t>
            </a:r>
            <a:endParaRPr lang="ru-RU" b="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pic>
        <p:nvPicPr>
          <p:cNvPr id="4" name="Picture 4" descr="C:\Users\Samsung\Desktop\WwtbHnXP3Z.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04048" y="3624993"/>
            <a:ext cx="4272790" cy="3360428"/>
          </a:xfrm>
          <a:prstGeom prst="rect">
            <a:avLst/>
          </a:prstGeom>
          <a:noFill/>
          <a:effectLst>
            <a:softEdge rad="317500"/>
          </a:effectLst>
          <a:extLst>
            <a:ext uri="{909E8E84-426E-40DD-AFC4-6F175D3DCCD1}">
              <a14:hiddenFill xmlns:a14="http://schemas.microsoft.com/office/drawing/2010/main">
                <a:solidFill>
                  <a:srgbClr val="FFFFFF"/>
                </a:solidFill>
              </a14:hiddenFill>
            </a:ext>
          </a:extLst>
        </p:spPr>
      </p:pic>
      <p:sp>
        <p:nvSpPr>
          <p:cNvPr id="5" name="Объект 6"/>
          <p:cNvSpPr txBox="1">
            <a:spLocks/>
          </p:cNvSpPr>
          <p:nvPr/>
        </p:nvSpPr>
        <p:spPr>
          <a:xfrm>
            <a:off x="1259060" y="0"/>
            <a:ext cx="4909145" cy="620688"/>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ru-RU" b="1" i="1" dirty="0" smtClean="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Правильный ответ!</a:t>
            </a:r>
            <a:endParaRPr lang="ru-RU" b="1" i="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6" name="Объект 6"/>
          <p:cNvSpPr txBox="1">
            <a:spLocks/>
          </p:cNvSpPr>
          <p:nvPr/>
        </p:nvSpPr>
        <p:spPr>
          <a:xfrm>
            <a:off x="25135" y="626593"/>
            <a:ext cx="9094333" cy="2334367"/>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buNone/>
            </a:pPr>
            <a:r>
              <a:rPr lang="ru-RU" sz="2200" b="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В Золотой Орде существовала разветвленная транспортная сеть, по которой с определённым интервалом размещались станции для смены лошадей для гонцов и чиновников (прообраз почтовой службы). Эти станции назывались словом "йам", а служившие на них извозчики - "йамчи", откуда происходит русское "ямщик". О приближении ямщика к яму оповещал колокольчик, что позволяло заранее готовить свежих лошадей и экономить драгоценное время.</a:t>
            </a:r>
          </a:p>
        </p:txBody>
      </p:sp>
      <p:pic>
        <p:nvPicPr>
          <p:cNvPr id="2050" name="Picture 2" descr="C:\Users\Samsung\Desktop\5c7cb467e4c1a5b153e6fbbefb577378_b2d564a1dc19eaa16505437557165d13.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135" y="3154575"/>
            <a:ext cx="3475197" cy="3591037"/>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797533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Users\Samsung\Desktop\Безымянныйыы.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8560" y="-531439"/>
            <a:ext cx="9937104" cy="4104456"/>
          </a:xfrm>
          <a:prstGeom prst="rect">
            <a:avLst/>
          </a:prstGeom>
          <a:ln>
            <a:noFill/>
          </a:ln>
          <a:effectLst>
            <a:softEdge rad="635000"/>
          </a:effectLst>
          <a:extLst>
            <a:ext uri="{909E8E84-426E-40DD-AFC4-6F175D3DCCD1}">
              <a14:hiddenFill xmlns:a14="http://schemas.microsoft.com/office/drawing/2010/main">
                <a:solidFill>
                  <a:srgbClr val="FFFFFF"/>
                </a:solidFill>
              </a14:hiddenFill>
            </a:ext>
          </a:extLst>
        </p:spPr>
      </p:pic>
      <p:sp>
        <p:nvSpPr>
          <p:cNvPr id="4" name="Объект 6"/>
          <p:cNvSpPr txBox="1">
            <a:spLocks/>
          </p:cNvSpPr>
          <p:nvPr/>
        </p:nvSpPr>
        <p:spPr>
          <a:xfrm>
            <a:off x="3133237" y="2996952"/>
            <a:ext cx="5976664" cy="936104"/>
          </a:xfrm>
          <a:prstGeom prst="rect">
            <a:avLst/>
          </a:prstGeom>
        </p:spPr>
        <p:txBody>
          <a:bodyPr>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buFont typeface="Arial" pitchFamily="34" charset="0"/>
              <a:buNone/>
            </a:pPr>
            <a:r>
              <a:rPr lang="ru-RU" sz="2000" b="1" dirty="0" smtClean="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9. Как на Руси называли блюдо, которое мы сейчас называем салатом?</a:t>
            </a:r>
            <a:endParaRPr lang="ru-RU" sz="2000" b="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pic>
        <p:nvPicPr>
          <p:cNvPr id="1026" name="Picture 2" descr="C:\Users\Samsung\Desktop\ыыы.png"/>
          <p:cNvPicPr>
            <a:picLocks noChangeAspect="1" noChangeArrowheads="1"/>
          </p:cNvPicPr>
          <p:nvPr/>
        </p:nvPicPr>
        <p:blipFill>
          <a:blip r:embed="rId3">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492634" y="2299433"/>
            <a:ext cx="2567197" cy="197110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
        <p:nvSpPr>
          <p:cNvPr id="6" name="Блок-схема: типовой процесс 5">
            <a:hlinkClick r:id="" action="ppaction://hlinkshowjump?jump=firstslide"/>
          </p:cNvPr>
          <p:cNvSpPr/>
          <p:nvPr/>
        </p:nvSpPr>
        <p:spPr>
          <a:xfrm>
            <a:off x="107504" y="80765"/>
            <a:ext cx="2749351" cy="576064"/>
          </a:xfrm>
          <a:prstGeom prst="flowChartPredefinedProcess">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ru-RU" sz="2000" b="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ПЕРЕИГРАТЬ</a:t>
            </a:r>
            <a:endParaRPr lang="ru-RU" sz="20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7" name="Лента лицом вниз 6"/>
          <p:cNvSpPr/>
          <p:nvPr/>
        </p:nvSpPr>
        <p:spPr>
          <a:xfrm>
            <a:off x="7668344" y="80765"/>
            <a:ext cx="1368152" cy="467915"/>
          </a:xfrm>
          <a:prstGeom prst="ribbon">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ru-RU" sz="2000" b="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9</a:t>
            </a:r>
            <a:r>
              <a:rPr lang="en-US" sz="2000" b="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/14</a:t>
            </a:r>
            <a:endParaRPr lang="ru-RU" sz="20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pic>
        <p:nvPicPr>
          <p:cNvPr id="8" name="Picture 4" descr="C:\Users\Samsung\Desktop\xcWgqzGPQQ.jpg">
            <a:hlinkClick r:id="rId5" action="ppaction://hlinksldjump" highlightClick="1">
              <a:snd r:embed="rId6" name="hammer.wav"/>
            </a:hlinkClick>
          </p:cNvPr>
          <p:cNvPicPr>
            <a:picLocks noChangeAspect="1" noChangeArrowheads="1"/>
          </p:cNvPicPr>
          <p:nvPr/>
        </p:nvPicPr>
        <p:blipFill>
          <a:blip r:embed="rId7" cstate="print">
            <a:extLst>
              <a:ext uri="{BEBA8EAE-BF5A-486C-A8C5-ECC9F3942E4B}">
                <a14:imgProps xmlns:a14="http://schemas.microsoft.com/office/drawing/2010/main">
                  <a14:imgLayer r:embed="rId8">
                    <a14:imgEffect>
                      <a14:backgroundRemoval t="0" b="66667" l="1945" r="97731"/>
                    </a14:imgEffect>
                  </a14:imgLayer>
                </a14:imgProps>
              </a:ext>
              <a:ext uri="{28A0092B-C50C-407E-A947-70E740481C1C}">
                <a14:useLocalDpi xmlns:a14="http://schemas.microsoft.com/office/drawing/2010/main" val="0"/>
              </a:ext>
            </a:extLst>
          </a:blip>
          <a:srcRect/>
          <a:stretch>
            <a:fillRect/>
          </a:stretch>
        </p:blipFill>
        <p:spPr bwMode="auto">
          <a:xfrm>
            <a:off x="127546" y="4438228"/>
            <a:ext cx="2101797" cy="2291329"/>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4" descr="C:\Users\Samsung\Desktop\xcWgqzGPQQ.jpg">
            <a:hlinkClick r:id="rId5" action="ppaction://hlinksldjump" highlightClick="1">
              <a:snd r:embed="rId6" name="hammer.wav"/>
            </a:hlinkClick>
          </p:cNvPr>
          <p:cNvPicPr>
            <a:picLocks noChangeAspect="1" noChangeArrowheads="1"/>
          </p:cNvPicPr>
          <p:nvPr/>
        </p:nvPicPr>
        <p:blipFill>
          <a:blip r:embed="rId7" cstate="print">
            <a:extLst>
              <a:ext uri="{BEBA8EAE-BF5A-486C-A8C5-ECC9F3942E4B}">
                <a14:imgProps xmlns:a14="http://schemas.microsoft.com/office/drawing/2010/main">
                  <a14:imgLayer r:embed="rId8">
                    <a14:imgEffect>
                      <a14:backgroundRemoval t="0" b="66667" l="1945" r="97731"/>
                    </a14:imgEffect>
                  </a14:imgLayer>
                </a14:imgProps>
              </a:ext>
              <a:ext uri="{28A0092B-C50C-407E-A947-70E740481C1C}">
                <a14:useLocalDpi xmlns:a14="http://schemas.microsoft.com/office/drawing/2010/main" val="0"/>
              </a:ext>
            </a:extLst>
          </a:blip>
          <a:srcRect/>
          <a:stretch>
            <a:fillRect/>
          </a:stretch>
        </p:blipFill>
        <p:spPr bwMode="auto">
          <a:xfrm>
            <a:off x="2464328" y="4437112"/>
            <a:ext cx="2101797" cy="2291329"/>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4" descr="C:\Users\Samsung\Desktop\xcWgqzGPQQ.jpg">
            <a:hlinkClick r:id="rId9" action="ppaction://hlinksldjump" highlightClick="1">
              <a:snd r:embed="rId10" name="chimes.wav"/>
            </a:hlinkClick>
          </p:cNvPr>
          <p:cNvPicPr>
            <a:picLocks noChangeAspect="1" noChangeArrowheads="1"/>
          </p:cNvPicPr>
          <p:nvPr/>
        </p:nvPicPr>
        <p:blipFill>
          <a:blip r:embed="rId7" cstate="print">
            <a:extLst>
              <a:ext uri="{BEBA8EAE-BF5A-486C-A8C5-ECC9F3942E4B}">
                <a14:imgProps xmlns:a14="http://schemas.microsoft.com/office/drawing/2010/main">
                  <a14:imgLayer r:embed="rId8">
                    <a14:imgEffect>
                      <a14:backgroundRemoval t="0" b="66667" l="1945" r="97731"/>
                    </a14:imgEffect>
                  </a14:imgLayer>
                </a14:imgProps>
              </a:ext>
              <a:ext uri="{28A0092B-C50C-407E-A947-70E740481C1C}">
                <a14:useLocalDpi xmlns:a14="http://schemas.microsoft.com/office/drawing/2010/main" val="0"/>
              </a:ext>
            </a:extLst>
          </a:blip>
          <a:srcRect/>
          <a:stretch>
            <a:fillRect/>
          </a:stretch>
        </p:blipFill>
        <p:spPr bwMode="auto">
          <a:xfrm>
            <a:off x="4749999" y="4437111"/>
            <a:ext cx="2101797" cy="2291329"/>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4" descr="C:\Users\Samsung\Desktop\xcWgqzGPQQ.jpg">
            <a:hlinkClick r:id="rId5" action="ppaction://hlinksldjump" highlightClick="1">
              <a:snd r:embed="rId6" name="hammer.wav"/>
            </a:hlinkClick>
          </p:cNvPr>
          <p:cNvPicPr>
            <a:picLocks noChangeAspect="1" noChangeArrowheads="1"/>
          </p:cNvPicPr>
          <p:nvPr/>
        </p:nvPicPr>
        <p:blipFill>
          <a:blip r:embed="rId7" cstate="print">
            <a:extLst>
              <a:ext uri="{BEBA8EAE-BF5A-486C-A8C5-ECC9F3942E4B}">
                <a14:imgProps xmlns:a14="http://schemas.microsoft.com/office/drawing/2010/main">
                  <a14:imgLayer r:embed="rId8">
                    <a14:imgEffect>
                      <a14:backgroundRemoval t="0" b="66667" l="1945" r="97731"/>
                    </a14:imgEffect>
                  </a14:imgLayer>
                </a14:imgProps>
              </a:ext>
              <a:ext uri="{28A0092B-C50C-407E-A947-70E740481C1C}">
                <a14:useLocalDpi xmlns:a14="http://schemas.microsoft.com/office/drawing/2010/main" val="0"/>
              </a:ext>
            </a:extLst>
          </a:blip>
          <a:srcRect/>
          <a:stretch>
            <a:fillRect/>
          </a:stretch>
        </p:blipFill>
        <p:spPr bwMode="auto">
          <a:xfrm>
            <a:off x="6966093" y="4437112"/>
            <a:ext cx="2101797" cy="2291329"/>
          </a:xfrm>
          <a:prstGeom prst="rect">
            <a:avLst/>
          </a:prstGeom>
          <a:noFill/>
          <a:extLst>
            <a:ext uri="{909E8E84-426E-40DD-AFC4-6F175D3DCCD1}">
              <a14:hiddenFill xmlns:a14="http://schemas.microsoft.com/office/drawing/2010/main">
                <a:solidFill>
                  <a:srgbClr val="FFFFFF"/>
                </a:solidFill>
              </a14:hiddenFill>
            </a:ext>
          </a:extLst>
        </p:spPr>
      </p:pic>
      <p:sp>
        <p:nvSpPr>
          <p:cNvPr id="12" name="Объект 6"/>
          <p:cNvSpPr txBox="1">
            <a:spLocks/>
          </p:cNvSpPr>
          <p:nvPr/>
        </p:nvSpPr>
        <p:spPr>
          <a:xfrm>
            <a:off x="141263" y="4869160"/>
            <a:ext cx="1933080" cy="924520"/>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endParaRPr lang="ru-RU" sz="2000"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13" name="Объект 6"/>
          <p:cNvSpPr txBox="1">
            <a:spLocks/>
          </p:cNvSpPr>
          <p:nvPr/>
        </p:nvSpPr>
        <p:spPr>
          <a:xfrm>
            <a:off x="175220" y="4911427"/>
            <a:ext cx="1933080" cy="924520"/>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ru-RU" sz="2000" b="1" dirty="0" smtClean="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ВИНЕГРЕТ</a:t>
            </a:r>
            <a:endParaRPr lang="ru-RU" sz="2000" b="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14" name="Объект 6"/>
          <p:cNvSpPr txBox="1">
            <a:spLocks/>
          </p:cNvSpPr>
          <p:nvPr/>
        </p:nvSpPr>
        <p:spPr>
          <a:xfrm>
            <a:off x="2464328" y="4919364"/>
            <a:ext cx="1933080" cy="924520"/>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ru-RU" sz="2000" b="1" dirty="0" smtClean="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РАЗМАЗНЯ</a:t>
            </a:r>
            <a:endParaRPr lang="ru-RU" sz="2000" b="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15" name="Объект 6"/>
          <p:cNvSpPr txBox="1">
            <a:spLocks/>
          </p:cNvSpPr>
          <p:nvPr/>
        </p:nvSpPr>
        <p:spPr>
          <a:xfrm>
            <a:off x="4834357" y="4919364"/>
            <a:ext cx="1933080" cy="924520"/>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ru-RU" sz="2000" b="1" dirty="0" smtClean="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КРОШЕВО</a:t>
            </a:r>
            <a:endParaRPr lang="ru-RU" sz="2000" b="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16" name="Объект 6"/>
          <p:cNvSpPr txBox="1">
            <a:spLocks/>
          </p:cNvSpPr>
          <p:nvPr/>
        </p:nvSpPr>
        <p:spPr>
          <a:xfrm>
            <a:off x="6990624" y="4919364"/>
            <a:ext cx="1933080" cy="924520"/>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ru-RU" sz="2000" b="1" dirty="0" smtClean="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ЗЕЛЕНКА</a:t>
            </a:r>
            <a:endParaRPr lang="ru-RU" sz="2000" b="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0851937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6"/>
          <p:cNvSpPr txBox="1">
            <a:spLocks/>
          </p:cNvSpPr>
          <p:nvPr/>
        </p:nvSpPr>
        <p:spPr>
          <a:xfrm>
            <a:off x="2555776" y="28574"/>
            <a:ext cx="6349305" cy="1456209"/>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ru-RU" b="1" i="1" dirty="0" smtClean="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Ответ неправильный, хорошо подумай и попробуй еще раз!!</a:t>
            </a:r>
            <a:endParaRPr lang="ru-RU" b="1" i="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4" name="Стрелка влево 3">
            <a:hlinkClick r:id="rId2" action="ppaction://hlinksldjump"/>
          </p:cNvPr>
          <p:cNvSpPr/>
          <p:nvPr/>
        </p:nvSpPr>
        <p:spPr>
          <a:xfrm>
            <a:off x="6732240" y="5229200"/>
            <a:ext cx="2172841" cy="1512168"/>
          </a:xfrm>
          <a:prstGeom prst="leftArrow">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ru-RU" sz="2000" b="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Возвращение</a:t>
            </a:r>
            <a:endParaRPr lang="ru-RU" sz="20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pic>
        <p:nvPicPr>
          <p:cNvPr id="2050" name="Picture 2" descr="C:\Users\Samsung\Desktop\1280px-Igorsvyat.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7658" y="1556792"/>
            <a:ext cx="6120680" cy="4207322"/>
          </a:xfrm>
          <a:prstGeom prst="rect">
            <a:avLst/>
          </a:prstGeom>
          <a:ln>
            <a:noFill/>
          </a:ln>
          <a:effectLst>
            <a:softEdge rad="6350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7942154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трелка вправо 1">
            <a:hlinkClick r:id="rId2" action="ppaction://hlinksldjump"/>
          </p:cNvPr>
          <p:cNvSpPr/>
          <p:nvPr/>
        </p:nvSpPr>
        <p:spPr>
          <a:xfrm>
            <a:off x="4976143" y="5009292"/>
            <a:ext cx="1558974" cy="836712"/>
          </a:xfrm>
          <a:prstGeom prst="rightArrow">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ru-RU" sz="2000" b="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ДАЛЕЕ</a:t>
            </a:r>
            <a:endParaRPr lang="ru-RU" sz="20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3" name="Объект 6"/>
          <p:cNvSpPr txBox="1">
            <a:spLocks/>
          </p:cNvSpPr>
          <p:nvPr/>
        </p:nvSpPr>
        <p:spPr>
          <a:xfrm>
            <a:off x="2023690" y="17190"/>
            <a:ext cx="4909145" cy="620688"/>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ru-RU" b="1" i="1" dirty="0" smtClean="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Правильный ответ!</a:t>
            </a:r>
            <a:endParaRPr lang="ru-RU" b="1" i="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5" name="Объект 6"/>
          <p:cNvSpPr txBox="1">
            <a:spLocks/>
          </p:cNvSpPr>
          <p:nvPr/>
        </p:nvSpPr>
        <p:spPr>
          <a:xfrm>
            <a:off x="251520" y="873326"/>
            <a:ext cx="5063269" cy="1331538"/>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ru-RU" sz="2200" b="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Блюдо из нарезанных овощей называлось "крошевом". От него происходит современная "окрошка".</a:t>
            </a:r>
          </a:p>
        </p:txBody>
      </p:sp>
      <p:pic>
        <p:nvPicPr>
          <p:cNvPr id="1026" name="Picture 2" descr="C:\Users\Samsung\Desktop\001415065e4f.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14789" y="476672"/>
            <a:ext cx="3829211" cy="2871908"/>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7" name="Picture 4" descr="C:\Users\Samsung\Desktop\WwtbHnXP3Z.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19012" y="3098920"/>
            <a:ext cx="4857131" cy="3759080"/>
          </a:xfrm>
          <a:prstGeom prst="rect">
            <a:avLst/>
          </a:prstGeom>
          <a:noFill/>
          <a:effectLst>
            <a:softEdge rad="317500"/>
          </a:effectLst>
          <a:extLst>
            <a:ext uri="{909E8E84-426E-40DD-AFC4-6F175D3DCCD1}">
              <a14:hiddenFill xmlns:a14="http://schemas.microsoft.com/office/drawing/2010/main">
                <a:solidFill>
                  <a:srgbClr val="FFFFFF"/>
                </a:solidFill>
              </a14:hiddenFill>
            </a:ext>
          </a:extLst>
        </p:spPr>
      </p:pic>
      <p:sp>
        <p:nvSpPr>
          <p:cNvPr id="8" name="Объект 6"/>
          <p:cNvSpPr txBox="1">
            <a:spLocks/>
          </p:cNvSpPr>
          <p:nvPr/>
        </p:nvSpPr>
        <p:spPr>
          <a:xfrm>
            <a:off x="230386" y="2501256"/>
            <a:ext cx="4919253" cy="598624"/>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ru-RU" b="1" dirty="0" smtClean="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Отправляйся  в путь!</a:t>
            </a:r>
            <a:endParaRPr lang="ru-RU" b="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0547327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Users\Samsung\Desktop\Безымянныйыы.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8560" y="-531439"/>
            <a:ext cx="9937104" cy="4104456"/>
          </a:xfrm>
          <a:prstGeom prst="rect">
            <a:avLst/>
          </a:prstGeom>
          <a:ln>
            <a:noFill/>
          </a:ln>
          <a:effectLst>
            <a:softEdge rad="635000"/>
          </a:effectLst>
          <a:extLst>
            <a:ext uri="{909E8E84-426E-40DD-AFC4-6F175D3DCCD1}">
              <a14:hiddenFill xmlns:a14="http://schemas.microsoft.com/office/drawing/2010/main">
                <a:solidFill>
                  <a:srgbClr val="FFFFFF"/>
                </a:solidFill>
              </a14:hiddenFill>
            </a:ext>
          </a:extLst>
        </p:spPr>
      </p:pic>
      <p:sp>
        <p:nvSpPr>
          <p:cNvPr id="4" name="Объект 6"/>
          <p:cNvSpPr txBox="1">
            <a:spLocks/>
          </p:cNvSpPr>
          <p:nvPr/>
        </p:nvSpPr>
        <p:spPr>
          <a:xfrm>
            <a:off x="3167336" y="2924944"/>
            <a:ext cx="5976664" cy="936104"/>
          </a:xfrm>
          <a:prstGeom prst="rect">
            <a:avLst/>
          </a:prstGeom>
        </p:spPr>
        <p:txBody>
          <a:bodyPr>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buFont typeface="Arial" pitchFamily="34" charset="0"/>
              <a:buNone/>
            </a:pPr>
            <a:r>
              <a:rPr lang="ru-RU" sz="2000" b="1" dirty="0" smtClean="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10. Этот русский продукт является уникальным: ему нет аналогов в кухнях других народов.</a:t>
            </a:r>
            <a:endParaRPr lang="ru-RU" sz="2000" b="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pic>
        <p:nvPicPr>
          <p:cNvPr id="4098" name="Picture 2" descr="C:\Users\Samsung\Desktop\топл молоко.png"/>
          <p:cNvPicPr>
            <a:picLocks noChangeAspect="1" noChangeArrowheads="1"/>
          </p:cNvPicPr>
          <p:nvPr/>
        </p:nvPicPr>
        <p:blipFill>
          <a:blip r:embed="rId3">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179512" y="2206682"/>
            <a:ext cx="2953725" cy="213487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
        <p:nvSpPr>
          <p:cNvPr id="5" name="Блок-схема: типовой процесс 4">
            <a:hlinkClick r:id="" action="ppaction://hlinkshowjump?jump=firstslide"/>
          </p:cNvPr>
          <p:cNvSpPr/>
          <p:nvPr/>
        </p:nvSpPr>
        <p:spPr>
          <a:xfrm>
            <a:off x="107504" y="80765"/>
            <a:ext cx="2749351" cy="576064"/>
          </a:xfrm>
          <a:prstGeom prst="flowChartPredefinedProcess">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ru-RU" sz="2000" b="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ПЕРЕИГРАТЬ</a:t>
            </a:r>
            <a:endParaRPr lang="ru-RU" sz="20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6" name="Лента лицом вниз 5"/>
          <p:cNvSpPr/>
          <p:nvPr/>
        </p:nvSpPr>
        <p:spPr>
          <a:xfrm>
            <a:off x="7380312" y="80765"/>
            <a:ext cx="1656184" cy="467915"/>
          </a:xfrm>
          <a:prstGeom prst="ribbon">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ru-RU" sz="2000" b="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10</a:t>
            </a:r>
            <a:r>
              <a:rPr lang="en-US" sz="2000" b="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/14</a:t>
            </a:r>
            <a:endParaRPr lang="ru-RU" sz="20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pic>
        <p:nvPicPr>
          <p:cNvPr id="8" name="Picture 4" descr="C:\Users\Samsung\Desktop\xcWgqzGPQQ.jpg">
            <a:hlinkClick r:id="rId5" action="ppaction://hlinksldjump" highlightClick="1">
              <a:snd r:embed="rId6" name="hammer.wav"/>
            </a:hlinkClick>
          </p:cNvPr>
          <p:cNvPicPr>
            <a:picLocks noChangeAspect="1" noChangeArrowheads="1"/>
          </p:cNvPicPr>
          <p:nvPr/>
        </p:nvPicPr>
        <p:blipFill>
          <a:blip r:embed="rId7" cstate="print">
            <a:extLst>
              <a:ext uri="{BEBA8EAE-BF5A-486C-A8C5-ECC9F3942E4B}">
                <a14:imgProps xmlns:a14="http://schemas.microsoft.com/office/drawing/2010/main">
                  <a14:imgLayer r:embed="rId8">
                    <a14:imgEffect>
                      <a14:backgroundRemoval t="0" b="66667" l="1945" r="97731"/>
                    </a14:imgEffect>
                  </a14:imgLayer>
                </a14:imgProps>
              </a:ext>
              <a:ext uri="{28A0092B-C50C-407E-A947-70E740481C1C}">
                <a14:useLocalDpi xmlns:a14="http://schemas.microsoft.com/office/drawing/2010/main" val="0"/>
              </a:ext>
            </a:extLst>
          </a:blip>
          <a:srcRect/>
          <a:stretch>
            <a:fillRect/>
          </a:stretch>
        </p:blipFill>
        <p:spPr bwMode="auto">
          <a:xfrm>
            <a:off x="138436" y="4530028"/>
            <a:ext cx="2101797" cy="2291329"/>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4" descr="C:\Users\Samsung\Desktop\xcWgqzGPQQ.jpg">
            <a:hlinkClick r:id="rId5" action="ppaction://hlinksldjump" highlightClick="1">
              <a:snd r:embed="rId6" name="hammer.wav"/>
            </a:hlinkClick>
          </p:cNvPr>
          <p:cNvPicPr>
            <a:picLocks noChangeAspect="1" noChangeArrowheads="1"/>
          </p:cNvPicPr>
          <p:nvPr/>
        </p:nvPicPr>
        <p:blipFill>
          <a:blip r:embed="rId7" cstate="print">
            <a:extLst>
              <a:ext uri="{BEBA8EAE-BF5A-486C-A8C5-ECC9F3942E4B}">
                <a14:imgProps xmlns:a14="http://schemas.microsoft.com/office/drawing/2010/main">
                  <a14:imgLayer r:embed="rId8">
                    <a14:imgEffect>
                      <a14:backgroundRemoval t="0" b="66667" l="1945" r="97731"/>
                    </a14:imgEffect>
                  </a14:imgLayer>
                </a14:imgProps>
              </a:ext>
              <a:ext uri="{28A0092B-C50C-407E-A947-70E740481C1C}">
                <a14:useLocalDpi xmlns:a14="http://schemas.microsoft.com/office/drawing/2010/main" val="0"/>
              </a:ext>
            </a:extLst>
          </a:blip>
          <a:srcRect/>
          <a:stretch>
            <a:fillRect/>
          </a:stretch>
        </p:blipFill>
        <p:spPr bwMode="auto">
          <a:xfrm>
            <a:off x="2483768" y="4531145"/>
            <a:ext cx="2101797" cy="2291329"/>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4" descr="C:\Users\Samsung\Desktop\xcWgqzGPQQ.jpg">
            <a:hlinkClick r:id="rId5" action="ppaction://hlinksldjump" highlightClick="1">
              <a:snd r:embed="rId6" name="hammer.wav"/>
            </a:hlinkClick>
          </p:cNvPr>
          <p:cNvPicPr>
            <a:picLocks noChangeAspect="1" noChangeArrowheads="1"/>
          </p:cNvPicPr>
          <p:nvPr/>
        </p:nvPicPr>
        <p:blipFill>
          <a:blip r:embed="rId7" cstate="print">
            <a:extLst>
              <a:ext uri="{BEBA8EAE-BF5A-486C-A8C5-ECC9F3942E4B}">
                <a14:imgProps xmlns:a14="http://schemas.microsoft.com/office/drawing/2010/main">
                  <a14:imgLayer r:embed="rId8">
                    <a14:imgEffect>
                      <a14:backgroundRemoval t="0" b="66667" l="1945" r="97731"/>
                    </a14:imgEffect>
                  </a14:imgLayer>
                </a14:imgProps>
              </a:ext>
              <a:ext uri="{28A0092B-C50C-407E-A947-70E740481C1C}">
                <a14:useLocalDpi xmlns:a14="http://schemas.microsoft.com/office/drawing/2010/main" val="0"/>
              </a:ext>
            </a:extLst>
          </a:blip>
          <a:srcRect/>
          <a:stretch>
            <a:fillRect/>
          </a:stretch>
        </p:blipFill>
        <p:spPr bwMode="auto">
          <a:xfrm>
            <a:off x="4773584" y="4531144"/>
            <a:ext cx="2101797" cy="2291329"/>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4" descr="C:\Users\Samsung\Desktop\xcWgqzGPQQ.jpg">
            <a:hlinkClick r:id="rId9" action="ppaction://hlinksldjump" highlightClick="1">
              <a:snd r:embed="rId10" name="chimes.wav"/>
            </a:hlinkClick>
          </p:cNvPr>
          <p:cNvPicPr>
            <a:picLocks noChangeAspect="1" noChangeArrowheads="1"/>
          </p:cNvPicPr>
          <p:nvPr/>
        </p:nvPicPr>
        <p:blipFill>
          <a:blip r:embed="rId7" cstate="print">
            <a:extLst>
              <a:ext uri="{BEBA8EAE-BF5A-486C-A8C5-ECC9F3942E4B}">
                <a14:imgProps xmlns:a14="http://schemas.microsoft.com/office/drawing/2010/main">
                  <a14:imgLayer r:embed="rId8">
                    <a14:imgEffect>
                      <a14:backgroundRemoval t="0" b="66667" l="1945" r="97731"/>
                    </a14:imgEffect>
                  </a14:imgLayer>
                </a14:imgProps>
              </a:ext>
              <a:ext uri="{28A0092B-C50C-407E-A947-70E740481C1C}">
                <a14:useLocalDpi xmlns:a14="http://schemas.microsoft.com/office/drawing/2010/main" val="0"/>
              </a:ext>
            </a:extLst>
          </a:blip>
          <a:srcRect/>
          <a:stretch>
            <a:fillRect/>
          </a:stretch>
        </p:blipFill>
        <p:spPr bwMode="auto">
          <a:xfrm>
            <a:off x="7042203" y="4530027"/>
            <a:ext cx="2101797" cy="2291329"/>
          </a:xfrm>
          <a:prstGeom prst="rect">
            <a:avLst/>
          </a:prstGeom>
          <a:noFill/>
          <a:extLst>
            <a:ext uri="{909E8E84-426E-40DD-AFC4-6F175D3DCCD1}">
              <a14:hiddenFill xmlns:a14="http://schemas.microsoft.com/office/drawing/2010/main">
                <a:solidFill>
                  <a:srgbClr val="FFFFFF"/>
                </a:solidFill>
              </a14:hiddenFill>
            </a:ext>
          </a:extLst>
        </p:spPr>
      </p:pic>
      <p:sp>
        <p:nvSpPr>
          <p:cNvPr id="13" name="Объект 6"/>
          <p:cNvSpPr txBox="1">
            <a:spLocks/>
          </p:cNvSpPr>
          <p:nvPr/>
        </p:nvSpPr>
        <p:spPr>
          <a:xfrm>
            <a:off x="175220" y="4911427"/>
            <a:ext cx="1933080" cy="924520"/>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ru-RU" sz="2000" b="1" dirty="0" smtClean="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СМЕТАНА</a:t>
            </a:r>
            <a:endParaRPr lang="ru-RU" sz="2000" b="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14" name="Объект 6"/>
          <p:cNvSpPr txBox="1">
            <a:spLocks/>
          </p:cNvSpPr>
          <p:nvPr/>
        </p:nvSpPr>
        <p:spPr>
          <a:xfrm>
            <a:off x="2565784" y="4922241"/>
            <a:ext cx="1933080" cy="924520"/>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ru-RU" sz="2000" b="1" dirty="0" smtClean="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ТВОРОГ</a:t>
            </a:r>
            <a:endParaRPr lang="ru-RU" sz="2000" b="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15" name="Объект 6"/>
          <p:cNvSpPr txBox="1">
            <a:spLocks/>
          </p:cNvSpPr>
          <p:nvPr/>
        </p:nvSpPr>
        <p:spPr>
          <a:xfrm>
            <a:off x="4857942" y="4922241"/>
            <a:ext cx="1933080" cy="924520"/>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ru-RU" sz="2000" b="1" dirty="0" smtClean="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КЕФИР</a:t>
            </a:r>
            <a:endParaRPr lang="ru-RU" sz="2000" b="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16" name="Объект 6"/>
          <p:cNvSpPr txBox="1">
            <a:spLocks/>
          </p:cNvSpPr>
          <p:nvPr/>
        </p:nvSpPr>
        <p:spPr>
          <a:xfrm>
            <a:off x="7050165" y="4888217"/>
            <a:ext cx="1933080" cy="924520"/>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ru-RU" sz="2000" b="1" dirty="0" smtClean="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ТОПЛЕНОЕ</a:t>
            </a:r>
          </a:p>
          <a:p>
            <a:pPr marL="0" indent="0" algn="ctr">
              <a:buFont typeface="Arial" pitchFamily="34" charset="0"/>
              <a:buNone/>
            </a:pPr>
            <a:r>
              <a:rPr lang="ru-RU" sz="2000" b="1" dirty="0" smtClean="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МОЛОКО</a:t>
            </a:r>
            <a:endParaRPr lang="ru-RU" sz="2000" b="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2258963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6"/>
          <p:cNvSpPr txBox="1">
            <a:spLocks/>
          </p:cNvSpPr>
          <p:nvPr/>
        </p:nvSpPr>
        <p:spPr>
          <a:xfrm>
            <a:off x="2555776" y="28574"/>
            <a:ext cx="6349305" cy="1456209"/>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ru-RU" b="1" i="1" dirty="0" smtClean="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Ответ неправильный, хорошо подумай и попробуй еще раз!!</a:t>
            </a:r>
            <a:endParaRPr lang="ru-RU" b="1" i="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4" name="Стрелка влево 3">
            <a:hlinkClick r:id="rId2" action="ppaction://hlinksldjump"/>
          </p:cNvPr>
          <p:cNvSpPr/>
          <p:nvPr/>
        </p:nvSpPr>
        <p:spPr>
          <a:xfrm>
            <a:off x="6732240" y="5229200"/>
            <a:ext cx="2172841" cy="1512168"/>
          </a:xfrm>
          <a:prstGeom prst="leftArrow">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ru-RU" sz="2000" b="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Возвращение</a:t>
            </a:r>
            <a:endParaRPr lang="ru-RU" sz="20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pic>
        <p:nvPicPr>
          <p:cNvPr id="2050" name="Picture 2" descr="C:\Users\Samsung\Desktop\1280px-Igorsvyat.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7658" y="1556792"/>
            <a:ext cx="6120680" cy="4207322"/>
          </a:xfrm>
          <a:prstGeom prst="rect">
            <a:avLst/>
          </a:prstGeom>
          <a:ln>
            <a:noFill/>
          </a:ln>
          <a:effectLst>
            <a:softEdge rad="6350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7942154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трелка вправо 1">
            <a:hlinkClick r:id="rId2" action="ppaction://hlinksldjump"/>
          </p:cNvPr>
          <p:cNvSpPr/>
          <p:nvPr/>
        </p:nvSpPr>
        <p:spPr>
          <a:xfrm>
            <a:off x="4535302" y="5458916"/>
            <a:ext cx="1558974" cy="836712"/>
          </a:xfrm>
          <a:prstGeom prst="rightArrow">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ru-RU" sz="2000" b="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ДАЛЕЕ</a:t>
            </a:r>
            <a:endParaRPr lang="ru-RU" sz="20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3" name="Объект 6"/>
          <p:cNvSpPr txBox="1">
            <a:spLocks/>
          </p:cNvSpPr>
          <p:nvPr/>
        </p:nvSpPr>
        <p:spPr>
          <a:xfrm>
            <a:off x="2023690" y="17190"/>
            <a:ext cx="4909145" cy="620688"/>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ru-RU" b="1" i="1" dirty="0" smtClean="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Правильный ответ!</a:t>
            </a:r>
            <a:endParaRPr lang="ru-RU" b="1" i="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4" name="Объект 6"/>
          <p:cNvSpPr txBox="1">
            <a:spLocks/>
          </p:cNvSpPr>
          <p:nvPr/>
        </p:nvSpPr>
        <p:spPr>
          <a:xfrm>
            <a:off x="251520" y="692696"/>
            <a:ext cx="5063269" cy="2699690"/>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buNone/>
            </a:pPr>
            <a:r>
              <a:rPr lang="ru-RU" sz="2200" b="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Топлёное молоко- традиционное блюдо русской кухни. Его готовили в русской печи путём длительного выдерживания в сильно нагретом </a:t>
            </a:r>
            <a:r>
              <a:rPr lang="ru-RU" sz="2200" b="1" dirty="0" smtClean="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состоянии, </a:t>
            </a:r>
            <a:r>
              <a:rPr lang="ru-RU" sz="2200" b="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но без кипячения. Из топлёного молока делают варенец, ряженку, а также кондитерские изделия.</a:t>
            </a:r>
          </a:p>
        </p:txBody>
      </p:sp>
      <p:pic>
        <p:nvPicPr>
          <p:cNvPr id="2050" name="Picture 2" descr="C:\Users\Samsung\Desktop\chem-polezno-toplenoe-moloko.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97668" y="637878"/>
            <a:ext cx="3738828" cy="2682500"/>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6" name="Объект 6"/>
          <p:cNvSpPr txBox="1">
            <a:spLocks/>
          </p:cNvSpPr>
          <p:nvPr/>
        </p:nvSpPr>
        <p:spPr>
          <a:xfrm>
            <a:off x="4211960" y="3981551"/>
            <a:ext cx="2808311" cy="1224136"/>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ru-RU" b="1" dirty="0" smtClean="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Отправляйся  </a:t>
            </a:r>
          </a:p>
          <a:p>
            <a:pPr marL="0" indent="0" algn="ctr">
              <a:buFont typeface="Arial" pitchFamily="34" charset="0"/>
              <a:buNone/>
            </a:pPr>
            <a:r>
              <a:rPr lang="ru-RU" b="1" dirty="0" smtClean="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в путь!</a:t>
            </a:r>
            <a:endParaRPr lang="ru-RU" b="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pic>
        <p:nvPicPr>
          <p:cNvPr id="7" name="Picture 4" descr="C:\Users\Samsung\Desktop\WwtbHnXP3Z.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6611" y="3473540"/>
            <a:ext cx="4441651" cy="3437528"/>
          </a:xfrm>
          <a:prstGeom prst="rect">
            <a:avLst/>
          </a:prstGeom>
          <a:noFill/>
          <a:effectLst>
            <a:softEdge rad="317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9642094"/>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Users\Samsung\Desktop\Безымянныйыы.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8560" y="-531439"/>
            <a:ext cx="9937104" cy="4104456"/>
          </a:xfrm>
          <a:prstGeom prst="rect">
            <a:avLst/>
          </a:prstGeom>
          <a:ln>
            <a:noFill/>
          </a:ln>
          <a:effectLst>
            <a:softEdge rad="635000"/>
          </a:effectLst>
          <a:extLst>
            <a:ext uri="{909E8E84-426E-40DD-AFC4-6F175D3DCCD1}">
              <a14:hiddenFill xmlns:a14="http://schemas.microsoft.com/office/drawing/2010/main">
                <a:solidFill>
                  <a:srgbClr val="FFFFFF"/>
                </a:solidFill>
              </a14:hiddenFill>
            </a:ext>
          </a:extLst>
        </p:spPr>
      </p:pic>
      <p:sp>
        <p:nvSpPr>
          <p:cNvPr id="4" name="Объект 6"/>
          <p:cNvSpPr txBox="1">
            <a:spLocks/>
          </p:cNvSpPr>
          <p:nvPr/>
        </p:nvSpPr>
        <p:spPr>
          <a:xfrm>
            <a:off x="2987824" y="2916952"/>
            <a:ext cx="5976664" cy="936104"/>
          </a:xfrm>
          <a:prstGeom prst="rect">
            <a:avLst/>
          </a:prstGeom>
        </p:spPr>
        <p:txBody>
          <a:bodyPr>
            <a:normAutofit lnSpcReduction="1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buFont typeface="Arial" pitchFamily="34" charset="0"/>
              <a:buNone/>
            </a:pPr>
            <a:r>
              <a:rPr lang="ru-RU" sz="2000" b="1" dirty="0" smtClean="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11. Этот кремлёвский собор стал местом упокоения московских великих князей и царей, начиная с Ивана Калиты:</a:t>
            </a:r>
            <a:endParaRPr lang="ru-RU" sz="2000" b="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pic>
        <p:nvPicPr>
          <p:cNvPr id="5124" name="Picture 4" descr="C:\Users\Samsung\Desktop\596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3568" y="2207951"/>
            <a:ext cx="2304256" cy="229465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
        <p:nvSpPr>
          <p:cNvPr id="5" name="Блок-схема: типовой процесс 4">
            <a:hlinkClick r:id="" action="ppaction://hlinkshowjump?jump=firstslide"/>
          </p:cNvPr>
          <p:cNvSpPr/>
          <p:nvPr/>
        </p:nvSpPr>
        <p:spPr>
          <a:xfrm>
            <a:off x="107504" y="80765"/>
            <a:ext cx="2749351" cy="576064"/>
          </a:xfrm>
          <a:prstGeom prst="flowChartPredefinedProcess">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ru-RU" sz="2000" b="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ПЕРЕИГРАТЬ</a:t>
            </a:r>
            <a:endParaRPr lang="ru-RU" sz="20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7" name="Лента лицом вниз 6"/>
          <p:cNvSpPr/>
          <p:nvPr/>
        </p:nvSpPr>
        <p:spPr>
          <a:xfrm>
            <a:off x="7380312" y="80765"/>
            <a:ext cx="1656184" cy="467915"/>
          </a:xfrm>
          <a:prstGeom prst="ribbon">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ru-RU" sz="2000" b="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11</a:t>
            </a:r>
            <a:r>
              <a:rPr lang="en-US" sz="2000" b="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/14</a:t>
            </a:r>
            <a:endParaRPr lang="ru-RU" sz="20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pic>
        <p:nvPicPr>
          <p:cNvPr id="9" name="Picture 4" descr="C:\Users\Samsung\Desktop\xcWgqzGPQQ.jpg">
            <a:hlinkClick r:id="rId4" action="ppaction://hlinksldjump" highlightClick="1">
              <a:snd r:embed="rId5" name="chimes.wav"/>
            </a:hlinkClick>
          </p:cNvPr>
          <p:cNvPicPr>
            <a:picLocks noChangeAspect="1" noChangeArrowheads="1"/>
          </p:cNvPicPr>
          <p:nvPr/>
        </p:nvPicPr>
        <p:blipFill>
          <a:blip r:embed="rId6" cstate="print">
            <a:extLst>
              <a:ext uri="{BEBA8EAE-BF5A-486C-A8C5-ECC9F3942E4B}">
                <a14:imgProps xmlns:a14="http://schemas.microsoft.com/office/drawing/2010/main">
                  <a14:imgLayer r:embed="rId7">
                    <a14:imgEffect>
                      <a14:backgroundRemoval t="0" b="66667" l="1945" r="97731"/>
                    </a14:imgEffect>
                  </a14:imgLayer>
                </a14:imgProps>
              </a:ext>
              <a:ext uri="{28A0092B-C50C-407E-A947-70E740481C1C}">
                <a14:useLocalDpi xmlns:a14="http://schemas.microsoft.com/office/drawing/2010/main" val="0"/>
              </a:ext>
            </a:extLst>
          </a:blip>
          <a:srcRect/>
          <a:stretch>
            <a:fillRect/>
          </a:stretch>
        </p:blipFill>
        <p:spPr bwMode="auto">
          <a:xfrm>
            <a:off x="157262" y="4566671"/>
            <a:ext cx="2101797" cy="2291329"/>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4" descr="C:\Users\Samsung\Desktop\xcWgqzGPQQ.jpg">
            <a:hlinkClick r:id="rId8" action="ppaction://hlinksldjump" highlightClick="1">
              <a:snd r:embed="rId9" name="hammer.wav"/>
            </a:hlinkClick>
          </p:cNvPr>
          <p:cNvPicPr>
            <a:picLocks noChangeAspect="1" noChangeArrowheads="1"/>
          </p:cNvPicPr>
          <p:nvPr/>
        </p:nvPicPr>
        <p:blipFill>
          <a:blip r:embed="rId6" cstate="print">
            <a:extLst>
              <a:ext uri="{BEBA8EAE-BF5A-486C-A8C5-ECC9F3942E4B}">
                <a14:imgProps xmlns:a14="http://schemas.microsoft.com/office/drawing/2010/main">
                  <a14:imgLayer r:embed="rId7">
                    <a14:imgEffect>
                      <a14:backgroundRemoval t="0" b="66667" l="1945" r="97731"/>
                    </a14:imgEffect>
                  </a14:imgLayer>
                </a14:imgProps>
              </a:ext>
              <a:ext uri="{28A0092B-C50C-407E-A947-70E740481C1C}">
                <a14:useLocalDpi xmlns:a14="http://schemas.microsoft.com/office/drawing/2010/main" val="0"/>
              </a:ext>
            </a:extLst>
          </a:blip>
          <a:srcRect/>
          <a:stretch>
            <a:fillRect/>
          </a:stretch>
        </p:blipFill>
        <p:spPr bwMode="auto">
          <a:xfrm>
            <a:off x="2567234" y="4566670"/>
            <a:ext cx="2101797" cy="2291329"/>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4" descr="C:\Users\Samsung\Desktop\xcWgqzGPQQ.jpg">
            <a:hlinkClick r:id="rId8" action="ppaction://hlinksldjump" highlightClick="1">
              <a:snd r:embed="rId9" name="hammer.wav"/>
            </a:hlinkClick>
          </p:cNvPr>
          <p:cNvPicPr>
            <a:picLocks noChangeAspect="1" noChangeArrowheads="1"/>
          </p:cNvPicPr>
          <p:nvPr/>
        </p:nvPicPr>
        <p:blipFill>
          <a:blip r:embed="rId6" cstate="print">
            <a:extLst>
              <a:ext uri="{BEBA8EAE-BF5A-486C-A8C5-ECC9F3942E4B}">
                <a14:imgProps xmlns:a14="http://schemas.microsoft.com/office/drawing/2010/main">
                  <a14:imgLayer r:embed="rId7">
                    <a14:imgEffect>
                      <a14:backgroundRemoval t="0" b="66667" l="1945" r="97731"/>
                    </a14:imgEffect>
                  </a14:imgLayer>
                </a14:imgProps>
              </a:ext>
              <a:ext uri="{28A0092B-C50C-407E-A947-70E740481C1C}">
                <a14:useLocalDpi xmlns:a14="http://schemas.microsoft.com/office/drawing/2010/main" val="0"/>
              </a:ext>
            </a:extLst>
          </a:blip>
          <a:srcRect/>
          <a:stretch>
            <a:fillRect/>
          </a:stretch>
        </p:blipFill>
        <p:spPr bwMode="auto">
          <a:xfrm>
            <a:off x="4788024" y="4566671"/>
            <a:ext cx="2101797" cy="2291329"/>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4" descr="C:\Users\Samsung\Desktop\xcWgqzGPQQ.jpg">
            <a:hlinkClick r:id="rId8" action="ppaction://hlinksldjump" highlightClick="1">
              <a:snd r:embed="rId9" name="hammer.wav"/>
            </a:hlinkClick>
          </p:cNvPr>
          <p:cNvPicPr>
            <a:picLocks noChangeAspect="1" noChangeArrowheads="1"/>
          </p:cNvPicPr>
          <p:nvPr/>
        </p:nvPicPr>
        <p:blipFill>
          <a:blip r:embed="rId6" cstate="print">
            <a:extLst>
              <a:ext uri="{BEBA8EAE-BF5A-486C-A8C5-ECC9F3942E4B}">
                <a14:imgProps xmlns:a14="http://schemas.microsoft.com/office/drawing/2010/main">
                  <a14:imgLayer r:embed="rId7">
                    <a14:imgEffect>
                      <a14:backgroundRemoval t="0" b="66667" l="1945" r="97731"/>
                    </a14:imgEffect>
                  </a14:imgLayer>
                </a14:imgProps>
              </a:ext>
              <a:ext uri="{28A0092B-C50C-407E-A947-70E740481C1C}">
                <a14:useLocalDpi xmlns:a14="http://schemas.microsoft.com/office/drawing/2010/main" val="0"/>
              </a:ext>
            </a:extLst>
          </a:blip>
          <a:srcRect/>
          <a:stretch>
            <a:fillRect/>
          </a:stretch>
        </p:blipFill>
        <p:spPr bwMode="auto">
          <a:xfrm>
            <a:off x="7045005" y="4566669"/>
            <a:ext cx="2101797" cy="2291329"/>
          </a:xfrm>
          <a:prstGeom prst="rect">
            <a:avLst/>
          </a:prstGeom>
          <a:noFill/>
          <a:extLst>
            <a:ext uri="{909E8E84-426E-40DD-AFC4-6F175D3DCCD1}">
              <a14:hiddenFill xmlns:a14="http://schemas.microsoft.com/office/drawing/2010/main">
                <a:solidFill>
                  <a:srgbClr val="FFFFFF"/>
                </a:solidFill>
              </a14:hiddenFill>
            </a:ext>
          </a:extLst>
        </p:spPr>
      </p:pic>
      <p:sp>
        <p:nvSpPr>
          <p:cNvPr id="13" name="Объект 6"/>
          <p:cNvSpPr txBox="1">
            <a:spLocks/>
          </p:cNvSpPr>
          <p:nvPr/>
        </p:nvSpPr>
        <p:spPr>
          <a:xfrm>
            <a:off x="175220" y="4911427"/>
            <a:ext cx="1933080" cy="924520"/>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ru-RU" sz="2000" b="1" dirty="0" smtClean="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АРХАНГЕЛЬСКИЙ</a:t>
            </a:r>
            <a:endParaRPr lang="ru-RU" sz="2000" b="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14" name="Объект 6"/>
          <p:cNvSpPr txBox="1">
            <a:spLocks/>
          </p:cNvSpPr>
          <p:nvPr/>
        </p:nvSpPr>
        <p:spPr>
          <a:xfrm>
            <a:off x="2651592" y="4911427"/>
            <a:ext cx="1933080" cy="924520"/>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ru-RU" sz="2000" b="1" dirty="0" smtClean="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УСПЕНСКИЙ</a:t>
            </a:r>
            <a:endParaRPr lang="ru-RU" sz="2000" b="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15" name="Объект 6"/>
          <p:cNvSpPr txBox="1">
            <a:spLocks/>
          </p:cNvSpPr>
          <p:nvPr/>
        </p:nvSpPr>
        <p:spPr>
          <a:xfrm>
            <a:off x="4872382" y="4903191"/>
            <a:ext cx="1933080" cy="924520"/>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ru-RU" sz="2000" b="1" dirty="0" smtClean="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БЛАГОВЕЩЕНСКИЙ</a:t>
            </a:r>
            <a:endParaRPr lang="ru-RU" sz="2000" b="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16" name="Объект 6"/>
          <p:cNvSpPr txBox="1">
            <a:spLocks/>
          </p:cNvSpPr>
          <p:nvPr/>
        </p:nvSpPr>
        <p:spPr>
          <a:xfrm>
            <a:off x="7103416" y="4911427"/>
            <a:ext cx="1933080" cy="924520"/>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ru-RU" sz="2000" b="1" dirty="0" smtClean="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ТРОИЦКИЙ</a:t>
            </a:r>
            <a:endParaRPr lang="ru-RU" sz="2000" b="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63911055"/>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6"/>
          <p:cNvSpPr txBox="1">
            <a:spLocks/>
          </p:cNvSpPr>
          <p:nvPr/>
        </p:nvSpPr>
        <p:spPr>
          <a:xfrm>
            <a:off x="2555776" y="28574"/>
            <a:ext cx="6349305" cy="1456209"/>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ru-RU" b="1" i="1" dirty="0" smtClean="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Ответ неправильный, хорошо подумай и попробуй еще раз!!</a:t>
            </a:r>
            <a:endParaRPr lang="ru-RU" b="1" i="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4" name="Стрелка влево 3">
            <a:hlinkClick r:id="rId2" action="ppaction://hlinksldjump"/>
          </p:cNvPr>
          <p:cNvSpPr/>
          <p:nvPr/>
        </p:nvSpPr>
        <p:spPr>
          <a:xfrm>
            <a:off x="6732240" y="5229200"/>
            <a:ext cx="2172841" cy="1512168"/>
          </a:xfrm>
          <a:prstGeom prst="leftArrow">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ru-RU" sz="2000" b="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Возвращение</a:t>
            </a:r>
            <a:endParaRPr lang="ru-RU" sz="20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pic>
        <p:nvPicPr>
          <p:cNvPr id="2050" name="Picture 2" descr="C:\Users\Samsung\Desktop\1280px-Igorsvyat.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7658" y="1556792"/>
            <a:ext cx="6120680" cy="4207322"/>
          </a:xfrm>
          <a:prstGeom prst="rect">
            <a:avLst/>
          </a:prstGeom>
          <a:ln>
            <a:noFill/>
          </a:ln>
          <a:effectLst>
            <a:softEdge rad="6350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79421541"/>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трелка вправо 1">
            <a:hlinkClick r:id="rId2" action="ppaction://hlinksldjump"/>
          </p:cNvPr>
          <p:cNvSpPr/>
          <p:nvPr/>
        </p:nvSpPr>
        <p:spPr>
          <a:xfrm>
            <a:off x="7450113" y="2924944"/>
            <a:ext cx="1558974" cy="836712"/>
          </a:xfrm>
          <a:prstGeom prst="rightArrow">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ru-RU" sz="2000" b="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ДАЛЕЕ</a:t>
            </a:r>
            <a:endParaRPr lang="ru-RU" sz="20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pic>
        <p:nvPicPr>
          <p:cNvPr id="3" name="Picture 4" descr="C:\Users\Samsung\Desktop\WwtbHnXP3Z.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04543" y="3478262"/>
            <a:ext cx="4785193" cy="3408289"/>
          </a:xfrm>
          <a:prstGeom prst="rect">
            <a:avLst/>
          </a:prstGeom>
          <a:noFill/>
          <a:effectLst>
            <a:softEdge rad="317500"/>
          </a:effectLst>
          <a:extLst>
            <a:ext uri="{909E8E84-426E-40DD-AFC4-6F175D3DCCD1}">
              <a14:hiddenFill xmlns:a14="http://schemas.microsoft.com/office/drawing/2010/main">
                <a:solidFill>
                  <a:srgbClr val="FFFFFF"/>
                </a:solidFill>
              </a14:hiddenFill>
            </a:ext>
          </a:extLst>
        </p:spPr>
      </p:pic>
      <p:sp>
        <p:nvSpPr>
          <p:cNvPr id="4" name="Объект 6"/>
          <p:cNvSpPr txBox="1">
            <a:spLocks/>
          </p:cNvSpPr>
          <p:nvPr/>
        </p:nvSpPr>
        <p:spPr>
          <a:xfrm>
            <a:off x="6012160" y="3996923"/>
            <a:ext cx="3456385" cy="1243678"/>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ru-RU" b="1" dirty="0" smtClean="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Отправляйся </a:t>
            </a:r>
          </a:p>
          <a:p>
            <a:pPr marL="0" indent="0" algn="ctr">
              <a:buFont typeface="Arial" pitchFamily="34" charset="0"/>
              <a:buNone/>
            </a:pPr>
            <a:r>
              <a:rPr lang="ru-RU" b="1" dirty="0" smtClean="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в путь!</a:t>
            </a:r>
            <a:endParaRPr lang="ru-RU" b="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5" name="Объект 6"/>
          <p:cNvSpPr txBox="1">
            <a:spLocks/>
          </p:cNvSpPr>
          <p:nvPr/>
        </p:nvSpPr>
        <p:spPr>
          <a:xfrm>
            <a:off x="2023690" y="17190"/>
            <a:ext cx="4909145" cy="620688"/>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ru-RU" b="1" i="1" dirty="0" smtClean="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Правильный ответ!</a:t>
            </a:r>
            <a:endParaRPr lang="ru-RU" b="1" i="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6" name="Объект 6"/>
          <p:cNvSpPr txBox="1">
            <a:spLocks/>
          </p:cNvSpPr>
          <p:nvPr/>
        </p:nvSpPr>
        <p:spPr>
          <a:xfrm>
            <a:off x="0" y="637878"/>
            <a:ext cx="9009087" cy="2485591"/>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buNone/>
            </a:pPr>
            <a:r>
              <a:rPr lang="ru-RU" sz="2200" b="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Первый деревянный Архангельский собор в Кремле возник в 1247-1248 годах во время княжения Михаила Хоробрита, брата Александра Невского. Летом 1333 года князь Иван Калита построил новый каменный храм. Существующий собор был сооружен итальянским зодчим Алевизом Новым при Василии III в 1505-1508 годах. Сегодня в соборе находится 54 погребения правителей Русского государства и их родственников.</a:t>
            </a:r>
          </a:p>
        </p:txBody>
      </p:sp>
      <p:pic>
        <p:nvPicPr>
          <p:cNvPr id="1026" name="Picture 2" descr="C:\Users\Samsung\Desktop\640px-Cathedral_of_the_Archangel_in_Moscow_Kremlin.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2907" y="3123469"/>
            <a:ext cx="3681566" cy="361266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6846724"/>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Users\Samsung\Desktop\Безымянныйыы.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8560" y="-531439"/>
            <a:ext cx="9937104" cy="4104456"/>
          </a:xfrm>
          <a:prstGeom prst="rect">
            <a:avLst/>
          </a:prstGeom>
          <a:ln>
            <a:noFill/>
          </a:ln>
          <a:effectLst>
            <a:softEdge rad="635000"/>
          </a:effectLst>
          <a:extLst>
            <a:ext uri="{909E8E84-426E-40DD-AFC4-6F175D3DCCD1}">
              <a14:hiddenFill xmlns:a14="http://schemas.microsoft.com/office/drawing/2010/main">
                <a:solidFill>
                  <a:srgbClr val="FFFFFF"/>
                </a:solidFill>
              </a14:hiddenFill>
            </a:ext>
          </a:extLst>
        </p:spPr>
      </p:pic>
      <p:sp>
        <p:nvSpPr>
          <p:cNvPr id="4" name="Объект 6"/>
          <p:cNvSpPr txBox="1">
            <a:spLocks/>
          </p:cNvSpPr>
          <p:nvPr/>
        </p:nvSpPr>
        <p:spPr>
          <a:xfrm>
            <a:off x="3142365" y="2616067"/>
            <a:ext cx="5976664" cy="1603510"/>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buFont typeface="Arial" pitchFamily="34" charset="0"/>
              <a:buNone/>
            </a:pPr>
            <a:r>
              <a:rPr lang="ru-RU" sz="2000" b="1" dirty="0" smtClean="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12. Юный Варфоломей, будущий Сергий Радонежский, страдал недугом, от которого чудесно исцелился после встречи в лесу с неким удивительным старцем. Отрок сразу же научился:</a:t>
            </a:r>
            <a:endParaRPr lang="ru-RU" sz="2000" b="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pic>
        <p:nvPicPr>
          <p:cNvPr id="6146" name="Picture 2" descr="C:\Users\Samsung\Desktop\350px-Mikhail_Nesterov_00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7422" y="1988840"/>
            <a:ext cx="2944943" cy="221291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
        <p:nvSpPr>
          <p:cNvPr id="5" name="Блок-схема: типовой процесс 4">
            <a:hlinkClick r:id="" action="ppaction://hlinkshowjump?jump=firstslide"/>
          </p:cNvPr>
          <p:cNvSpPr/>
          <p:nvPr/>
        </p:nvSpPr>
        <p:spPr>
          <a:xfrm>
            <a:off x="107504" y="80765"/>
            <a:ext cx="2749351" cy="576064"/>
          </a:xfrm>
          <a:prstGeom prst="flowChartPredefinedProcess">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ru-RU" sz="2000" b="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ПЕРЕИГРАТЬ</a:t>
            </a:r>
            <a:endParaRPr lang="ru-RU" sz="20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6" name="Лента лицом вниз 5"/>
          <p:cNvSpPr/>
          <p:nvPr/>
        </p:nvSpPr>
        <p:spPr>
          <a:xfrm>
            <a:off x="7380312" y="80765"/>
            <a:ext cx="1656184" cy="467915"/>
          </a:xfrm>
          <a:prstGeom prst="ribbon">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ru-RU" sz="2000" b="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12</a:t>
            </a:r>
            <a:r>
              <a:rPr lang="en-US" sz="2000" b="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/14</a:t>
            </a:r>
            <a:endParaRPr lang="ru-RU" sz="20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pic>
        <p:nvPicPr>
          <p:cNvPr id="8" name="Picture 4" descr="C:\Users\Samsung\Desktop\xcWgqzGPQQ.jpg">
            <a:hlinkClick r:id="rId4" action="ppaction://hlinksldjump" highlightClick="1">
              <a:snd r:embed="rId5" name="hammer.wav"/>
            </a:hlinkClick>
          </p:cNvPr>
          <p:cNvPicPr>
            <a:picLocks noChangeAspect="1" noChangeArrowheads="1"/>
          </p:cNvPicPr>
          <p:nvPr/>
        </p:nvPicPr>
        <p:blipFill>
          <a:blip r:embed="rId6" cstate="print">
            <a:extLst>
              <a:ext uri="{BEBA8EAE-BF5A-486C-A8C5-ECC9F3942E4B}">
                <a14:imgProps xmlns:a14="http://schemas.microsoft.com/office/drawing/2010/main">
                  <a14:imgLayer r:embed="rId7">
                    <a14:imgEffect>
                      <a14:backgroundRemoval t="0" b="66667" l="1945" r="97731"/>
                    </a14:imgEffect>
                  </a14:imgLayer>
                </a14:imgProps>
              </a:ext>
              <a:ext uri="{28A0092B-C50C-407E-A947-70E740481C1C}">
                <a14:useLocalDpi xmlns:a14="http://schemas.microsoft.com/office/drawing/2010/main" val="0"/>
              </a:ext>
            </a:extLst>
          </a:blip>
          <a:srcRect/>
          <a:stretch>
            <a:fillRect/>
          </a:stretch>
        </p:blipFill>
        <p:spPr bwMode="auto">
          <a:xfrm>
            <a:off x="157262" y="4566671"/>
            <a:ext cx="2101797" cy="2291329"/>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4" descr="C:\Users\Samsung\Desktop\xcWgqzGPQQ.jpg">
            <a:hlinkClick r:id="rId8" action="ppaction://hlinksldjump" highlightClick="1">
              <a:snd r:embed="rId9" name="chimes.wav"/>
            </a:hlinkClick>
          </p:cNvPr>
          <p:cNvPicPr>
            <a:picLocks noChangeAspect="1" noChangeArrowheads="1"/>
          </p:cNvPicPr>
          <p:nvPr/>
        </p:nvPicPr>
        <p:blipFill>
          <a:blip r:embed="rId6" cstate="print">
            <a:extLst>
              <a:ext uri="{BEBA8EAE-BF5A-486C-A8C5-ECC9F3942E4B}">
                <a14:imgProps xmlns:a14="http://schemas.microsoft.com/office/drawing/2010/main">
                  <a14:imgLayer r:embed="rId7">
                    <a14:imgEffect>
                      <a14:backgroundRemoval t="0" b="66667" l="1945" r="97731"/>
                    </a14:imgEffect>
                  </a14:imgLayer>
                </a14:imgProps>
              </a:ext>
              <a:ext uri="{28A0092B-C50C-407E-A947-70E740481C1C}">
                <a14:useLocalDpi xmlns:a14="http://schemas.microsoft.com/office/drawing/2010/main" val="0"/>
              </a:ext>
            </a:extLst>
          </a:blip>
          <a:srcRect/>
          <a:stretch>
            <a:fillRect/>
          </a:stretch>
        </p:blipFill>
        <p:spPr bwMode="auto">
          <a:xfrm>
            <a:off x="2398195" y="4554636"/>
            <a:ext cx="2101797" cy="2291329"/>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4" descr="C:\Users\Samsung\Desktop\xcWgqzGPQQ.jpg">
            <a:hlinkClick r:id="rId4" action="ppaction://hlinksldjump" highlightClick="1">
              <a:snd r:embed="rId5" name="hammer.wav"/>
            </a:hlinkClick>
          </p:cNvPr>
          <p:cNvPicPr>
            <a:picLocks noChangeAspect="1" noChangeArrowheads="1"/>
          </p:cNvPicPr>
          <p:nvPr/>
        </p:nvPicPr>
        <p:blipFill>
          <a:blip r:embed="rId6" cstate="print">
            <a:extLst>
              <a:ext uri="{BEBA8EAE-BF5A-486C-A8C5-ECC9F3942E4B}">
                <a14:imgProps xmlns:a14="http://schemas.microsoft.com/office/drawing/2010/main">
                  <a14:imgLayer r:embed="rId7">
                    <a14:imgEffect>
                      <a14:backgroundRemoval t="0" b="66667" l="1945" r="97731"/>
                    </a14:imgEffect>
                  </a14:imgLayer>
                </a14:imgProps>
              </a:ext>
              <a:ext uri="{28A0092B-C50C-407E-A947-70E740481C1C}">
                <a14:useLocalDpi xmlns:a14="http://schemas.microsoft.com/office/drawing/2010/main" val="0"/>
              </a:ext>
            </a:extLst>
          </a:blip>
          <a:srcRect/>
          <a:stretch>
            <a:fillRect/>
          </a:stretch>
        </p:blipFill>
        <p:spPr bwMode="auto">
          <a:xfrm>
            <a:off x="4649713" y="4541464"/>
            <a:ext cx="2101797" cy="2291329"/>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4" descr="C:\Users\Samsung\Desktop\xcWgqzGPQQ.jpg">
            <a:hlinkClick r:id="rId4" action="ppaction://hlinksldjump" highlightClick="1">
              <a:snd r:embed="rId5" name="hammer.wav"/>
            </a:hlinkClick>
          </p:cNvPr>
          <p:cNvPicPr>
            <a:picLocks noChangeAspect="1" noChangeArrowheads="1"/>
          </p:cNvPicPr>
          <p:nvPr/>
        </p:nvPicPr>
        <p:blipFill>
          <a:blip r:embed="rId6" cstate="print">
            <a:extLst>
              <a:ext uri="{BEBA8EAE-BF5A-486C-A8C5-ECC9F3942E4B}">
                <a14:imgProps xmlns:a14="http://schemas.microsoft.com/office/drawing/2010/main">
                  <a14:imgLayer r:embed="rId7">
                    <a14:imgEffect>
                      <a14:backgroundRemoval t="0" b="66667" l="1945" r="97731"/>
                    </a14:imgEffect>
                  </a14:imgLayer>
                </a14:imgProps>
              </a:ext>
              <a:ext uri="{28A0092B-C50C-407E-A947-70E740481C1C}">
                <a14:useLocalDpi xmlns:a14="http://schemas.microsoft.com/office/drawing/2010/main" val="0"/>
              </a:ext>
            </a:extLst>
          </a:blip>
          <a:srcRect/>
          <a:stretch>
            <a:fillRect/>
          </a:stretch>
        </p:blipFill>
        <p:spPr bwMode="auto">
          <a:xfrm>
            <a:off x="6934698" y="4541462"/>
            <a:ext cx="2101797" cy="2291329"/>
          </a:xfrm>
          <a:prstGeom prst="rect">
            <a:avLst/>
          </a:prstGeom>
          <a:noFill/>
          <a:extLst>
            <a:ext uri="{909E8E84-426E-40DD-AFC4-6F175D3DCCD1}">
              <a14:hiddenFill xmlns:a14="http://schemas.microsoft.com/office/drawing/2010/main">
                <a:solidFill>
                  <a:srgbClr val="FFFFFF"/>
                </a:solidFill>
              </a14:hiddenFill>
            </a:ext>
          </a:extLst>
        </p:spPr>
      </p:pic>
      <p:sp>
        <p:nvSpPr>
          <p:cNvPr id="12" name="Объект 6"/>
          <p:cNvSpPr txBox="1">
            <a:spLocks/>
          </p:cNvSpPr>
          <p:nvPr/>
        </p:nvSpPr>
        <p:spPr>
          <a:xfrm>
            <a:off x="175220" y="4911427"/>
            <a:ext cx="1933080" cy="924520"/>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ru-RU" sz="2000" b="1" dirty="0" smtClean="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ХОДИТЬ</a:t>
            </a:r>
            <a:endParaRPr lang="ru-RU" sz="2000" b="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13" name="Объект 6"/>
          <p:cNvSpPr txBox="1">
            <a:spLocks/>
          </p:cNvSpPr>
          <p:nvPr/>
        </p:nvSpPr>
        <p:spPr>
          <a:xfrm>
            <a:off x="2482553" y="4911427"/>
            <a:ext cx="1933080" cy="924520"/>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ru-RU" sz="2000" b="1" dirty="0" smtClean="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ЧИТАТЬ</a:t>
            </a:r>
            <a:endParaRPr lang="ru-RU" sz="2000" b="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14" name="Объект 6"/>
          <p:cNvSpPr txBox="1">
            <a:spLocks/>
          </p:cNvSpPr>
          <p:nvPr/>
        </p:nvSpPr>
        <p:spPr>
          <a:xfrm>
            <a:off x="4734071" y="4911427"/>
            <a:ext cx="1933080" cy="924520"/>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ru-RU" sz="2000" b="1" dirty="0" smtClean="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РАЗЛИЧАТЬ</a:t>
            </a:r>
          </a:p>
          <a:p>
            <a:pPr marL="0" indent="0" algn="ctr">
              <a:buFont typeface="Arial" pitchFamily="34" charset="0"/>
              <a:buNone/>
            </a:pPr>
            <a:r>
              <a:rPr lang="ru-RU" sz="2000" b="1" dirty="0" smtClean="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ЦВЕТА</a:t>
            </a:r>
            <a:endParaRPr lang="ru-RU" sz="2000" b="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15" name="Объект 6"/>
          <p:cNvSpPr txBox="1">
            <a:spLocks/>
          </p:cNvSpPr>
          <p:nvPr/>
        </p:nvSpPr>
        <p:spPr>
          <a:xfrm>
            <a:off x="7019056" y="4903191"/>
            <a:ext cx="1933080" cy="924520"/>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ru-RU" sz="2000" b="1" dirty="0" smtClean="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ГОВОРИТЬ</a:t>
            </a:r>
            <a:endParaRPr lang="ru-RU" sz="2000" b="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70563744"/>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6"/>
          <p:cNvSpPr txBox="1">
            <a:spLocks/>
          </p:cNvSpPr>
          <p:nvPr/>
        </p:nvSpPr>
        <p:spPr>
          <a:xfrm>
            <a:off x="2555776" y="28574"/>
            <a:ext cx="6349305" cy="1456209"/>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ru-RU" b="1" i="1" dirty="0" smtClean="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Ответ неправильный, хорошо подумай и попробуй еще раз!!</a:t>
            </a:r>
            <a:endParaRPr lang="ru-RU" b="1" i="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4" name="Стрелка влево 3">
            <a:hlinkClick r:id="rId2" action="ppaction://hlinksldjump"/>
          </p:cNvPr>
          <p:cNvSpPr/>
          <p:nvPr/>
        </p:nvSpPr>
        <p:spPr>
          <a:xfrm>
            <a:off x="6732240" y="5229200"/>
            <a:ext cx="2172841" cy="1512168"/>
          </a:xfrm>
          <a:prstGeom prst="leftArrow">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ru-RU" sz="2000" b="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Возвращение</a:t>
            </a:r>
            <a:endParaRPr lang="ru-RU" sz="20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pic>
        <p:nvPicPr>
          <p:cNvPr id="2050" name="Picture 2" descr="C:\Users\Samsung\Desktop\1280px-Igorsvyat.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7658" y="1556792"/>
            <a:ext cx="6120680" cy="4207322"/>
          </a:xfrm>
          <a:prstGeom prst="rect">
            <a:avLst/>
          </a:prstGeom>
          <a:ln>
            <a:noFill/>
          </a:ln>
          <a:effectLst>
            <a:softEdge rad="6350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79421541"/>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трелка вправо 1">
            <a:hlinkClick r:id="rId2" action="ppaction://hlinksldjump"/>
          </p:cNvPr>
          <p:cNvSpPr/>
          <p:nvPr/>
        </p:nvSpPr>
        <p:spPr>
          <a:xfrm>
            <a:off x="2797002" y="5309696"/>
            <a:ext cx="1558974" cy="836712"/>
          </a:xfrm>
          <a:prstGeom prst="rightArrow">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ru-RU" sz="2000" b="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ДАЛЕЕ</a:t>
            </a:r>
            <a:endParaRPr lang="ru-RU" sz="20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3" name="Объект 6"/>
          <p:cNvSpPr txBox="1">
            <a:spLocks/>
          </p:cNvSpPr>
          <p:nvPr/>
        </p:nvSpPr>
        <p:spPr>
          <a:xfrm>
            <a:off x="2023690" y="17190"/>
            <a:ext cx="4909145" cy="620688"/>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ru-RU" b="1" i="1" dirty="0" smtClean="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Правильный ответ!</a:t>
            </a:r>
            <a:endParaRPr lang="ru-RU" b="1" i="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pic>
        <p:nvPicPr>
          <p:cNvPr id="4" name="Picture 4" descr="C:\Users\Samsung\Desktop\WwtbHnXP3Z.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36807" y="3320626"/>
            <a:ext cx="4672280" cy="3537373"/>
          </a:xfrm>
          <a:prstGeom prst="rect">
            <a:avLst/>
          </a:prstGeom>
          <a:noFill/>
          <a:effectLst>
            <a:softEdge rad="317500"/>
          </a:effectLst>
          <a:extLst>
            <a:ext uri="{909E8E84-426E-40DD-AFC4-6F175D3DCCD1}">
              <a14:hiddenFill xmlns:a14="http://schemas.microsoft.com/office/drawing/2010/main">
                <a:solidFill>
                  <a:srgbClr val="FFFFFF"/>
                </a:solidFill>
              </a14:hiddenFill>
            </a:ext>
          </a:extLst>
        </p:spPr>
      </p:pic>
      <p:sp>
        <p:nvSpPr>
          <p:cNvPr id="5" name="Объект 6"/>
          <p:cNvSpPr txBox="1">
            <a:spLocks/>
          </p:cNvSpPr>
          <p:nvPr/>
        </p:nvSpPr>
        <p:spPr>
          <a:xfrm>
            <a:off x="198959" y="4009900"/>
            <a:ext cx="4809033" cy="1152128"/>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ru-RU" b="1" dirty="0" smtClean="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Отправляйся </a:t>
            </a:r>
          </a:p>
          <a:p>
            <a:pPr marL="0" indent="0" algn="ctr">
              <a:buFont typeface="Arial" pitchFamily="34" charset="0"/>
              <a:buNone/>
            </a:pPr>
            <a:r>
              <a:rPr lang="ru-RU" b="1" dirty="0" smtClean="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в путь!</a:t>
            </a:r>
            <a:endParaRPr lang="ru-RU" b="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6" name="Объект 6"/>
          <p:cNvSpPr txBox="1">
            <a:spLocks/>
          </p:cNvSpPr>
          <p:nvPr/>
        </p:nvSpPr>
        <p:spPr>
          <a:xfrm>
            <a:off x="179512" y="548680"/>
            <a:ext cx="8829575" cy="2791122"/>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buNone/>
            </a:pPr>
            <a:r>
              <a:rPr lang="ru-RU" sz="2200" b="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В детстве  Варфоломей - Сергий, в отличие от своих братьев, никак не мог освоить грамоту, несмотря на все свои старания. По-видимому, он страдал так называемой дислексией- избирательным нарушением способности к обучения, из-за которого дети не могут быстро читать или писать. Рассказ о его чудесном излечении лег в основу картины "Видение отроку Варфоломею" Михаила Васильевича Нестерова и установленного в Радонеже памятника работы Вячеслава Михайловича Клыкова.</a:t>
            </a:r>
          </a:p>
        </p:txBody>
      </p:sp>
    </p:spTree>
    <p:extLst>
      <p:ext uri="{BB962C8B-B14F-4D97-AF65-F5344CB8AC3E}">
        <p14:creationId xmlns:p14="http://schemas.microsoft.com/office/powerpoint/2010/main" val="1824983632"/>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Users\Samsung\Desktop\Безымянныйыы.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8560" y="-531439"/>
            <a:ext cx="9937104" cy="4104456"/>
          </a:xfrm>
          <a:prstGeom prst="rect">
            <a:avLst/>
          </a:prstGeom>
          <a:ln>
            <a:noFill/>
          </a:ln>
          <a:effectLst>
            <a:softEdge rad="635000"/>
          </a:effectLst>
          <a:extLst>
            <a:ext uri="{909E8E84-426E-40DD-AFC4-6F175D3DCCD1}">
              <a14:hiddenFill xmlns:a14="http://schemas.microsoft.com/office/drawing/2010/main">
                <a:solidFill>
                  <a:srgbClr val="FFFFFF"/>
                </a:solidFill>
              </a14:hiddenFill>
            </a:ext>
          </a:extLst>
        </p:spPr>
      </p:pic>
      <p:sp>
        <p:nvSpPr>
          <p:cNvPr id="4" name="Объект 6"/>
          <p:cNvSpPr txBox="1">
            <a:spLocks/>
          </p:cNvSpPr>
          <p:nvPr/>
        </p:nvSpPr>
        <p:spPr>
          <a:xfrm>
            <a:off x="3145813" y="3020988"/>
            <a:ext cx="5976664" cy="792088"/>
          </a:xfrm>
          <a:prstGeom prst="rect">
            <a:avLst/>
          </a:prstGeom>
        </p:spPr>
        <p:txBody>
          <a:bodyPr>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buFont typeface="Arial" pitchFamily="34" charset="0"/>
              <a:buNone/>
            </a:pPr>
            <a:r>
              <a:rPr lang="ru-RU" sz="2000" b="1" dirty="0" smtClean="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13. Какое старинное русское блюдо из творога дожило до сегодня?</a:t>
            </a:r>
            <a:endParaRPr lang="ru-RU" sz="2000" b="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pic>
        <p:nvPicPr>
          <p:cNvPr id="3" name="Picture 2" descr="C:\Users\Samsung\Desktop\вввв.png"/>
          <p:cNvPicPr>
            <a:picLocks noChangeAspect="1" noChangeArrowheads="1"/>
          </p:cNvPicPr>
          <p:nvPr/>
        </p:nvPicPr>
        <p:blipFill>
          <a:blip r:embed="rId3">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261550" y="2348880"/>
            <a:ext cx="2884263" cy="220141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
        <p:nvSpPr>
          <p:cNvPr id="6" name="Блок-схема: типовой процесс 5">
            <a:hlinkClick r:id="" action="ppaction://hlinkshowjump?jump=firstslide"/>
          </p:cNvPr>
          <p:cNvSpPr/>
          <p:nvPr/>
        </p:nvSpPr>
        <p:spPr>
          <a:xfrm>
            <a:off x="107504" y="80765"/>
            <a:ext cx="2749351" cy="576064"/>
          </a:xfrm>
          <a:prstGeom prst="flowChartPredefinedProcess">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ru-RU" sz="2000" b="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ПЕРЕИГРАТЬ</a:t>
            </a:r>
            <a:endParaRPr lang="ru-RU" sz="20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7" name="Лента лицом вниз 6"/>
          <p:cNvSpPr/>
          <p:nvPr/>
        </p:nvSpPr>
        <p:spPr>
          <a:xfrm>
            <a:off x="7380312" y="80765"/>
            <a:ext cx="1656184" cy="467915"/>
          </a:xfrm>
          <a:prstGeom prst="ribbon">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ru-RU" sz="2000" b="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13</a:t>
            </a:r>
            <a:r>
              <a:rPr lang="en-US" sz="2000" b="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/14</a:t>
            </a:r>
            <a:endParaRPr lang="ru-RU" sz="20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pic>
        <p:nvPicPr>
          <p:cNvPr id="8" name="Picture 4" descr="C:\Users\Samsung\Desktop\xcWgqzGPQQ.jpg">
            <a:hlinkClick r:id="rId5" action="ppaction://hlinksldjump" highlightClick="1">
              <a:snd r:embed="rId6" name="hammer.wav"/>
            </a:hlinkClick>
          </p:cNvPr>
          <p:cNvPicPr>
            <a:picLocks noChangeAspect="1" noChangeArrowheads="1"/>
          </p:cNvPicPr>
          <p:nvPr/>
        </p:nvPicPr>
        <p:blipFill>
          <a:blip r:embed="rId7" cstate="print">
            <a:extLst>
              <a:ext uri="{BEBA8EAE-BF5A-486C-A8C5-ECC9F3942E4B}">
                <a14:imgProps xmlns:a14="http://schemas.microsoft.com/office/drawing/2010/main">
                  <a14:imgLayer r:embed="rId8">
                    <a14:imgEffect>
                      <a14:backgroundRemoval t="0" b="66667" l="1945" r="97731"/>
                    </a14:imgEffect>
                  </a14:imgLayer>
                </a14:imgProps>
              </a:ext>
              <a:ext uri="{28A0092B-C50C-407E-A947-70E740481C1C}">
                <a14:useLocalDpi xmlns:a14="http://schemas.microsoft.com/office/drawing/2010/main" val="0"/>
              </a:ext>
            </a:extLst>
          </a:blip>
          <a:srcRect/>
          <a:stretch>
            <a:fillRect/>
          </a:stretch>
        </p:blipFill>
        <p:spPr bwMode="auto">
          <a:xfrm>
            <a:off x="200679" y="4629970"/>
            <a:ext cx="2101797" cy="2291329"/>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4" descr="C:\Users\Samsung\Desktop\xcWgqzGPQQ.jpg">
            <a:hlinkClick r:id="rId5" action="ppaction://hlinksldjump" highlightClick="1">
              <a:snd r:embed="rId6" name="hammer.wav"/>
            </a:hlinkClick>
          </p:cNvPr>
          <p:cNvPicPr>
            <a:picLocks noChangeAspect="1" noChangeArrowheads="1"/>
          </p:cNvPicPr>
          <p:nvPr/>
        </p:nvPicPr>
        <p:blipFill>
          <a:blip r:embed="rId7" cstate="print">
            <a:extLst>
              <a:ext uri="{BEBA8EAE-BF5A-486C-A8C5-ECC9F3942E4B}">
                <a14:imgProps xmlns:a14="http://schemas.microsoft.com/office/drawing/2010/main">
                  <a14:imgLayer r:embed="rId8">
                    <a14:imgEffect>
                      <a14:backgroundRemoval t="0" b="66667" l="1945" r="97731"/>
                    </a14:imgEffect>
                  </a14:imgLayer>
                </a14:imgProps>
              </a:ext>
              <a:ext uri="{28A0092B-C50C-407E-A947-70E740481C1C}">
                <a14:useLocalDpi xmlns:a14="http://schemas.microsoft.com/office/drawing/2010/main" val="0"/>
              </a:ext>
            </a:extLst>
          </a:blip>
          <a:srcRect/>
          <a:stretch>
            <a:fillRect/>
          </a:stretch>
        </p:blipFill>
        <p:spPr bwMode="auto">
          <a:xfrm>
            <a:off x="2458900" y="4629970"/>
            <a:ext cx="2101797" cy="2291329"/>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4" descr="C:\Users\Samsung\Desktop\xcWgqzGPQQ.jpg">
            <a:hlinkClick r:id="rId9" action="ppaction://hlinksldjump" highlightClick="1">
              <a:snd r:embed="rId10" name="chimes.wav"/>
            </a:hlinkClick>
          </p:cNvPr>
          <p:cNvPicPr>
            <a:picLocks noChangeAspect="1" noChangeArrowheads="1"/>
          </p:cNvPicPr>
          <p:nvPr/>
        </p:nvPicPr>
        <p:blipFill>
          <a:blip r:embed="rId7" cstate="print">
            <a:extLst>
              <a:ext uri="{BEBA8EAE-BF5A-486C-A8C5-ECC9F3942E4B}">
                <a14:imgProps xmlns:a14="http://schemas.microsoft.com/office/drawing/2010/main">
                  <a14:imgLayer r:embed="rId8">
                    <a14:imgEffect>
                      <a14:backgroundRemoval t="0" b="66667" l="1945" r="97731"/>
                    </a14:imgEffect>
                  </a14:imgLayer>
                </a14:imgProps>
              </a:ext>
              <a:ext uri="{28A0092B-C50C-407E-A947-70E740481C1C}">
                <a14:useLocalDpi xmlns:a14="http://schemas.microsoft.com/office/drawing/2010/main" val="0"/>
              </a:ext>
            </a:extLst>
          </a:blip>
          <a:srcRect/>
          <a:stretch>
            <a:fillRect/>
          </a:stretch>
        </p:blipFill>
        <p:spPr bwMode="auto">
          <a:xfrm>
            <a:off x="4732273" y="4599760"/>
            <a:ext cx="2101797" cy="2291329"/>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4" descr="C:\Users\Samsung\Desktop\xcWgqzGPQQ.jpg">
            <a:hlinkClick r:id="rId5" action="ppaction://hlinksldjump" highlightClick="1">
              <a:snd r:embed="rId6" name="hammer.wav"/>
            </a:hlinkClick>
          </p:cNvPr>
          <p:cNvPicPr>
            <a:picLocks noChangeAspect="1" noChangeArrowheads="1"/>
          </p:cNvPicPr>
          <p:nvPr/>
        </p:nvPicPr>
        <p:blipFill>
          <a:blip r:embed="rId7" cstate="print">
            <a:extLst>
              <a:ext uri="{BEBA8EAE-BF5A-486C-A8C5-ECC9F3942E4B}">
                <a14:imgProps xmlns:a14="http://schemas.microsoft.com/office/drawing/2010/main">
                  <a14:imgLayer r:embed="rId8">
                    <a14:imgEffect>
                      <a14:backgroundRemoval t="0" b="66667" l="1945" r="97731"/>
                    </a14:imgEffect>
                  </a14:imgLayer>
                </a14:imgProps>
              </a:ext>
              <a:ext uri="{28A0092B-C50C-407E-A947-70E740481C1C}">
                <a14:useLocalDpi xmlns:a14="http://schemas.microsoft.com/office/drawing/2010/main" val="0"/>
              </a:ext>
            </a:extLst>
          </a:blip>
          <a:srcRect/>
          <a:stretch>
            <a:fillRect/>
          </a:stretch>
        </p:blipFill>
        <p:spPr bwMode="auto">
          <a:xfrm>
            <a:off x="6934699" y="4599758"/>
            <a:ext cx="2101797" cy="2291329"/>
          </a:xfrm>
          <a:prstGeom prst="rect">
            <a:avLst/>
          </a:prstGeom>
          <a:noFill/>
          <a:extLst>
            <a:ext uri="{909E8E84-426E-40DD-AFC4-6F175D3DCCD1}">
              <a14:hiddenFill xmlns:a14="http://schemas.microsoft.com/office/drawing/2010/main">
                <a:solidFill>
                  <a:srgbClr val="FFFFFF"/>
                </a:solidFill>
              </a14:hiddenFill>
            </a:ext>
          </a:extLst>
        </p:spPr>
      </p:pic>
      <p:sp>
        <p:nvSpPr>
          <p:cNvPr id="12" name="Объект 6"/>
          <p:cNvSpPr txBox="1">
            <a:spLocks/>
          </p:cNvSpPr>
          <p:nvPr/>
        </p:nvSpPr>
        <p:spPr>
          <a:xfrm>
            <a:off x="285037" y="4911427"/>
            <a:ext cx="1933080" cy="924520"/>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ru-RU" sz="2000" b="1" dirty="0" smtClean="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ПРОСТОКВАША</a:t>
            </a:r>
            <a:endParaRPr lang="ru-RU" sz="2000" b="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13" name="Объект 6"/>
          <p:cNvSpPr txBox="1">
            <a:spLocks/>
          </p:cNvSpPr>
          <p:nvPr/>
        </p:nvSpPr>
        <p:spPr>
          <a:xfrm>
            <a:off x="2540900" y="4922241"/>
            <a:ext cx="1933080" cy="605805"/>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ru-RU" sz="2000" b="1" dirty="0" smtClean="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РЯЖЕНКА</a:t>
            </a:r>
            <a:endParaRPr lang="ru-RU" sz="2000" b="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16" name="Объект 6"/>
          <p:cNvSpPr txBox="1">
            <a:spLocks/>
          </p:cNvSpPr>
          <p:nvPr/>
        </p:nvSpPr>
        <p:spPr>
          <a:xfrm>
            <a:off x="4805785" y="4911427"/>
            <a:ext cx="1933080" cy="605805"/>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ru-RU" sz="2000" b="1" dirty="0" smtClean="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СЫРНИКИ</a:t>
            </a:r>
            <a:endParaRPr lang="ru-RU" sz="2000" b="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18" name="Объект 6"/>
          <p:cNvSpPr txBox="1">
            <a:spLocks/>
          </p:cNvSpPr>
          <p:nvPr/>
        </p:nvSpPr>
        <p:spPr>
          <a:xfrm>
            <a:off x="6963249" y="4942580"/>
            <a:ext cx="1933080" cy="605805"/>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ru-RU" sz="2000" b="1" dirty="0" smtClean="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ВАРЕНИКИ</a:t>
            </a:r>
            <a:endParaRPr lang="ru-RU" sz="2000" b="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28513269"/>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6"/>
          <p:cNvSpPr txBox="1">
            <a:spLocks/>
          </p:cNvSpPr>
          <p:nvPr/>
        </p:nvSpPr>
        <p:spPr>
          <a:xfrm>
            <a:off x="2555776" y="28574"/>
            <a:ext cx="6349305" cy="1456209"/>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ru-RU" b="1" i="1" dirty="0" smtClean="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Ответ неправильный, хорошо подумай и попробуй еще раз!!</a:t>
            </a:r>
            <a:endParaRPr lang="ru-RU" b="1" i="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4" name="Стрелка влево 3">
            <a:hlinkClick r:id="rId2" action="ppaction://hlinksldjump"/>
          </p:cNvPr>
          <p:cNvSpPr/>
          <p:nvPr/>
        </p:nvSpPr>
        <p:spPr>
          <a:xfrm>
            <a:off x="6732240" y="5229200"/>
            <a:ext cx="2172841" cy="1512168"/>
          </a:xfrm>
          <a:prstGeom prst="leftArrow">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ru-RU" sz="2000" b="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Возвращение</a:t>
            </a:r>
            <a:endParaRPr lang="ru-RU" sz="20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pic>
        <p:nvPicPr>
          <p:cNvPr id="2050" name="Picture 2" descr="C:\Users\Samsung\Desktop\1280px-Igorsvyat.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7658" y="1556792"/>
            <a:ext cx="6120680" cy="4207322"/>
          </a:xfrm>
          <a:prstGeom prst="rect">
            <a:avLst/>
          </a:prstGeom>
          <a:ln>
            <a:noFill/>
          </a:ln>
          <a:effectLst>
            <a:softEdge rad="6350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79421541"/>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трелка вправо 2">
            <a:hlinkClick r:id="rId2" action="ppaction://hlinksldjump"/>
          </p:cNvPr>
          <p:cNvSpPr/>
          <p:nvPr/>
        </p:nvSpPr>
        <p:spPr>
          <a:xfrm>
            <a:off x="5088658" y="5517232"/>
            <a:ext cx="1558974" cy="836712"/>
          </a:xfrm>
          <a:prstGeom prst="rightArrow">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ru-RU" sz="2000" b="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ДАЛЕЕ</a:t>
            </a:r>
            <a:endParaRPr lang="ru-RU" sz="20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4" name="Объект 6"/>
          <p:cNvSpPr txBox="1">
            <a:spLocks/>
          </p:cNvSpPr>
          <p:nvPr/>
        </p:nvSpPr>
        <p:spPr>
          <a:xfrm>
            <a:off x="2023690" y="17190"/>
            <a:ext cx="4909145" cy="620688"/>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ru-RU" b="1" i="1" dirty="0" smtClean="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Правильный ответ!</a:t>
            </a:r>
            <a:endParaRPr lang="ru-RU" b="1" i="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pic>
        <p:nvPicPr>
          <p:cNvPr id="5" name="Picture 4" descr="C:\Users\Samsung\Desktop\WwtbHnXP3Z.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0973" y="3320626"/>
            <a:ext cx="4672280" cy="3537373"/>
          </a:xfrm>
          <a:prstGeom prst="rect">
            <a:avLst/>
          </a:prstGeom>
          <a:noFill/>
          <a:effectLst>
            <a:softEdge rad="317500"/>
          </a:effectLst>
          <a:extLst>
            <a:ext uri="{909E8E84-426E-40DD-AFC4-6F175D3DCCD1}">
              <a14:hiddenFill xmlns:a14="http://schemas.microsoft.com/office/drawing/2010/main">
                <a:solidFill>
                  <a:srgbClr val="FFFFFF"/>
                </a:solidFill>
              </a14:hiddenFill>
            </a:ext>
          </a:extLst>
        </p:spPr>
      </p:pic>
      <p:sp>
        <p:nvSpPr>
          <p:cNvPr id="7" name="Объект 6"/>
          <p:cNvSpPr txBox="1">
            <a:spLocks/>
          </p:cNvSpPr>
          <p:nvPr/>
        </p:nvSpPr>
        <p:spPr>
          <a:xfrm>
            <a:off x="4716016" y="3809293"/>
            <a:ext cx="3431182" cy="1152128"/>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ru-RU" b="1" dirty="0" smtClean="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Отправляйся </a:t>
            </a:r>
          </a:p>
          <a:p>
            <a:pPr marL="0" indent="0" algn="ctr">
              <a:buFont typeface="Arial" pitchFamily="34" charset="0"/>
              <a:buNone/>
            </a:pPr>
            <a:r>
              <a:rPr lang="ru-RU" b="1" dirty="0" smtClean="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в путь!</a:t>
            </a:r>
            <a:endParaRPr lang="ru-RU" b="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8" name="Объект 6"/>
          <p:cNvSpPr txBox="1">
            <a:spLocks/>
          </p:cNvSpPr>
          <p:nvPr/>
        </p:nvSpPr>
        <p:spPr>
          <a:xfrm>
            <a:off x="179513" y="548680"/>
            <a:ext cx="5688632" cy="2791122"/>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buNone/>
            </a:pPr>
            <a:r>
              <a:rPr lang="ru-RU" sz="2200" b="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Сырники - жаренные лепешки из творога ( в старину называвшегося "сыром"). В древние времена творог получали из простокваши, которую ставили в тёплую печь на несколько часов, а затем сливали в сыворотку и полученный "сыр" отжимали под прессом.</a:t>
            </a:r>
          </a:p>
        </p:txBody>
      </p:sp>
      <p:pic>
        <p:nvPicPr>
          <p:cNvPr id="1026" name="Picture 2" descr="C:\Users\Samsung\Desktop\sirniki.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86010" y="529258"/>
            <a:ext cx="3357990" cy="2340099"/>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6174497"/>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Users\Samsung\Desktop\Безымянныйыы.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8560" y="-531439"/>
            <a:ext cx="9937104" cy="4104456"/>
          </a:xfrm>
          <a:prstGeom prst="rect">
            <a:avLst/>
          </a:prstGeom>
          <a:ln>
            <a:noFill/>
          </a:ln>
          <a:effectLst>
            <a:softEdge rad="635000"/>
          </a:effectLst>
          <a:extLst>
            <a:ext uri="{909E8E84-426E-40DD-AFC4-6F175D3DCCD1}">
              <a14:hiddenFill xmlns:a14="http://schemas.microsoft.com/office/drawing/2010/main">
                <a:solidFill>
                  <a:srgbClr val="FFFFFF"/>
                </a:solidFill>
              </a14:hiddenFill>
            </a:ext>
          </a:extLst>
        </p:spPr>
      </p:pic>
      <p:sp>
        <p:nvSpPr>
          <p:cNvPr id="4" name="Объект 6"/>
          <p:cNvSpPr txBox="1">
            <a:spLocks/>
          </p:cNvSpPr>
          <p:nvPr/>
        </p:nvSpPr>
        <p:spPr>
          <a:xfrm>
            <a:off x="2869605" y="2780928"/>
            <a:ext cx="5976664" cy="1008112"/>
          </a:xfrm>
          <a:prstGeom prst="rect">
            <a:avLst/>
          </a:prstGeom>
        </p:spPr>
        <p:txBody>
          <a:bodyPr>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buFont typeface="Arial" pitchFamily="34" charset="0"/>
              <a:buNone/>
            </a:pPr>
            <a:r>
              <a:rPr lang="ru-RU" sz="2000" b="1" dirty="0" smtClean="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14. На этой южной реке царь Иван Грозный поставил крепость, где разместился отряд из 500 стрельцов с пушками и пищалями:</a:t>
            </a:r>
            <a:endParaRPr lang="ru-RU" sz="2000" b="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pic>
        <p:nvPicPr>
          <p:cNvPr id="7170" name="Picture 2" descr="C:\Users\Samsung\Desktop\Ivan_the_Terrible_cropped.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56221" y="2060848"/>
            <a:ext cx="2088232" cy="219700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
        <p:nvSpPr>
          <p:cNvPr id="7" name="Блок-схема: типовой процесс 6">
            <a:hlinkClick r:id="" action="ppaction://hlinkshowjump?jump=firstslide"/>
          </p:cNvPr>
          <p:cNvSpPr/>
          <p:nvPr/>
        </p:nvSpPr>
        <p:spPr>
          <a:xfrm>
            <a:off x="107504" y="80765"/>
            <a:ext cx="2749351" cy="576064"/>
          </a:xfrm>
          <a:prstGeom prst="flowChartPredefinedProcess">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ru-RU" sz="2000" b="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ПЕРЕИГРАТЬ</a:t>
            </a:r>
            <a:endParaRPr lang="ru-RU" sz="20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8" name="Лента лицом вниз 7"/>
          <p:cNvSpPr/>
          <p:nvPr/>
        </p:nvSpPr>
        <p:spPr>
          <a:xfrm>
            <a:off x="7380312" y="80765"/>
            <a:ext cx="1656184" cy="467915"/>
          </a:xfrm>
          <a:prstGeom prst="ribbon">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ru-RU" sz="2000" b="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14</a:t>
            </a:r>
            <a:r>
              <a:rPr lang="en-US" sz="2000" b="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/14</a:t>
            </a:r>
            <a:endParaRPr lang="ru-RU" sz="20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pic>
        <p:nvPicPr>
          <p:cNvPr id="9" name="Picture 4" descr="C:\Users\Samsung\Desktop\xcWgqzGPQQ.jpg">
            <a:hlinkClick r:id="rId4" action="ppaction://hlinksldjump" highlightClick="1">
              <a:snd r:embed="rId5" name="hammer.wav"/>
            </a:hlinkClick>
          </p:cNvPr>
          <p:cNvPicPr>
            <a:picLocks noChangeAspect="1" noChangeArrowheads="1"/>
          </p:cNvPicPr>
          <p:nvPr/>
        </p:nvPicPr>
        <p:blipFill>
          <a:blip r:embed="rId6" cstate="print">
            <a:extLst>
              <a:ext uri="{BEBA8EAE-BF5A-486C-A8C5-ECC9F3942E4B}">
                <a14:imgProps xmlns:a14="http://schemas.microsoft.com/office/drawing/2010/main">
                  <a14:imgLayer r:embed="rId7">
                    <a14:imgEffect>
                      <a14:backgroundRemoval t="0" b="66667" l="1945" r="97731"/>
                    </a14:imgEffect>
                  </a14:imgLayer>
                </a14:imgProps>
              </a:ext>
              <a:ext uri="{28A0092B-C50C-407E-A947-70E740481C1C}">
                <a14:useLocalDpi xmlns:a14="http://schemas.microsoft.com/office/drawing/2010/main" val="0"/>
              </a:ext>
            </a:extLst>
          </a:blip>
          <a:srcRect/>
          <a:stretch>
            <a:fillRect/>
          </a:stretch>
        </p:blipFill>
        <p:spPr bwMode="auto">
          <a:xfrm>
            <a:off x="107504" y="4521433"/>
            <a:ext cx="2101797" cy="2291329"/>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4" descr="C:\Users\Samsung\Desktop\xcWgqzGPQQ.jpg">
            <a:hlinkClick r:id="rId4" action="ppaction://hlinksldjump" highlightClick="1">
              <a:snd r:embed="rId5" name="hammer.wav"/>
            </a:hlinkClick>
          </p:cNvPr>
          <p:cNvPicPr>
            <a:picLocks noChangeAspect="1" noChangeArrowheads="1"/>
          </p:cNvPicPr>
          <p:nvPr/>
        </p:nvPicPr>
        <p:blipFill>
          <a:blip r:embed="rId6" cstate="print">
            <a:extLst>
              <a:ext uri="{BEBA8EAE-BF5A-486C-A8C5-ECC9F3942E4B}">
                <a14:imgProps xmlns:a14="http://schemas.microsoft.com/office/drawing/2010/main">
                  <a14:imgLayer r:embed="rId7">
                    <a14:imgEffect>
                      <a14:backgroundRemoval t="0" b="66667" l="1945" r="97731"/>
                    </a14:imgEffect>
                  </a14:imgLayer>
                </a14:imgProps>
              </a:ext>
              <a:ext uri="{28A0092B-C50C-407E-A947-70E740481C1C}">
                <a14:useLocalDpi xmlns:a14="http://schemas.microsoft.com/office/drawing/2010/main" val="0"/>
              </a:ext>
            </a:extLst>
          </a:blip>
          <a:srcRect/>
          <a:stretch>
            <a:fillRect/>
          </a:stretch>
        </p:blipFill>
        <p:spPr bwMode="auto">
          <a:xfrm>
            <a:off x="2398195" y="4534608"/>
            <a:ext cx="2101797" cy="2291329"/>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4" descr="C:\Users\Samsung\Desktop\xcWgqzGPQQ.jpg">
            <a:hlinkClick r:id="rId4" action="ppaction://hlinksldjump" highlightClick="1">
              <a:snd r:embed="rId5" name="hammer.wav"/>
            </a:hlinkClick>
          </p:cNvPr>
          <p:cNvPicPr>
            <a:picLocks noChangeAspect="1" noChangeArrowheads="1"/>
          </p:cNvPicPr>
          <p:nvPr/>
        </p:nvPicPr>
        <p:blipFill>
          <a:blip r:embed="rId6" cstate="print">
            <a:extLst>
              <a:ext uri="{BEBA8EAE-BF5A-486C-A8C5-ECC9F3942E4B}">
                <a14:imgProps xmlns:a14="http://schemas.microsoft.com/office/drawing/2010/main">
                  <a14:imgLayer r:embed="rId7">
                    <a14:imgEffect>
                      <a14:backgroundRemoval t="0" b="66667" l="1945" r="97731"/>
                    </a14:imgEffect>
                  </a14:imgLayer>
                </a14:imgProps>
              </a:ext>
              <a:ext uri="{28A0092B-C50C-407E-A947-70E740481C1C}">
                <a14:useLocalDpi xmlns:a14="http://schemas.microsoft.com/office/drawing/2010/main" val="0"/>
              </a:ext>
            </a:extLst>
          </a:blip>
          <a:srcRect/>
          <a:stretch>
            <a:fillRect/>
          </a:stretch>
        </p:blipFill>
        <p:spPr bwMode="auto">
          <a:xfrm>
            <a:off x="4644008" y="4521435"/>
            <a:ext cx="2101797" cy="2291329"/>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4" descr="C:\Users\Samsung\Desktop\xcWgqzGPQQ.jpg">
            <a:hlinkClick r:id="rId8" action="ppaction://hlinksldjump" highlightClick="1">
              <a:snd r:embed="rId9" name="chimes.wav"/>
            </a:hlinkClick>
          </p:cNvPr>
          <p:cNvPicPr>
            <a:picLocks noChangeAspect="1" noChangeArrowheads="1"/>
          </p:cNvPicPr>
          <p:nvPr/>
        </p:nvPicPr>
        <p:blipFill>
          <a:blip r:embed="rId6" cstate="print">
            <a:extLst>
              <a:ext uri="{BEBA8EAE-BF5A-486C-A8C5-ECC9F3942E4B}">
                <a14:imgProps xmlns:a14="http://schemas.microsoft.com/office/drawing/2010/main">
                  <a14:imgLayer r:embed="rId7">
                    <a14:imgEffect>
                      <a14:backgroundRemoval t="0" b="66667" l="1945" r="97731"/>
                    </a14:imgEffect>
                  </a14:imgLayer>
                </a14:imgProps>
              </a:ext>
              <a:ext uri="{28A0092B-C50C-407E-A947-70E740481C1C}">
                <a14:useLocalDpi xmlns:a14="http://schemas.microsoft.com/office/drawing/2010/main" val="0"/>
              </a:ext>
            </a:extLst>
          </a:blip>
          <a:srcRect/>
          <a:stretch>
            <a:fillRect/>
          </a:stretch>
        </p:blipFill>
        <p:spPr bwMode="auto">
          <a:xfrm>
            <a:off x="6946084" y="4521434"/>
            <a:ext cx="2101797" cy="2291329"/>
          </a:xfrm>
          <a:prstGeom prst="rect">
            <a:avLst/>
          </a:prstGeom>
          <a:noFill/>
          <a:extLst>
            <a:ext uri="{909E8E84-426E-40DD-AFC4-6F175D3DCCD1}">
              <a14:hiddenFill xmlns:a14="http://schemas.microsoft.com/office/drawing/2010/main">
                <a:solidFill>
                  <a:srgbClr val="FFFFFF"/>
                </a:solidFill>
              </a14:hiddenFill>
            </a:ext>
          </a:extLst>
        </p:spPr>
      </p:pic>
      <p:sp>
        <p:nvSpPr>
          <p:cNvPr id="14" name="Объект 6"/>
          <p:cNvSpPr txBox="1">
            <a:spLocks/>
          </p:cNvSpPr>
          <p:nvPr/>
        </p:nvSpPr>
        <p:spPr>
          <a:xfrm>
            <a:off x="191862" y="4911426"/>
            <a:ext cx="1933080" cy="605805"/>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ru-RU" sz="2000" b="1" dirty="0" smtClean="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ДОН</a:t>
            </a:r>
            <a:endParaRPr lang="ru-RU" sz="2000" b="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15" name="Объект 6"/>
          <p:cNvSpPr txBox="1">
            <a:spLocks/>
          </p:cNvSpPr>
          <p:nvPr/>
        </p:nvSpPr>
        <p:spPr>
          <a:xfrm>
            <a:off x="2482553" y="4911425"/>
            <a:ext cx="1933080" cy="605805"/>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ru-RU" sz="2000" b="1" dirty="0" smtClean="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КУБАНЬ</a:t>
            </a:r>
            <a:endParaRPr lang="ru-RU" sz="2000" b="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16" name="Объект 6"/>
          <p:cNvSpPr txBox="1">
            <a:spLocks/>
          </p:cNvSpPr>
          <p:nvPr/>
        </p:nvSpPr>
        <p:spPr>
          <a:xfrm>
            <a:off x="4655443" y="4931763"/>
            <a:ext cx="1933080" cy="605805"/>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ru-RU" sz="2000" b="1" dirty="0" smtClean="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ПСЁЛ</a:t>
            </a:r>
            <a:endParaRPr lang="ru-RU" sz="2000" b="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17" name="Объект 6"/>
          <p:cNvSpPr txBox="1">
            <a:spLocks/>
          </p:cNvSpPr>
          <p:nvPr/>
        </p:nvSpPr>
        <p:spPr>
          <a:xfrm>
            <a:off x="7030442" y="4931763"/>
            <a:ext cx="1933080" cy="605805"/>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ru-RU" sz="2000" b="1" dirty="0" smtClean="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ТЕРЕК</a:t>
            </a:r>
            <a:endParaRPr lang="ru-RU" sz="2000" b="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06080475"/>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6"/>
          <p:cNvSpPr txBox="1">
            <a:spLocks/>
          </p:cNvSpPr>
          <p:nvPr/>
        </p:nvSpPr>
        <p:spPr>
          <a:xfrm>
            <a:off x="2555776" y="28574"/>
            <a:ext cx="6349305" cy="1456209"/>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ru-RU" b="1" i="1" dirty="0" smtClean="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Ответ неправильный, хорошо подумай и попробуй еще раз!!</a:t>
            </a:r>
            <a:endParaRPr lang="ru-RU" b="1" i="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4" name="Стрелка влево 3">
            <a:hlinkClick r:id="rId2" action="ppaction://hlinksldjump"/>
          </p:cNvPr>
          <p:cNvSpPr/>
          <p:nvPr/>
        </p:nvSpPr>
        <p:spPr>
          <a:xfrm>
            <a:off x="6732240" y="5229200"/>
            <a:ext cx="2172841" cy="1512168"/>
          </a:xfrm>
          <a:prstGeom prst="leftArrow">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ru-RU" sz="2000" b="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Возвращение</a:t>
            </a:r>
            <a:endParaRPr lang="ru-RU" sz="20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pic>
        <p:nvPicPr>
          <p:cNvPr id="2050" name="Picture 2" descr="C:\Users\Samsung\Desktop\1280px-Igorsvyat.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7658" y="1556792"/>
            <a:ext cx="6120680" cy="4207322"/>
          </a:xfrm>
          <a:prstGeom prst="rect">
            <a:avLst/>
          </a:prstGeom>
          <a:ln>
            <a:noFill/>
          </a:ln>
          <a:effectLst>
            <a:softEdge rad="6350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79421541"/>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трелка вправо 1">
            <a:hlinkClick r:id="rId2" action="ppaction://hlinksldjump"/>
          </p:cNvPr>
          <p:cNvSpPr/>
          <p:nvPr/>
        </p:nvSpPr>
        <p:spPr>
          <a:xfrm>
            <a:off x="7164288" y="5877272"/>
            <a:ext cx="1558974" cy="836712"/>
          </a:xfrm>
          <a:prstGeom prst="rightArrow">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ru-RU" sz="2000" b="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ДАЛЕЕ</a:t>
            </a:r>
            <a:endParaRPr lang="ru-RU" sz="20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3" name="Объект 6"/>
          <p:cNvSpPr txBox="1">
            <a:spLocks/>
          </p:cNvSpPr>
          <p:nvPr/>
        </p:nvSpPr>
        <p:spPr>
          <a:xfrm>
            <a:off x="2048283" y="0"/>
            <a:ext cx="4909145" cy="548680"/>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ru-RU" b="1" i="1" dirty="0" smtClean="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Правильный ответ!</a:t>
            </a:r>
            <a:endParaRPr lang="ru-RU" b="1" i="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pic>
        <p:nvPicPr>
          <p:cNvPr id="4" name="Picture 4" descr="C:\Users\Samsung\Desktop\WwtbHnXP3Z.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02936" y="2924944"/>
            <a:ext cx="4291838" cy="3249341"/>
          </a:xfrm>
          <a:prstGeom prst="rect">
            <a:avLst/>
          </a:prstGeom>
          <a:noFill/>
          <a:effectLst>
            <a:softEdge rad="317500"/>
          </a:effectLst>
          <a:extLst>
            <a:ext uri="{909E8E84-426E-40DD-AFC4-6F175D3DCCD1}">
              <a14:hiddenFill xmlns:a14="http://schemas.microsoft.com/office/drawing/2010/main">
                <a:solidFill>
                  <a:srgbClr val="FFFFFF"/>
                </a:solidFill>
              </a14:hiddenFill>
            </a:ext>
          </a:extLst>
        </p:spPr>
      </p:pic>
      <p:sp>
        <p:nvSpPr>
          <p:cNvPr id="5" name="Объект 6"/>
          <p:cNvSpPr txBox="1">
            <a:spLocks/>
          </p:cNvSpPr>
          <p:nvPr/>
        </p:nvSpPr>
        <p:spPr>
          <a:xfrm>
            <a:off x="20613" y="548680"/>
            <a:ext cx="8964488" cy="2520280"/>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buNone/>
            </a:pPr>
            <a:r>
              <a:rPr lang="ru-RU" sz="2200" b="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Иван Васильевич состоял в дружбе и союзе с черкесскими (кабардинскими) князьями и даже женился на дочери одного из них, Темрюка </a:t>
            </a:r>
            <a:r>
              <a:rPr lang="ru-RU" sz="2200" b="1" dirty="0" err="1">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Идаровича</a:t>
            </a:r>
            <a:r>
              <a:rPr lang="ru-RU" sz="2200" b="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По его просьбе в 1567 г. Царь отправил на Северный  Кавказ крупный военный отряд, для которого в устье Терека и </a:t>
            </a:r>
            <a:r>
              <a:rPr lang="ru-RU" sz="2200" b="1" dirty="0" err="1">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Сунжи</a:t>
            </a:r>
            <a:r>
              <a:rPr lang="ru-RU" sz="2200" b="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была построена крепость - острог, получившая название Терки (Терской городок). Крепость стала первым оплотом Русского государства на Северном Кавказе и Западном </a:t>
            </a:r>
            <a:r>
              <a:rPr lang="ru-RU" sz="2200" b="1" dirty="0" err="1">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Прикаспии</a:t>
            </a:r>
            <a:r>
              <a:rPr lang="ru-RU" sz="2200" b="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t>
            </a:r>
          </a:p>
        </p:txBody>
      </p:sp>
      <p:pic>
        <p:nvPicPr>
          <p:cNvPr id="3074" name="Picture 2" descr="C:\Users\Samsung\Desktop\_Orbeliani,_Sulxan-Saba._A_new_and_accurate_map_of_the_Caspian_Sea._1747._(A).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7431" y="3356992"/>
            <a:ext cx="4131607" cy="252028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29843594"/>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6"/>
          <p:cNvSpPr txBox="1">
            <a:spLocks/>
          </p:cNvSpPr>
          <p:nvPr/>
        </p:nvSpPr>
        <p:spPr>
          <a:xfrm>
            <a:off x="0" y="1628800"/>
            <a:ext cx="9144000" cy="2304256"/>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ru-RU" sz="6600" b="1" dirty="0" smtClean="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Молодец! Спасибо </a:t>
            </a:r>
          </a:p>
          <a:p>
            <a:pPr marL="0" indent="0" algn="ctr">
              <a:buFont typeface="Arial" pitchFamily="34" charset="0"/>
              <a:buNone/>
            </a:pPr>
            <a:r>
              <a:rPr lang="ru-RU" sz="6600" b="1" dirty="0" smtClean="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за игру!</a:t>
            </a:r>
            <a:endParaRPr lang="ru-RU" sz="6600" b="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5" name="Объект 6"/>
          <p:cNvSpPr txBox="1">
            <a:spLocks/>
          </p:cNvSpPr>
          <p:nvPr/>
        </p:nvSpPr>
        <p:spPr>
          <a:xfrm>
            <a:off x="-19993" y="5373191"/>
            <a:ext cx="9144000" cy="1484784"/>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ru-RU" sz="2000" b="1" dirty="0" smtClean="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Викторина была подготовлена на основе материалов мультимедийной   выставки-инсталляции «Православная Русь. Моя история. Рюриковичи».  Автор  презентации выражает глубокую благодарность организаторам выставки и желает творческих успехов в дальнейших проектах.</a:t>
            </a:r>
            <a:endParaRPr lang="ru-RU" sz="2000" b="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6" name="Блок-схема: типовой процесс 5">
            <a:hlinkClick r:id="" action="ppaction://hlinkshowjump?jump=firstslide"/>
          </p:cNvPr>
          <p:cNvSpPr/>
          <p:nvPr/>
        </p:nvSpPr>
        <p:spPr>
          <a:xfrm>
            <a:off x="2771801" y="260648"/>
            <a:ext cx="3462498" cy="720080"/>
          </a:xfrm>
          <a:prstGeom prst="flowChartPredefinedProcess">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ru-RU" sz="2000" b="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НАЧНЕМ СНАЧАЛА!</a:t>
            </a:r>
            <a:endParaRPr lang="ru-RU" sz="20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56058683"/>
      </p:ext>
    </p:extLst>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Paper</Template>
  <TotalTime>663</TotalTime>
  <Words>1386</Words>
  <Application>Microsoft Office PowerPoint</Application>
  <PresentationFormat>Экран (4:3)</PresentationFormat>
  <Paragraphs>195</Paragraphs>
  <Slides>44</Slides>
  <Notes>0</Notes>
  <HiddenSlides>0</HiddenSlides>
  <MMClips>1</MMClips>
  <ScaleCrop>false</ScaleCrop>
  <HeadingPairs>
    <vt:vector size="4" baseType="variant">
      <vt:variant>
        <vt:lpstr>Тема</vt:lpstr>
      </vt:variant>
      <vt:variant>
        <vt:i4>1</vt:i4>
      </vt:variant>
      <vt:variant>
        <vt:lpstr>Заголовки слайдов</vt:lpstr>
      </vt:variant>
      <vt:variant>
        <vt:i4>44</vt:i4>
      </vt:variant>
    </vt:vector>
  </HeadingPairs>
  <TitlesOfParts>
    <vt:vector size="45" baseType="lpstr">
      <vt:lpstr>Тема Office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Samsung</dc:creator>
  <cp:lastModifiedBy>Samsung</cp:lastModifiedBy>
  <cp:revision>127</cp:revision>
  <dcterms:created xsi:type="dcterms:W3CDTF">2014-11-19T20:43:11Z</dcterms:created>
  <dcterms:modified xsi:type="dcterms:W3CDTF">2014-11-22T20:48:54Z</dcterms:modified>
</cp:coreProperties>
</file>