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8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okimos.org/ajff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4525963"/>
          </a:xfrm>
        </p:spPr>
        <p:txBody>
          <a:bodyPr>
            <a:normAutofit fontScale="92500" lnSpcReduction="10000"/>
          </a:bodyPr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>
              <a:buNone/>
            </a:pPr>
            <a:r>
              <a:rPr lang="ru-RU" sz="8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Правила </a:t>
            </a:r>
            <a:r>
              <a:rPr lang="ru-RU" sz="8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юзабилити</a:t>
            </a:r>
            <a:r>
              <a:rPr lang="ru-RU" sz="8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для сайтов</a:t>
            </a:r>
            <a:endParaRPr lang="ru-RU" sz="8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686800" cy="8382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введение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9200"/>
            <a:ext cx="8686800" cy="533400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Грубейшие ошибки </a:t>
            </a:r>
            <a:r>
              <a:rPr lang="ru-RU" dirty="0" err="1" smtClean="0"/>
              <a:t>юзабилити</a:t>
            </a:r>
            <a:r>
              <a:rPr lang="ru-RU" dirty="0" smtClean="0"/>
              <a:t> – одна из основных причин «неудачи» сайта.</a:t>
            </a:r>
          </a:p>
          <a:p>
            <a:r>
              <a:rPr lang="ru-RU" dirty="0" smtClean="0"/>
              <a:t>В статье «</a:t>
            </a:r>
            <a:r>
              <a:rPr lang="ru-RU" b="1" u="sng" dirty="0" smtClean="0"/>
              <a:t>Почему сайты-победители всевозможных конкурсов столь неэффективны?</a:t>
            </a:r>
            <a:r>
              <a:rPr lang="ru-RU" dirty="0" smtClean="0"/>
              <a:t>» сказано: «</a:t>
            </a:r>
            <a:r>
              <a:rPr lang="ru-RU" b="1" dirty="0" smtClean="0"/>
              <a:t>Для победы в конкурсах, достаточно одного внешнего вида сайта, для удовлетворения покупателей же, важны </a:t>
            </a:r>
            <a:r>
              <a:rPr lang="ru-RU" b="1" dirty="0" err="1" smtClean="0"/>
              <a:t>контент</a:t>
            </a:r>
            <a:r>
              <a:rPr lang="ru-RU" b="1" dirty="0" smtClean="0"/>
              <a:t> и </a:t>
            </a:r>
            <a:r>
              <a:rPr lang="ru-RU" b="1" dirty="0" err="1" smtClean="0"/>
              <a:t>юзабилити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Естественно, </a:t>
            </a:r>
            <a:r>
              <a:rPr lang="ru-RU" b="1" dirty="0" smtClean="0"/>
              <a:t>если посетитель не сможет найти необходимую ему информацию на сайте, он его покинет навсегда</a:t>
            </a:r>
            <a:r>
              <a:rPr lang="ru-RU" dirty="0" smtClean="0"/>
              <a:t>, и внешний вид и функционал не сыграют никакой роли</a:t>
            </a:r>
          </a:p>
          <a:p>
            <a:r>
              <a:rPr lang="ru-RU" b="1" dirty="0" smtClean="0"/>
              <a:t>Профессионально выполненный дизайн сайта</a:t>
            </a:r>
            <a:r>
              <a:rPr lang="en-US" b="1" dirty="0" smtClean="0"/>
              <a:t> </a:t>
            </a:r>
            <a:r>
              <a:rPr lang="ru-RU" b="1" dirty="0" smtClean="0"/>
              <a:t>должен отвечать таким требованиям: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1. Иметь четкую и понятную систему навигации по сайту</a:t>
            </a:r>
          </a:p>
          <a:p>
            <a:pPr>
              <a:buNone/>
            </a:pPr>
            <a:r>
              <a:rPr lang="ru-RU" dirty="0" smtClean="0"/>
              <a:t>2. Грамотное размещение </a:t>
            </a:r>
            <a:r>
              <a:rPr lang="ru-RU" dirty="0" err="1" smtClean="0"/>
              <a:t>контента</a:t>
            </a:r>
            <a:r>
              <a:rPr lang="ru-RU" dirty="0" smtClean="0"/>
              <a:t> на страницах сайта</a:t>
            </a:r>
          </a:p>
          <a:p>
            <a:pPr>
              <a:buNone/>
            </a:pPr>
            <a:r>
              <a:rPr lang="ru-RU" dirty="0" smtClean="0"/>
              <a:t>3. Поиск по сайту должен быть функциональным</a:t>
            </a:r>
          </a:p>
          <a:p>
            <a:pPr>
              <a:buNone/>
            </a:pPr>
            <a:r>
              <a:rPr lang="ru-RU" dirty="0" smtClean="0"/>
              <a:t>4. Структура сайта грамотно-организованная и прозрачная.</a:t>
            </a:r>
          </a:p>
          <a:p>
            <a:r>
              <a:rPr lang="ru-RU" dirty="0" smtClean="0"/>
              <a:t>Есть </a:t>
            </a:r>
            <a:r>
              <a:rPr lang="ru-RU" b="1" dirty="0" smtClean="0"/>
              <a:t>основные </a:t>
            </a:r>
            <a:r>
              <a:rPr lang="ru-RU" b="1" dirty="0" smtClean="0">
                <a:solidFill>
                  <a:srgbClr val="FF0000"/>
                </a:solidFill>
              </a:rPr>
              <a:t>правила </a:t>
            </a:r>
            <a:r>
              <a:rPr lang="ru-RU" b="1" dirty="0" err="1" smtClean="0">
                <a:solidFill>
                  <a:srgbClr val="FF0000"/>
                </a:solidFill>
              </a:rPr>
              <a:t>юзабилити</a:t>
            </a:r>
            <a:r>
              <a:rPr lang="ru-RU" b="1" dirty="0" smtClean="0"/>
              <a:t>, которые могут привести сайт к достижению успеха</a:t>
            </a:r>
            <a:r>
              <a:rPr lang="ru-RU" dirty="0" smtClean="0"/>
              <a:t> и привлечению постоянного посетителя.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686800" cy="8382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Правила </a:t>
            </a:r>
            <a:r>
              <a:rPr lang="ru-RU" b="1" dirty="0" err="1" smtClean="0">
                <a:solidFill>
                  <a:srgbClr val="FF0000"/>
                </a:solidFill>
              </a:rPr>
              <a:t>юзабилити</a:t>
            </a:r>
            <a:r>
              <a:rPr lang="ru-RU" b="1" dirty="0" smtClean="0">
                <a:solidFill>
                  <a:srgbClr val="FF0000"/>
                </a:solidFill>
              </a:rPr>
              <a:t> сайтов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9200"/>
            <a:ext cx="8686800" cy="54864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/>
              <a:t>1. Не использовать всплывающие окна (</a:t>
            </a:r>
            <a:r>
              <a:rPr lang="ru-RU" b="1" dirty="0" err="1" smtClean="0"/>
              <a:t>поп-апы</a:t>
            </a:r>
            <a:r>
              <a:rPr lang="ru-RU" b="1" dirty="0" smtClean="0"/>
              <a:t>).</a:t>
            </a:r>
            <a:r>
              <a:rPr lang="ru-RU" dirty="0" smtClean="0"/>
              <a:t> Всплывающие окна отвлекают внимание посетителей от </a:t>
            </a:r>
            <a:r>
              <a:rPr lang="ru-RU" dirty="0" err="1" smtClean="0"/>
              <a:t>контента</a:t>
            </a:r>
            <a:r>
              <a:rPr lang="ru-RU" dirty="0" smtClean="0"/>
              <a:t> сайта, кроме того нужно уважать своих посетителей!</a:t>
            </a:r>
          </a:p>
          <a:p>
            <a:pPr>
              <a:buNone/>
            </a:pPr>
            <a:r>
              <a:rPr lang="ru-RU" b="1" dirty="0" smtClean="0"/>
              <a:t>2. Не изменять размер окна браузера посетителя.</a:t>
            </a:r>
            <a:r>
              <a:rPr lang="ru-RU" dirty="0" smtClean="0"/>
              <a:t> Причины те же, что и в случае с всплывающими окнами + еще одно: некоторые браузеры запоминают последний размер окна браузера и при новой загрузке воспроизводят его. Есть выражение </a:t>
            </a:r>
            <a:r>
              <a:rPr lang="ru-RU" i="1" dirty="0" smtClean="0"/>
              <a:t>«Если вы думаете, что лучше знаете, какой размер окна браузера лучше для ваших посетителей, то вы совершаете одну из грубейших ошибок, которая не простит вас…».</a:t>
            </a:r>
          </a:p>
          <a:p>
            <a:pPr>
              <a:buNone/>
            </a:pPr>
            <a:r>
              <a:rPr lang="ru-RU" b="1" dirty="0" smtClean="0"/>
              <a:t>3. Не использовать мелкие, нечитабельные размеры шрифтов.</a:t>
            </a:r>
            <a:r>
              <a:rPr lang="ru-RU" dirty="0" smtClean="0"/>
              <a:t> Из-за этого длинные тексты читаются с большими усилиями, а на чтение коротких, уходит больше времени, чем обычно. Это относится не только к </a:t>
            </a:r>
            <a:r>
              <a:rPr lang="ru-RU" dirty="0" err="1" smtClean="0"/>
              <a:t>контенту</a:t>
            </a:r>
            <a:r>
              <a:rPr lang="ru-RU" dirty="0" smtClean="0"/>
              <a:t>, но и к ссылкам, кнопкам, формам и другим элементам </a:t>
            </a:r>
            <a:r>
              <a:rPr lang="ru-RU" dirty="0" err="1" smtClean="0"/>
              <a:t>веб-сайта</a:t>
            </a:r>
            <a:r>
              <a:rPr lang="ru-RU" dirty="0" smtClean="0"/>
              <a:t>. </a:t>
            </a:r>
          </a:p>
          <a:p>
            <a:pPr>
              <a:buNone/>
            </a:pPr>
            <a:r>
              <a:rPr lang="ru-RU" b="1" dirty="0" smtClean="0"/>
              <a:t>4. Тексты всех ссылок должны быть понятны посетителям.</a:t>
            </a: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	Тексты ссылок должны давать представление посетителям о той странице, на которую ведет конкретная ссылка. Неоднозначные и двусмысленные тексты ссылок следует исключить.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686800" cy="8382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Правила </a:t>
            </a:r>
            <a:r>
              <a:rPr lang="ru-RU" b="1" dirty="0" err="1" smtClean="0">
                <a:solidFill>
                  <a:srgbClr val="FF0000"/>
                </a:solidFill>
              </a:rPr>
              <a:t>юзабилити</a:t>
            </a:r>
            <a:r>
              <a:rPr lang="ru-RU" b="1" dirty="0" smtClean="0">
                <a:solidFill>
                  <a:srgbClr val="FF0000"/>
                </a:solidFill>
              </a:rPr>
              <a:t> сайтов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752600"/>
            <a:ext cx="8686800" cy="48768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b="1" dirty="0" smtClean="0"/>
              <a:t>5</a:t>
            </a:r>
            <a:r>
              <a:rPr lang="ru-RU" sz="3800" b="1" dirty="0" smtClean="0"/>
              <a:t>. На сайте не должно быть ни одной «мертвой» ссылки.</a:t>
            </a:r>
            <a:r>
              <a:rPr lang="ru-RU" sz="3800" dirty="0" smtClean="0"/>
              <a:t> Данная ошибка способна разрушить мнение посетителей о компании и сайте.</a:t>
            </a:r>
          </a:p>
          <a:p>
            <a:pPr>
              <a:buNone/>
            </a:pPr>
            <a:r>
              <a:rPr lang="ru-RU" sz="3800" b="1" dirty="0" smtClean="0"/>
              <a:t>6. Не использовать более 1-й анимации на странице.</a:t>
            </a:r>
            <a:r>
              <a:rPr lang="ru-RU" sz="3800" dirty="0" smtClean="0"/>
              <a:t> Анимированные баннеры очень сильно отвлекают посетителей от основного </a:t>
            </a:r>
            <a:r>
              <a:rPr lang="ru-RU" sz="3800" dirty="0" err="1" smtClean="0"/>
              <a:t>контента</a:t>
            </a:r>
            <a:r>
              <a:rPr lang="ru-RU" sz="3800" dirty="0" smtClean="0"/>
              <a:t> сайта. Если уж вы не хотите отказаться от их использования совсем, то хотя бы не размещайте их рядом с основным </a:t>
            </a:r>
            <a:r>
              <a:rPr lang="ru-RU" sz="3800" dirty="0" err="1" smtClean="0"/>
              <a:t>контентом</a:t>
            </a:r>
            <a:r>
              <a:rPr lang="ru-RU" sz="3800" dirty="0" smtClean="0"/>
              <a:t> сайта. </a:t>
            </a:r>
          </a:p>
          <a:p>
            <a:pPr>
              <a:buNone/>
            </a:pPr>
            <a:r>
              <a:rPr lang="ru-RU" sz="3800" b="1" dirty="0" smtClean="0"/>
              <a:t>7. Сделать процесс связи с администрацией максимально простым и удобным. </a:t>
            </a:r>
            <a:r>
              <a:rPr lang="ru-RU" sz="3800" dirty="0" smtClean="0"/>
              <a:t>Если вы не хотите поддерживать связь со своими посетителями – вы на грани провала. Заинтересованные вашим проектом посетители обязательно захотят связаться с вами, но если не найдут ваших координат, то сразу же потеряют интерес и доверие к вам и вашему сайту. </a:t>
            </a:r>
            <a:r>
              <a:rPr lang="ru-RU" sz="3800" u="sng" dirty="0" smtClean="0"/>
              <a:t>Данное правило особенно важно для сайтов, непосредственно занимающихся электронной коммерцией.</a:t>
            </a:r>
          </a:p>
          <a:p>
            <a:pPr>
              <a:buNone/>
            </a:pPr>
            <a:r>
              <a:rPr lang="ru-RU" sz="3800" b="1" dirty="0" smtClean="0"/>
              <a:t>8. Все ссылки, имеющие место быть на вашем сайте, должны открываться в этом же окне браузера.</a:t>
            </a:r>
            <a:r>
              <a:rPr lang="ru-RU" sz="3800" dirty="0" smtClean="0"/>
              <a:t> Каждый посетитель в праве сам выбирать, как и где открывать ту или иную ссылку. Поэтому навязывание своих правил не приведет ни к чему хорошему.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686800" cy="45720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Очень плохо заметная ссылка авторизации на сайте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105400"/>
            <a:ext cx="8686800" cy="1600200"/>
          </a:xfrm>
        </p:spPr>
        <p:txBody>
          <a:bodyPr>
            <a:normAutofit fontScale="40000" lnSpcReduction="20000"/>
          </a:bodyPr>
          <a:lstStyle/>
          <a:p>
            <a:r>
              <a:rPr lang="ru-RU" sz="4000" b="1" dirty="0" smtClean="0"/>
              <a:t>После регистрации на сайте вам придется тщательно поискать ссылку для авторизации</a:t>
            </a:r>
            <a:r>
              <a:rPr lang="ru-RU" sz="4000" dirty="0" smtClean="0"/>
              <a:t>, иначе вы просто не сможете воспользоваться этим инструментом. А для тех кто решил не тратить свое время на поиски – ссылка для авторизации </a:t>
            </a:r>
            <a:r>
              <a:rPr lang="ru-RU" sz="4000" b="1" dirty="0" smtClean="0">
                <a:solidFill>
                  <a:srgbClr val="FF0000"/>
                </a:solidFill>
              </a:rPr>
              <a:t>«</a:t>
            </a:r>
            <a:r>
              <a:rPr lang="ru-RU" sz="4000" b="1" dirty="0" err="1" smtClean="0">
                <a:solidFill>
                  <a:srgbClr val="FF0000"/>
                </a:solidFill>
              </a:rPr>
              <a:t>Log-in</a:t>
            </a:r>
            <a:r>
              <a:rPr lang="ru-RU" sz="4000" b="1" dirty="0" smtClean="0">
                <a:solidFill>
                  <a:srgbClr val="FF0000"/>
                </a:solidFill>
              </a:rPr>
              <a:t>» </a:t>
            </a:r>
            <a:r>
              <a:rPr lang="ru-RU" sz="4000" dirty="0" smtClean="0"/>
              <a:t>находится по центру страницы в желтом прямоугольнике. </a:t>
            </a:r>
          </a:p>
          <a:p>
            <a:r>
              <a:rPr lang="ru-RU" sz="4000" b="1" dirty="0" smtClean="0"/>
              <a:t>Следуя из этого можно сделать вывод, </a:t>
            </a:r>
            <a:r>
              <a:rPr lang="ru-RU" sz="4000" dirty="0" smtClean="0"/>
              <a:t>что ссылку такого рода необходимо размещать на видном месте, с читабельным шрифтом и, если возможно, с соответствующей иконкой.</a:t>
            </a:r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  <p:pic>
        <p:nvPicPr>
          <p:cNvPr id="1027" name="Picture 3" descr="C:\Users\S\Desktop\31 января_QA\clip-image001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762000"/>
            <a:ext cx="8229600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4572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Всплывающие окна для отображения в них </a:t>
            </a:r>
            <a:r>
              <a:rPr lang="ru-RU" sz="2800" b="1" dirty="0" err="1" smtClean="0">
                <a:solidFill>
                  <a:srgbClr val="FF0000"/>
                </a:solidFill>
              </a:rPr>
              <a:t>контента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029200"/>
            <a:ext cx="8686800" cy="1660525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На данный момент практически у всех современных браузеров, таких как </a:t>
            </a:r>
            <a:r>
              <a:rPr lang="en-US" dirty="0" smtClean="0"/>
              <a:t>Chrome,</a:t>
            </a:r>
            <a:r>
              <a:rPr lang="ru-RU" dirty="0" smtClean="0"/>
              <a:t> </a:t>
            </a:r>
            <a:r>
              <a:rPr lang="ru-RU" dirty="0" err="1" smtClean="0"/>
              <a:t>Firefox</a:t>
            </a:r>
            <a:r>
              <a:rPr lang="ru-RU" dirty="0" smtClean="0"/>
              <a:t>, </a:t>
            </a:r>
            <a:r>
              <a:rPr lang="ru-RU" dirty="0" err="1" smtClean="0"/>
              <a:t>Safari</a:t>
            </a:r>
            <a:r>
              <a:rPr lang="ru-RU" dirty="0" smtClean="0"/>
              <a:t>, </a:t>
            </a:r>
            <a:r>
              <a:rPr lang="ru-RU" dirty="0" err="1" smtClean="0"/>
              <a:t>Opera</a:t>
            </a:r>
            <a:r>
              <a:rPr lang="ru-RU" dirty="0" smtClean="0"/>
              <a:t> и </a:t>
            </a:r>
            <a:r>
              <a:rPr lang="ru-RU" dirty="0" err="1" smtClean="0"/>
              <a:t>Internet</a:t>
            </a:r>
            <a:r>
              <a:rPr lang="ru-RU" dirty="0" smtClean="0"/>
              <a:t> </a:t>
            </a:r>
            <a:r>
              <a:rPr lang="ru-RU" dirty="0" err="1" smtClean="0"/>
              <a:t>Explorer</a:t>
            </a:r>
            <a:r>
              <a:rPr lang="ru-RU" dirty="0" smtClean="0"/>
              <a:t>, есть </a:t>
            </a:r>
            <a:r>
              <a:rPr lang="en-US" dirty="0" smtClean="0"/>
              <a:t>        </a:t>
            </a:r>
            <a:r>
              <a:rPr lang="ru-RU" dirty="0" smtClean="0"/>
              <a:t>«штатный </a:t>
            </a:r>
            <a:r>
              <a:rPr lang="ru-RU" dirty="0" err="1" smtClean="0"/>
              <a:t>блокировщик</a:t>
            </a:r>
            <a:r>
              <a:rPr lang="ru-RU" dirty="0" smtClean="0"/>
              <a:t>», который занимается блокировкой всплывающих окон, рекламных баннеров и всего того, что похоже на явную рекламу. Поэтому использовать </a:t>
            </a:r>
            <a:r>
              <a:rPr lang="ru-RU" dirty="0" err="1" smtClean="0"/>
              <a:t>поп-апы</a:t>
            </a:r>
            <a:r>
              <a:rPr lang="ru-RU" dirty="0" smtClean="0"/>
              <a:t> для отображения </a:t>
            </a:r>
            <a:r>
              <a:rPr lang="ru-RU" dirty="0" err="1" smtClean="0"/>
              <a:t>контента</a:t>
            </a:r>
            <a:r>
              <a:rPr lang="ru-RU" dirty="0" smtClean="0"/>
              <a:t> бессмысленно и не разумно.</a:t>
            </a:r>
            <a:endParaRPr lang="ru-RU" dirty="0"/>
          </a:p>
        </p:txBody>
      </p:sp>
      <p:pic>
        <p:nvPicPr>
          <p:cNvPr id="2050" name="Picture 2" descr="C:\Users\S\Desktop\31 января_QA\clip-image002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838201"/>
            <a:ext cx="6934200" cy="4090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60960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Неотличимые от обычного </a:t>
            </a:r>
            <a:r>
              <a:rPr lang="ru-RU" sz="3200" b="1" dirty="0" err="1" smtClean="0">
                <a:solidFill>
                  <a:srgbClr val="FF0000"/>
                </a:solidFill>
              </a:rPr>
              <a:t>контента</a:t>
            </a:r>
            <a:r>
              <a:rPr lang="ru-RU" sz="3200" b="1" dirty="0" smtClean="0">
                <a:solidFill>
                  <a:srgbClr val="FF0000"/>
                </a:solidFill>
              </a:rPr>
              <a:t> ссылки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0"/>
            <a:ext cx="8686800" cy="1524000"/>
          </a:xfrm>
        </p:spPr>
        <p:txBody>
          <a:bodyPr>
            <a:normAutofit fontScale="47500" lnSpcReduction="20000"/>
          </a:bodyPr>
          <a:lstStyle/>
          <a:p>
            <a:r>
              <a:rPr lang="ru-RU" sz="3400" dirty="0" smtClean="0"/>
              <a:t>Для облегчения навигации по сайту, нужно тщательно продумывать и реализовывать каким образом посетитель сайта будет информирован о том где он находится , где уже был и куда сможет перейти.</a:t>
            </a:r>
          </a:p>
          <a:p>
            <a:r>
              <a:rPr lang="ru-RU" sz="3400" dirty="0" smtClean="0"/>
              <a:t>Ниже приведен </a:t>
            </a:r>
            <a:r>
              <a:rPr lang="ru-RU" sz="3400" dirty="0" err="1" smtClean="0"/>
              <a:t>скриншот</a:t>
            </a:r>
            <a:r>
              <a:rPr lang="ru-RU" sz="3400" dirty="0" smtClean="0"/>
              <a:t> главной страницы этого сайта с обозначениями </a:t>
            </a:r>
            <a:r>
              <a:rPr lang="ru-RU" sz="3400" b="1" dirty="0" smtClean="0"/>
              <a:t>спорных мест ссылок.</a:t>
            </a:r>
            <a:r>
              <a:rPr lang="ru-RU" sz="3400" dirty="0" smtClean="0"/>
              <a:t> Как определить где они действительно есть, а где нет?</a:t>
            </a:r>
            <a:endParaRPr lang="en-US" sz="3400" dirty="0" smtClean="0"/>
          </a:p>
          <a:p>
            <a:r>
              <a:rPr lang="ru-RU" sz="3400" dirty="0" smtClean="0">
                <a:solidFill>
                  <a:srgbClr val="FF0000"/>
                </a:solidFill>
              </a:rPr>
              <a:t>1, 3, 4, 6, 7 и 11 – это ссылки, 2, 5, 8, 9 и 10 – нет!</a:t>
            </a:r>
          </a:p>
          <a:p>
            <a:endParaRPr lang="ru-RU" dirty="0"/>
          </a:p>
        </p:txBody>
      </p:sp>
      <p:pic>
        <p:nvPicPr>
          <p:cNvPr id="3074" name="Picture 2" descr="C:\Users\S\Desktop\31 января_QA\clip-image004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838200"/>
            <a:ext cx="8229600" cy="434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686800" cy="381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Неоднозначное восприятие и перенасыщение информацией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5000"/>
            <a:ext cx="8686800" cy="974725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Не допускайте в </a:t>
            </a:r>
            <a:r>
              <a:rPr lang="ru-RU" dirty="0" err="1" smtClean="0"/>
              <a:t>контенте</a:t>
            </a:r>
            <a:r>
              <a:rPr lang="ru-RU" dirty="0" smtClean="0"/>
              <a:t> перенасыщение информацией </a:t>
            </a:r>
            <a:r>
              <a:rPr lang="ru-RU" dirty="0" err="1" smtClean="0"/>
              <a:t>веб-страниц</a:t>
            </a:r>
            <a:r>
              <a:rPr lang="ru-RU" dirty="0" smtClean="0"/>
              <a:t> сайта. </a:t>
            </a:r>
            <a:endParaRPr lang="en-US" dirty="0" smtClean="0"/>
          </a:p>
          <a:p>
            <a:r>
              <a:rPr lang="ru-RU" dirty="0" smtClean="0"/>
              <a:t>Тут используются различные стили для ссылок. Если заинтересовало, </a:t>
            </a:r>
            <a:r>
              <a:rPr lang="ru-RU" dirty="0" err="1" smtClean="0"/>
              <a:t>поугадывайте</a:t>
            </a:r>
            <a:r>
              <a:rPr lang="ru-RU" dirty="0" smtClean="0">
                <a:solidFill>
                  <a:srgbClr val="0070C0"/>
                </a:solidFill>
              </a:rPr>
              <a:t>, где из них ссылка, а где </a:t>
            </a:r>
            <a:r>
              <a:rPr lang="ru-RU" dirty="0" err="1" smtClean="0">
                <a:solidFill>
                  <a:srgbClr val="0070C0"/>
                </a:solidFill>
              </a:rPr>
              <a:t>контент</a:t>
            </a:r>
            <a:r>
              <a:rPr lang="ru-RU" dirty="0" smtClean="0">
                <a:solidFill>
                  <a:srgbClr val="0070C0"/>
                </a:solidFill>
              </a:rPr>
              <a:t>, очень похожий на ссылку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098" name="Picture 2" descr="C:\Users\S\Desktop\31 января_QA\clip-image005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219200"/>
            <a:ext cx="4495800" cy="419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6868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srgbClr val="FF0000"/>
                </a:solidFill>
              </a:rPr>
              <a:t>Блокировка браузера до тех пор, пока пользователь не выполнит требования предъявляемые на сайте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114800"/>
            <a:ext cx="8686800" cy="2590800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Есть множество способов представить свой сервис посетителю сайта. И примером одного из самых неприемлемых приведен на примере данного </a:t>
            </a:r>
            <a:r>
              <a:rPr lang="ru-RU" dirty="0" err="1" smtClean="0"/>
              <a:t>скриншота</a:t>
            </a:r>
            <a:r>
              <a:rPr lang="ru-RU" dirty="0" smtClean="0"/>
              <a:t>. На этом сайте вас будет приветствовать окно с требованием внести имя, и как не странно, пока вы этого не сделаете, пользоваться сайтом вы не сможете.</a:t>
            </a:r>
          </a:p>
          <a:p>
            <a:r>
              <a:rPr lang="ru-RU" b="1" dirty="0" smtClean="0"/>
              <a:t>Что самое интересное, ничто не помогает: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Ни «</a:t>
            </a:r>
            <a:r>
              <a:rPr lang="ru-RU" dirty="0" err="1" smtClean="0"/>
              <a:t>cancel</a:t>
            </a:r>
            <a:r>
              <a:rPr lang="ru-RU" dirty="0" smtClean="0"/>
              <a:t>»</a:t>
            </a:r>
          </a:p>
          <a:p>
            <a:pPr>
              <a:buNone/>
            </a:pPr>
            <a:r>
              <a:rPr lang="ru-RU" dirty="0" smtClean="0"/>
              <a:t>Ни «</a:t>
            </a:r>
            <a:r>
              <a:rPr lang="ru-RU" dirty="0" err="1" smtClean="0"/>
              <a:t>ok</a:t>
            </a:r>
            <a:r>
              <a:rPr lang="ru-RU" dirty="0" smtClean="0"/>
              <a:t>»</a:t>
            </a:r>
          </a:p>
          <a:p>
            <a:pPr>
              <a:buNone/>
            </a:pPr>
            <a:r>
              <a:rPr lang="ru-RU" dirty="0" smtClean="0"/>
              <a:t>Ни то, что вы пытаетесь свернуть или развернуть изображение</a:t>
            </a:r>
          </a:p>
          <a:p>
            <a:pPr>
              <a:buNone/>
            </a:pPr>
            <a:r>
              <a:rPr lang="ru-RU" dirty="0" smtClean="0"/>
              <a:t>Ни клик вне модального окошка</a:t>
            </a:r>
          </a:p>
          <a:p>
            <a:pPr>
              <a:buNone/>
            </a:pPr>
            <a:r>
              <a:rPr lang="ru-RU" dirty="0" smtClean="0"/>
              <a:t>Окно не закрывается</a:t>
            </a:r>
          </a:p>
          <a:p>
            <a:pPr>
              <a:buNone/>
            </a:pPr>
            <a:r>
              <a:rPr lang="ru-RU" dirty="0" smtClean="0"/>
              <a:t>Клик по иконке «?» так же не срабатывает</a:t>
            </a:r>
          </a:p>
          <a:p>
            <a:endParaRPr lang="ru-RU" dirty="0"/>
          </a:p>
        </p:txBody>
      </p:sp>
      <p:pic>
        <p:nvPicPr>
          <p:cNvPr id="5122" name="Picture 2" descr="C:\Users\S\Desktop\31 января_QA\clip-image006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066801"/>
            <a:ext cx="4191000" cy="281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Один слой сайта «наползает» на другой</a:t>
            </a:r>
            <a:br>
              <a:rPr lang="ru-RU" b="1" dirty="0" smtClean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876800"/>
            <a:ext cx="8686800" cy="1736725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Это происходит тогда, когда выпадающее меню «уходит» под другой слой, составляя, таким образом, неудобства для посетителя, который по этой причине не может выбрать нужный ему пункт меню.</a:t>
            </a:r>
            <a:endParaRPr lang="ru-RU" dirty="0"/>
          </a:p>
        </p:txBody>
      </p:sp>
      <p:pic>
        <p:nvPicPr>
          <p:cNvPr id="6146" name="Picture 2" descr="C:\Users\S\Desktop\31 января_QA\clip-image007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914400"/>
            <a:ext cx="6096000" cy="3619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Выпадающие меню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86200"/>
            <a:ext cx="8686800" cy="2819400"/>
          </a:xfrm>
        </p:spPr>
        <p:txBody>
          <a:bodyPr>
            <a:noAutofit/>
          </a:bodyPr>
          <a:lstStyle/>
          <a:p>
            <a:r>
              <a:rPr lang="ru-RU" sz="1650" dirty="0" smtClean="0"/>
              <a:t>При помощи выпадающего меню вы сможете освободить пространство на сайте, которое можно использовать для других нужных вам целей. </a:t>
            </a:r>
          </a:p>
          <a:p>
            <a:r>
              <a:rPr lang="ru-RU" sz="1650" dirty="0" smtClean="0"/>
              <a:t>Незаменимая вещь не так </a:t>
            </a:r>
            <a:r>
              <a:rPr lang="ru-RU" sz="1650" dirty="0" err="1" smtClean="0"/>
              <a:t>ли?А</a:t>
            </a:r>
            <a:r>
              <a:rPr lang="ru-RU" sz="1650" dirty="0" smtClean="0"/>
              <a:t> вот для аудитории вашего сайта это совсем не так. Каждый раз натыкаясь на такое меню, посетитель должен додуматься где именно оно находится и каким образом и куда надо кликать чтобы оно появилось…</a:t>
            </a:r>
          </a:p>
          <a:p>
            <a:r>
              <a:rPr lang="ru-RU" sz="1650" dirty="0" smtClean="0"/>
              <a:t>И это еще не все трудности подстерегающие пользователя сайта с таким меню. Если в пункте меню присутствует длинное название и расстояние между уровнями по этой причине велико, пользователю придется перемещать курсор мыши все далее и далее по ссылкам, что может привести к тому, что он может попасть в неактивную зону, меню закроется и снова придется все начинать с начала.</a:t>
            </a:r>
            <a:endParaRPr lang="ru-RU" sz="1650" dirty="0"/>
          </a:p>
        </p:txBody>
      </p:sp>
      <p:pic>
        <p:nvPicPr>
          <p:cNvPr id="7170" name="Picture 2" descr="C:\Users\S\Desktop\31 января_QA\clip-image011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0"/>
            <a:ext cx="9144000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686800" cy="9144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Задание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1. Протестировать сайт </a:t>
            </a:r>
            <a:r>
              <a:rPr lang="en-US" dirty="0" smtClean="0">
                <a:hlinkClick r:id="rId2"/>
              </a:rPr>
              <a:t>http://www.dokimos.org/ajff/</a:t>
            </a:r>
            <a:r>
              <a:rPr lang="ru-RU" dirty="0" smtClean="0"/>
              <a:t> на </a:t>
            </a:r>
            <a:r>
              <a:rPr lang="ru-RU" b="1" dirty="0" smtClean="0">
                <a:solidFill>
                  <a:srgbClr val="FF0000"/>
                </a:solidFill>
              </a:rPr>
              <a:t>правила </a:t>
            </a:r>
            <a:r>
              <a:rPr lang="ru-RU" b="1" dirty="0" err="1" smtClean="0">
                <a:solidFill>
                  <a:srgbClr val="FF0000"/>
                </a:solidFill>
              </a:rPr>
              <a:t>юзабилити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2. </a:t>
            </a:r>
            <a:r>
              <a:rPr lang="ru-RU" dirty="0" smtClean="0"/>
              <a:t>П</a:t>
            </a:r>
            <a:r>
              <a:rPr lang="ru-RU" dirty="0" smtClean="0"/>
              <a:t>ривести </a:t>
            </a:r>
            <a:r>
              <a:rPr lang="ru-RU" dirty="0" err="1" smtClean="0"/>
              <a:t>скриншоты</a:t>
            </a:r>
            <a:r>
              <a:rPr lang="ru-RU" b="1" dirty="0" smtClean="0"/>
              <a:t> ошибок </a:t>
            </a:r>
            <a:r>
              <a:rPr lang="ru-RU" b="1" dirty="0" err="1" smtClean="0"/>
              <a:t>юзабилити</a:t>
            </a:r>
            <a:r>
              <a:rPr lang="ru-RU" dirty="0" smtClean="0"/>
              <a:t>, аналогичные</a:t>
            </a:r>
            <a:r>
              <a:rPr lang="ru-RU" dirty="0" smtClean="0"/>
              <a:t> показанным </a:t>
            </a:r>
            <a:r>
              <a:rPr lang="ru-RU" dirty="0" smtClean="0"/>
              <a:t>в презентации </a:t>
            </a:r>
            <a:r>
              <a:rPr lang="ru-RU" dirty="0" smtClean="0"/>
              <a:t>(</a:t>
            </a:r>
            <a:r>
              <a:rPr lang="ru-RU" dirty="0" smtClean="0"/>
              <a:t>или любых других найденных в процессе тестирования).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774</TotalTime>
  <Words>616</Words>
  <Application>Microsoft Office PowerPoint</Application>
  <PresentationFormat>Экран (4:3)</PresentationFormat>
  <Paragraphs>54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Слайд 1</vt:lpstr>
      <vt:lpstr>введение</vt:lpstr>
      <vt:lpstr>Правила юзабилити сайтов</vt:lpstr>
      <vt:lpstr>Правила юзабилити сайтов</vt:lpstr>
      <vt:lpstr>Очень плохо заметная ссылка авторизации на сайте</vt:lpstr>
      <vt:lpstr>Всплывающие окна для отображения в них контента</vt:lpstr>
      <vt:lpstr>Неотличимые от обычного контента ссылки</vt:lpstr>
      <vt:lpstr>Неоднозначное восприятие и перенасыщение информацией</vt:lpstr>
      <vt:lpstr>Блокировка браузера до тех пор, пока пользователь не выполнит требования предъявляемые на сайте </vt:lpstr>
      <vt:lpstr>Один слой сайта «наползает» на другой </vt:lpstr>
      <vt:lpstr>Выпадающие меню </vt:lpstr>
      <vt:lpstr>Задание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ТРЕБОВАНИЯ. ДЕФЕКТЫ.</dc:title>
  <cp:lastModifiedBy>Владислав</cp:lastModifiedBy>
  <cp:revision>465</cp:revision>
  <dcterms:modified xsi:type="dcterms:W3CDTF">2014-10-18T07:54:07Z</dcterms:modified>
</cp:coreProperties>
</file>