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58" r:id="rId9"/>
    <p:sldId id="264" r:id="rId10"/>
    <p:sldId id="265" r:id="rId11"/>
    <p:sldId id="266" r:id="rId12"/>
    <p:sldId id="267" r:id="rId13"/>
    <p:sldId id="275" r:id="rId14"/>
    <p:sldId id="276" r:id="rId15"/>
    <p:sldId id="27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0066"/>
    <a:srgbClr val="FF9900"/>
    <a:srgbClr val="008000"/>
    <a:srgbClr val="39471D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A3FDB-C50D-4E8C-B684-E345E59F66D9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C2BBE-78E2-44C6-B9E9-32B133E26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15383-A62A-451C-8447-EAA4AF87E2BA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0232E-AC69-4A32-AEE1-6A5D61A1E3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105F1-EF48-4DB7-B37C-74FF8398A022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1EC59-25BE-4301-99ED-B179BF5F3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03EF0-3FFF-4F10-AE5B-ADB6AB71D832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35452-C9AC-4517-AD92-D09E5240CA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5DD1E-4445-4044-BFF3-A21206C3C2B3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50A4-B1E0-4CF4-9CB6-A3FDF8F310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1DBF3-D5A0-4FFD-9D37-9781DFE6E6C3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3CEEB-742D-4739-AB25-380633DB38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DDC9B-AD64-4414-AAB7-6C9E438994E7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047D5-FEC2-4809-8188-CD16615C2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0788F-4058-4F88-AFB0-2BF9298068B0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56152-980B-412B-8A05-811704F816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3EB17-9653-4838-A5D8-03CEA3A25408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EE3F9-BF3A-4A32-8A12-758672FFB2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79A80-76A7-4F5D-9E96-636B15A694ED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4AE5D-4D0E-4CC2-A4E4-906CD507D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4BAA0-D00A-44B1-98A7-D527613D339A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460AB-CD46-489D-A52C-71BBD3B1AC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3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112C06-B954-4E15-AA46-ECAFB5B8EB7C}" type="datetimeFigureOut">
              <a:rPr lang="ru-RU"/>
              <a:pPr>
                <a:defRPr/>
              </a:pPr>
              <a:t>01.04.2014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E1C231-D87F-4E9D-843D-5BB78B9C9C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med">
    <p:wheel spokes="8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Птицам – хлеба крошку</a:t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да любви немножко…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989138"/>
            <a:ext cx="64309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7419975" y="4652963"/>
          <a:ext cx="1455738" cy="1685925"/>
        </p:xfrm>
        <a:graphic>
          <a:graphicData uri="http://schemas.openxmlformats.org/presentationml/2006/ole">
            <p:oleObj spid="_x0000_s1028" r:id="rId4" imgW="1058400" imgH="1227960" progId="">
              <p:embed/>
            </p:oleObj>
          </a:graphicData>
        </a:graphic>
      </p:graphicFrame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3074" r:id="rId3" imgW="1058400" imgH="1227960" progId="">
              <p:embed/>
            </p:oleObj>
          </a:graphicData>
        </a:graphic>
      </p:graphicFrame>
      <p:pic>
        <p:nvPicPr>
          <p:cNvPr id="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0739" t="7955" r="16473" b="26814"/>
          <a:stretch>
            <a:fillRect/>
          </a:stretch>
        </p:blipFill>
        <p:spPr>
          <a:xfrm>
            <a:off x="179512" y="-243408"/>
            <a:ext cx="4392488" cy="2952328"/>
          </a:xfrm>
          <a:effectLst>
            <a:softEdge rad="317500"/>
          </a:effectLst>
          <a:scene3d>
            <a:camera prst="isometricOffAxis2Left"/>
            <a:lightRig rig="threePt" dir="t"/>
          </a:scene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 l="29888" t="11812"/>
          <a:stretch>
            <a:fillRect/>
          </a:stretch>
        </p:blipFill>
        <p:spPr bwMode="auto">
          <a:xfrm>
            <a:off x="5580112" y="2564904"/>
            <a:ext cx="2871614" cy="268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 l="13854" t="8210" b="11745"/>
          <a:stretch>
            <a:fillRect/>
          </a:stretch>
        </p:blipFill>
        <p:spPr bwMode="auto">
          <a:xfrm>
            <a:off x="2411760" y="3933056"/>
            <a:ext cx="402982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59583" y="116632"/>
            <a:ext cx="4084417" cy="276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isometricOffAxis1Right"/>
            <a:lightRig rig="threePt" dir="t"/>
          </a:scene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2636912"/>
            <a:ext cx="3816085" cy="286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ContrastingRightFacing"/>
            <a:lightRig rig="threePt" dir="t"/>
          </a:scene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27984" y="116632"/>
            <a:ext cx="5256584" cy="3245160"/>
          </a:xfrm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 t="20725" b="12317"/>
          <a:stretch>
            <a:fillRect/>
          </a:stretch>
        </p:blipFill>
        <p:spPr bwMode="auto">
          <a:xfrm>
            <a:off x="395536" y="260648"/>
            <a:ext cx="5760640" cy="337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68560" y="3356992"/>
            <a:ext cx="5330366" cy="331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2667134"/>
            <a:ext cx="5328592" cy="368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5122" r:id="rId7" imgW="1058400" imgH="1227960" progId="">
              <p:embed/>
            </p:oleObj>
          </a:graphicData>
        </a:graphic>
      </p:graphicFrame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scene3d>
            <a:camera prst="perspectiveHeroicExtremeLeftFacing"/>
            <a:lightRig rig="threePt" dir="t"/>
          </a:scene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238820" y="701080"/>
            <a:ext cx="3312368" cy="639762"/>
          </a:xfrm>
          <a:scene3d>
            <a:camera prst="perspectiveHeroicExtremeLeftFacing"/>
            <a:lightRig rig="threePt" dir="t"/>
          </a:scene3d>
        </p:spPr>
        <p:txBody>
          <a:bodyPr rtlCol="0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dirty="0" smtClean="0">
                <a:ln/>
                <a:solidFill>
                  <a:schemeClr val="accent3"/>
                </a:solidFill>
                <a:latin typeface="Monotype Corsiva" pitchFamily="66" charset="0"/>
              </a:rPr>
              <a:t>Правильно </a:t>
            </a:r>
            <a:endParaRPr lang="ru-RU" sz="6000" dirty="0">
              <a:ln/>
              <a:solidFill>
                <a:schemeClr val="accent3"/>
              </a:solidFill>
              <a:latin typeface="Monotype Corsiva" pitchFamily="66" charset="0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>
          <a:xfrm>
            <a:off x="457200" y="1412776"/>
            <a:ext cx="4040188" cy="4713387"/>
          </a:xfrm>
        </p:spPr>
        <p:txBody>
          <a:bodyPr rtlCol="0"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>
              <a:solidFill>
                <a:srgbClr val="008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>
              <a:ln>
                <a:solidFill>
                  <a:schemeClr val="bg1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3"/>
          </p:nvPr>
        </p:nvSpPr>
        <p:spPr>
          <a:xfrm>
            <a:off x="4860032" y="332656"/>
            <a:ext cx="4041775" cy="639762"/>
          </a:xfrm>
          <a:scene3d>
            <a:camera prst="perspectiveContrastingRightFacing"/>
            <a:lightRig rig="threePt" dir="t"/>
          </a:scene3d>
        </p:spPr>
        <p:txBody>
          <a:bodyPr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5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Неправильно </a:t>
            </a:r>
            <a:endParaRPr lang="ru-RU" sz="55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quarter" idx="4"/>
          </p:nvPr>
        </p:nvSpPr>
        <p:spPr>
          <a:xfrm>
            <a:off x="4859338" y="1052513"/>
            <a:ext cx="4041775" cy="5545137"/>
          </a:xfrm>
        </p:spPr>
        <p:txBody>
          <a:bodyPr/>
          <a:lstStyle/>
          <a:p>
            <a:r>
              <a:rPr lang="ru-RU" sz="2000" b="1" smtClean="0">
                <a:solidFill>
                  <a:srgbClr val="C00000"/>
                </a:solidFill>
                <a:latin typeface="Bookman Old Style" pitchFamily="18" charset="0"/>
              </a:rPr>
              <a:t>Наполнять кормушку слишком часто</a:t>
            </a:r>
          </a:p>
          <a:p>
            <a:r>
              <a:rPr lang="ru-RU" sz="2000" b="1" smtClean="0">
                <a:solidFill>
                  <a:srgbClr val="C00000"/>
                </a:solidFill>
                <a:latin typeface="Bookman Old Style" pitchFamily="18" charset="0"/>
              </a:rPr>
              <a:t>Класть слишком много корма</a:t>
            </a:r>
          </a:p>
          <a:p>
            <a:r>
              <a:rPr lang="ru-RU" sz="2000" b="1" smtClean="0">
                <a:solidFill>
                  <a:srgbClr val="C00000"/>
                </a:solidFill>
                <a:latin typeface="Bookman Old Style" pitchFamily="18" charset="0"/>
              </a:rPr>
              <a:t>Кормить птиц испорченными продуктами </a:t>
            </a:r>
          </a:p>
          <a:p>
            <a:r>
              <a:rPr lang="ru-RU" sz="2000" b="1" smtClean="0">
                <a:solidFill>
                  <a:srgbClr val="C00000"/>
                </a:solidFill>
                <a:latin typeface="Bookman Old Style" pitchFamily="18" charset="0"/>
              </a:rPr>
              <a:t>Кормить птиц солеными, жареными продуктами (чипсами, солеными орешками и сухариками), кокосовой стружкой</a:t>
            </a:r>
          </a:p>
          <a:p>
            <a:r>
              <a:rPr lang="ru-RU" sz="2000" b="1" smtClean="0">
                <a:solidFill>
                  <a:srgbClr val="C00000"/>
                </a:solidFill>
                <a:latin typeface="Bookman Old Style" pitchFamily="18" charset="0"/>
              </a:rPr>
              <a:t>Кормить птиц	 черным хлебом</a:t>
            </a:r>
          </a:p>
          <a:p>
            <a:endParaRPr lang="ru-RU" smtClean="0"/>
          </a:p>
          <a:p>
            <a:endParaRPr lang="ru-RU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7451725" y="4797425"/>
          <a:ext cx="1455738" cy="1685925"/>
        </p:xfrm>
        <a:graphic>
          <a:graphicData uri="http://schemas.openxmlformats.org/presentationml/2006/ole">
            <p:oleObj spid="_x0000_s6146" r:id="rId3" imgW="1058400" imgH="1227960" progId="">
              <p:embed/>
            </p:oleObj>
          </a:graphicData>
        </a:graphic>
      </p:graphicFrame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539750" y="1196975"/>
            <a:ext cx="424815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000" b="1">
                <a:solidFill>
                  <a:srgbClr val="008000"/>
                </a:solidFill>
                <a:latin typeface="Bookman Old Style" pitchFamily="18" charset="0"/>
              </a:rPr>
              <a:t>Класть 1-2 пригоршни корма</a:t>
            </a:r>
          </a:p>
          <a:p>
            <a:pPr>
              <a:buFont typeface="Arial" charset="0"/>
              <a:buChar char="•"/>
            </a:pPr>
            <a:r>
              <a:rPr lang="ru-RU" sz="2000" b="1">
                <a:solidFill>
                  <a:srgbClr val="008000"/>
                </a:solidFill>
                <a:latin typeface="Bookman Old Style" pitchFamily="18" charset="0"/>
              </a:rPr>
              <a:t>Кормить птиц 1-2 раза в день</a:t>
            </a:r>
          </a:p>
          <a:p>
            <a:pPr>
              <a:buFont typeface="Arial" charset="0"/>
              <a:buChar char="•"/>
            </a:pPr>
            <a:r>
              <a:rPr lang="ru-RU" sz="2000" b="1">
                <a:solidFill>
                  <a:srgbClr val="008000"/>
                </a:solidFill>
                <a:latin typeface="Bookman Old Style" pitchFamily="18" charset="0"/>
              </a:rPr>
              <a:t>В сильные морозы, в гололед кормить птиц 3-4 раза в день</a:t>
            </a:r>
          </a:p>
          <a:p>
            <a:pPr>
              <a:buFont typeface="Arial" charset="0"/>
              <a:buChar char="•"/>
            </a:pPr>
            <a:r>
              <a:rPr lang="ru-RU" sz="2000" b="1">
                <a:solidFill>
                  <a:srgbClr val="008000"/>
                </a:solidFill>
                <a:latin typeface="Bookman Old Style" pitchFamily="18" charset="0"/>
              </a:rPr>
              <a:t>Кормить птиц не только зерном, но и салом, яйцами, ягодами</a:t>
            </a:r>
          </a:p>
          <a:p>
            <a:pPr>
              <a:buFont typeface="Arial" charset="0"/>
              <a:buChar char="•"/>
            </a:pPr>
            <a:r>
              <a:rPr lang="ru-RU" sz="2000" b="1">
                <a:solidFill>
                  <a:srgbClr val="008000"/>
                </a:solidFill>
                <a:latin typeface="Bookman Old Style" pitchFamily="18" charset="0"/>
              </a:rPr>
              <a:t>Наполнять кормушку специальным кормом для птиц</a:t>
            </a:r>
          </a:p>
          <a:p>
            <a:pPr>
              <a:buFont typeface="Arial" charset="0"/>
              <a:buChar char="•"/>
            </a:pPr>
            <a:r>
              <a:rPr lang="ru-RU" sz="2000" b="1">
                <a:solidFill>
                  <a:srgbClr val="008000"/>
                </a:solidFill>
                <a:latin typeface="Bookman Old Style" pitchFamily="18" charset="0"/>
              </a:rPr>
              <a:t>Наполнять кормушку до появления первой травы</a:t>
            </a:r>
          </a:p>
          <a:p>
            <a:pPr>
              <a:buFont typeface="Arial" charset="0"/>
              <a:buChar char="•"/>
            </a:pPr>
            <a:endParaRPr lang="ru-RU" sz="2000" b="1">
              <a:solidFill>
                <a:srgbClr val="008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85" decel="100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85" decel="100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385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85" decel="100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385" decel="100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385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385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85" decel="100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385" decel="100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385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385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85" decel="100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385" decel="100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385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385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85" decel="100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385" decel="100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385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385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85" decel="100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385" decel="100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385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385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85" decel="100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385" decel="100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385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385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85" decel="100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385" decel="100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385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385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85" decel="100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385" decel="100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385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385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85" decel="100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385" decel="100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0" dur="385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2" dur="385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85" decel="100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385" decel="100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1" dur="385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3" dur="385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85" decel="100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385" decel="100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2" dur="385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4" dur="385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75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КОРМУШКИ</a:t>
            </a:r>
            <a:endParaRPr lang="ru-RU" sz="75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73075" y="1522413"/>
            <a:ext cx="4040188" cy="639762"/>
          </a:xfrm>
          <a:scene3d>
            <a:camera prst="perspectiveHeroicExtremeLeftFacing"/>
            <a:lightRig rig="threePt" dir="t"/>
          </a:scene3d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000" dirty="0" smtClean="0">
                <a:solidFill>
                  <a:srgbClr val="008000"/>
                </a:solidFill>
                <a:latin typeface="Bookman Old Style" pitchFamily="18" charset="0"/>
              </a:rPr>
              <a:t>Правильно </a:t>
            </a:r>
            <a:endParaRPr lang="ru-RU" sz="5000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66725" y="2201863"/>
            <a:ext cx="4040188" cy="3846413"/>
          </a:xfrm>
          <a:scene3d>
            <a:camera prst="isometricOffAxis2Left"/>
            <a:lightRig rig="threePt" dir="t"/>
          </a:scene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>
                <a:solidFill>
                  <a:srgbClr val="008000"/>
                </a:solidFill>
                <a:latin typeface="Bookman Old Style" pitchFamily="18" charset="0"/>
              </a:rPr>
              <a:t>Крыша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>
                <a:solidFill>
                  <a:srgbClr val="008000"/>
                </a:solidFill>
                <a:latin typeface="Bookman Old Style" pitchFamily="18" charset="0"/>
              </a:rPr>
              <a:t>Бортики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>
                <a:solidFill>
                  <a:srgbClr val="008000"/>
                </a:solidFill>
                <a:latin typeface="Bookman Old Style" pitchFamily="18" charset="0"/>
              </a:rPr>
              <a:t>Защищенное от ветра место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dirty="0" smtClean="0">
                <a:solidFill>
                  <a:srgbClr val="008000"/>
                </a:solidFill>
                <a:latin typeface="Bookman Old Style" pitchFamily="18" charset="0"/>
              </a:rPr>
              <a:t>Недоступно для хищников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211960" y="1535113"/>
            <a:ext cx="4932039" cy="639762"/>
          </a:xfrm>
          <a:scene3d>
            <a:camera prst="perspectiveHeroicExtremeLeftFacing"/>
            <a:lightRig rig="threePt" dir="t"/>
          </a:scene3d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000" dirty="0" smtClean="0">
                <a:solidFill>
                  <a:srgbClr val="C00000"/>
                </a:solidFill>
                <a:latin typeface="Bookman Old Style" pitchFamily="18" charset="0"/>
              </a:rPr>
              <a:t>Неправильно </a:t>
            </a:r>
            <a:endParaRPr lang="ru-RU" sz="5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18421"/>
          </a:xfrm>
          <a:scene3d>
            <a:camera prst="isometricOffAxis2Left"/>
            <a:lightRig rig="threePt" dir="t"/>
          </a:scene3d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Острые края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Слишком «закрытое» место (недостаточно обзора)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Доступно для хищников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7170" r:id="rId3" imgW="1058400" imgH="1227960" progId="">
              <p:embed/>
            </p:oleObj>
          </a:graphicData>
        </a:graphic>
      </p:graphicFrame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85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385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385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385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85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85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385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385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85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85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385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385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85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385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6" dur="385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8" dur="385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7000" b="1" dirty="0" smtClean="0">
                <a:ln/>
                <a:solidFill>
                  <a:schemeClr val="accent3"/>
                </a:solidFill>
              </a:rPr>
              <a:t>Сложные </a:t>
            </a:r>
            <a:endParaRPr lang="ru-RU" sz="7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922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l="17521" r="20823"/>
          <a:stretch>
            <a:fillRect/>
          </a:stretch>
        </p:blipFill>
        <p:spPr bwMode="auto">
          <a:xfrm>
            <a:off x="1979712" y="1340768"/>
            <a:ext cx="4608512" cy="4639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obliqueTopRight"/>
            <a:lightRig rig="threePt" dir="t"/>
          </a:scene3d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1700808"/>
            <a:ext cx="59563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obliqueTopLeft"/>
            <a:lightRig rig="threePt" dir="t"/>
          </a:scene3d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1484784"/>
            <a:ext cx="4320480" cy="481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isometricOffAxis1Right"/>
            <a:lightRig rig="threePt" dir="t"/>
          </a:scene3d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/>
          <a:srcRect l="15176"/>
          <a:stretch>
            <a:fillRect/>
          </a:stretch>
        </p:blipFill>
        <p:spPr bwMode="auto">
          <a:xfrm>
            <a:off x="2411760" y="1484784"/>
            <a:ext cx="5232154" cy="453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RelaxedModerately"/>
            <a:lightRig rig="threePt" dir="t"/>
          </a:scene3d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1700808"/>
            <a:ext cx="6734743" cy="4533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Above"/>
            <a:lightRig rig="threePt" dir="t"/>
          </a:scene3d>
        </p:spPr>
      </p:pic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9218" r:id="rId8" imgW="1058400" imgH="1227960" progId="">
              <p:embed/>
            </p:oleObj>
          </a:graphicData>
        </a:graphic>
      </p:graphicFrame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decel="100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decel="100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decel="1000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decel="1000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decel="1000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decel="1000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 decel="100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decel="1000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decel="1000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143000"/>
          </a:xfrm>
        </p:spPr>
        <p:txBody>
          <a:bodyPr rtlCol="0">
            <a:prstTxWarp prst="textInflate">
              <a:avLst/>
            </a:prstTxWarp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Из</a:t>
            </a:r>
            <a:r>
              <a:rPr lang="ru-RU" sz="50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ru-RU" sz="5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подручных</a:t>
            </a:r>
            <a:r>
              <a:rPr lang="ru-RU" sz="50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ru-RU" sz="5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материалов</a:t>
            </a:r>
            <a:endParaRPr lang="ru-RU" sz="5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819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8194" r:id="rId3" imgW="1058400" imgH="1227960" progId="">
              <p:embed/>
            </p:oleObj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 l="24254" r="23061" b="5923"/>
          <a:stretch>
            <a:fillRect/>
          </a:stretch>
        </p:blipFill>
        <p:spPr bwMode="auto">
          <a:xfrm>
            <a:off x="1115616" y="-171400"/>
            <a:ext cx="4752528" cy="7200800"/>
          </a:xfrm>
          <a:prstGeom prst="snip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Relaxed"/>
            <a:lightRig rig="threePt" dir="t"/>
          </a:scene3d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5" cstate="print">
            <a:lum bright="-10000" contrast="-10000"/>
          </a:blip>
          <a:srcRect t="22656"/>
          <a:stretch>
            <a:fillRect/>
          </a:stretch>
        </p:blipFill>
        <p:spPr bwMode="auto">
          <a:xfrm>
            <a:off x="1835696" y="722629"/>
            <a:ext cx="5256584" cy="6135371"/>
          </a:xfrm>
          <a:prstGeom prst="snip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RelaxedModerately"/>
            <a:lightRig rig="threePt" dir="t"/>
          </a:scene3d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lum bright="-10000" contrast="-10000"/>
          </a:blip>
          <a:srcRect/>
          <a:stretch>
            <a:fillRect/>
          </a:stretch>
        </p:blipFill>
        <p:spPr bwMode="auto">
          <a:xfrm>
            <a:off x="1043608" y="1268760"/>
            <a:ext cx="7725345" cy="5163656"/>
          </a:xfrm>
          <a:prstGeom prst="snip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RelaxedModerately"/>
            <a:lightRig rig="threePt" dir="t"/>
          </a:scene3d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339752" y="1052736"/>
            <a:ext cx="4593632" cy="5633244"/>
          </a:xfrm>
          <a:prstGeom prst="snip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RelaxedModerately"/>
            <a:lightRig rig="threePt" dir="t"/>
          </a:scene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decel="1000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decel="1000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decel="1000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decel="1000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decel="1000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decel="1000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 rtlCol="0">
            <a:prstTxWarp prst="textDoubleWave1">
              <a:avLst/>
            </a:prstTxWarp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Вкусные гирлянды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5364163" y="1125538"/>
            <a:ext cx="3394075" cy="45259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smtClean="0">
                <a:latin typeface="Bookman Old Style" pitchFamily="18" charset="0"/>
              </a:rPr>
              <a:t>Можно соорудить для птиц вкусные гирлянды. Для этого нужно нанизать на ворсистую веревку или проволоку орешки, сухофрукты, баранки, сухарики. Всё зависит от вашей фантазии!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4098" r:id="rId3" imgW="1058400" imgH="1227960" progId="">
              <p:embed/>
            </p:oleObj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36712"/>
            <a:ext cx="4248472" cy="431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3122820"/>
            <a:ext cx="4680520" cy="3735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prstTxWarp prst="textDoubleWave1">
              <a:avLst/>
            </a:prstTxWarp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Из бумажных пакетов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10242" r:id="rId3" imgW="1058400" imgH="1227960" progId="">
              <p:embed/>
            </p:oleObj>
          </a:graphicData>
        </a:graphic>
      </p:graphicFrame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>
            <a:lum bright="-20000"/>
          </a:blip>
          <a:srcRect t="15305" b="3946"/>
          <a:stretch>
            <a:fillRect/>
          </a:stretch>
        </p:blipFill>
        <p:spPr bwMode="auto">
          <a:xfrm rot="20986916">
            <a:off x="3402234" y="2475619"/>
            <a:ext cx="3115433" cy="413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perspectiveRelaxedModerately"/>
            <a:lightRig rig="threePt" dir="t"/>
          </a:scene3d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484784"/>
            <a:ext cx="4032294" cy="289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08520" y="1268760"/>
            <a:ext cx="4283968" cy="305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32656"/>
            <a:ext cx="4247953" cy="3566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Below" fov="4800000">
              <a:rot lat="3000000" lon="0" rev="600000"/>
            </a:camera>
            <a:lightRig rig="threePt" dir="t"/>
          </a:scene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 rtlCol="0">
            <a:prstTxWarp prst="textChevron">
              <a:avLst/>
            </a:prstTxWarp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Из пластиковых бутылок и канистр</a:t>
            </a:r>
            <a:endParaRPr lang="ru-RU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26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11266" r:id="rId4" imgW="1058400" imgH="1227960" progId="">
              <p:embed/>
            </p:oleObj>
          </a:graphicData>
        </a:graphic>
      </p:graphicFrame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2987824" y="3571627"/>
            <a:ext cx="3286373" cy="3286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RelaxedModerately"/>
            <a:lightRig rig="threePt" dir="t"/>
          </a:scene3d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 cstate="print">
            <a:lum bright="-10000"/>
          </a:blip>
          <a:srcRect/>
          <a:stretch>
            <a:fillRect/>
          </a:stretch>
        </p:blipFill>
        <p:spPr bwMode="auto">
          <a:xfrm rot="955122">
            <a:off x="382242" y="1434976"/>
            <a:ext cx="324036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RelaxedModerately"/>
            <a:lightRig rig="threePt" dir="t"/>
          </a:scene3d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7" cstate="print">
            <a:lum bright="-10000"/>
          </a:blip>
          <a:srcRect l="23927"/>
          <a:stretch>
            <a:fillRect/>
          </a:stretch>
        </p:blipFill>
        <p:spPr bwMode="auto">
          <a:xfrm rot="20528261">
            <a:off x="5459223" y="1945142"/>
            <a:ext cx="3480296" cy="3045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RelaxedModerately"/>
            <a:lightRig rig="threePt" dir="t"/>
          </a:scene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229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12290" r:id="rId3" imgW="1058400" imgH="1227960" progId="">
              <p:embed/>
            </p:oleObj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48680"/>
            <a:ext cx="4895032" cy="323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isometricOffAxis2Left"/>
            <a:lightRig rig="threePt" dir="t"/>
          </a:scene3d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56300" y="332656"/>
            <a:ext cx="3187700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isometricOffAxis1Right"/>
            <a:lightRig rig="threePt" dir="t"/>
          </a:scene3d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 cstate="print">
            <a:lum bright="-10000"/>
          </a:blip>
          <a:srcRect/>
          <a:stretch>
            <a:fillRect/>
          </a:stretch>
        </p:blipFill>
        <p:spPr bwMode="auto">
          <a:xfrm rot="20611571">
            <a:off x="2644929" y="3283482"/>
            <a:ext cx="4532313" cy="331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perspectiveAbove"/>
            <a:lightRig rig="threePt" dir="t"/>
          </a:scene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13314" r:id="rId3" imgW="1058400" imgH="1227960" progId="">
              <p:embed/>
            </p:oleObj>
          </a:graphicData>
        </a:graphic>
      </p:graphicFrame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lum bright="-10000"/>
          </a:blip>
          <a:srcRect l="27852"/>
          <a:stretch>
            <a:fillRect/>
          </a:stretch>
        </p:blipFill>
        <p:spPr>
          <a:xfrm rot="21432060">
            <a:off x="4023230" y="2625303"/>
            <a:ext cx="2173964" cy="4552260"/>
          </a:xfrm>
          <a:effectLst>
            <a:softEdge rad="63500"/>
          </a:effectLst>
          <a:scene3d>
            <a:camera prst="perspectiveRelaxed"/>
            <a:lightRig rig="threePt" dir="t"/>
          </a:scene3d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 rot="20584875">
            <a:off x="106139" y="2581100"/>
            <a:ext cx="3600400" cy="349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isometricLeftDown"/>
            <a:lightRig rig="threePt" dir="t"/>
          </a:scene3d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6" cstate="print">
            <a:lum bright="-10000"/>
          </a:blip>
          <a:srcRect/>
          <a:stretch>
            <a:fillRect/>
          </a:stretch>
        </p:blipFill>
        <p:spPr bwMode="auto">
          <a:xfrm rot="20938384">
            <a:off x="5714001" y="256778"/>
            <a:ext cx="314007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isometricLeftDown"/>
            <a:lightRig rig="threePt" dir="t"/>
          </a:scene3d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7" cstate="print">
            <a:lum/>
          </a:blip>
          <a:srcRect t="32171" r="45122" b="12951"/>
          <a:stretch>
            <a:fillRect/>
          </a:stretch>
        </p:blipFill>
        <p:spPr bwMode="auto">
          <a:xfrm rot="896253">
            <a:off x="1766526" y="191476"/>
            <a:ext cx="324036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perspectiveAbove"/>
            <a:lightRig rig="threePt" dir="t"/>
          </a:scene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836712"/>
            <a:ext cx="5205335" cy="5400600"/>
          </a:xfrm>
          <a:effectLst>
            <a:softEdge rad="317500"/>
          </a:effectLst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716016" y="188640"/>
            <a:ext cx="3970784" cy="6120680"/>
          </a:xfrm>
        </p:spPr>
        <p:txBody>
          <a:bodyPr rtlCol="0">
            <a:normAutofit fontScale="5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ПОКОРМИТЕ ПТИЦ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blipFill>
                <a:blip r:embed="rId4"/>
                <a:tile tx="0" ty="0" sx="100000" sy="100000" flip="none" algn="tl"/>
              </a:blipFill>
              <a:latin typeface="Bookman Old Style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Покормите птиц зимой!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Пусть со всех концов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К вам слетятся, как домой,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Стайки на крыльцо.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Небогаты их корма.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Горсть зерна нужна,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Горсть одна — и не страшна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Будет им зима.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Сколько гибнет их — не счесть,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Видеть тяжело.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А ведь в нашем сердце есть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И для птиц тепло.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Разве можно забывать: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Улететь могли,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А остались зимовать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Заодно с людьми.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Приучите птиц в мороз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К своему окну,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Чтоб без песен не пришлось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 Нам встречать весну!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		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dirty="0" smtClean="0">
                <a:blipFill>
                  <a:blip r:embed="rId4"/>
                  <a:tile tx="0" ty="0" sx="100000" sy="100000" flip="none" algn="tl"/>
                </a:blipFill>
                <a:latin typeface="Bookman Old Style" pitchFamily="18" charset="0"/>
              </a:rPr>
              <a:t>		Александр Яшин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latin typeface="Bookman Old Style" pitchFamily="18" charset="0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21506" r:id="rId5" imgW="1058400" imgH="1227960" progId="">
              <p:embed/>
            </p:oleObj>
          </a:graphicData>
        </a:graphic>
      </p:graphicFrame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8000" contrast="-2000"/>
          </a:blip>
          <a:srcRect b="7181"/>
          <a:stretch>
            <a:fillRect/>
          </a:stretch>
        </p:blipFill>
        <p:spPr bwMode="auto">
          <a:xfrm>
            <a:off x="5343525" y="3506788"/>
            <a:ext cx="3800475" cy="335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8" descr="C:\люська\Images\Животные\ptichki_vesnoy.gif"/>
          <p:cNvPicPr>
            <a:picLocks noChangeAspect="1" noChangeArrowheads="1" noCrop="1"/>
          </p:cNvPicPr>
          <p:nvPr/>
        </p:nvPicPr>
        <p:blipFill>
          <a:blip r:embed="rId3" cstate="print">
            <a:lum bright="-8000"/>
          </a:blip>
          <a:srcRect/>
          <a:stretch>
            <a:fillRect/>
          </a:stretch>
        </p:blipFill>
        <p:spPr bwMode="auto">
          <a:xfrm>
            <a:off x="5637213" y="0"/>
            <a:ext cx="350678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  <a:lum bright="-20000" contrast="-12000"/>
          </a:blip>
          <a:srcRect t="19740"/>
          <a:stretch>
            <a:fillRect/>
          </a:stretch>
        </p:blipFill>
        <p:spPr bwMode="auto">
          <a:xfrm>
            <a:off x="107950" y="4178300"/>
            <a:ext cx="3035300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"/>
          </a:blip>
          <a:srcRect/>
          <a:stretch>
            <a:fillRect/>
          </a:stretch>
        </p:blipFill>
        <p:spPr bwMode="auto">
          <a:xfrm>
            <a:off x="34925" y="76200"/>
            <a:ext cx="3859213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2492896"/>
            <a:ext cx="7262893" cy="1142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С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П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А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chemeClr val="accent3"/>
                </a:solidFill>
                <a:latin typeface="Comic Sans MS" pitchFamily="66" charset="0"/>
              </a:rPr>
              <a:t>И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FF9900"/>
                </a:solidFill>
                <a:latin typeface="Comic Sans MS" pitchFamily="66" charset="0"/>
              </a:rPr>
              <a:t>Б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FF0066"/>
                </a:solidFill>
                <a:latin typeface="Comic Sans MS" pitchFamily="66" charset="0"/>
              </a:rPr>
              <a:t>О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latin typeface="Comic Sans MS" pitchFamily="66" charset="0"/>
              </a:rPr>
              <a:t> 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7030A0"/>
                </a:solidFill>
                <a:latin typeface="Comic Sans MS" pitchFamily="66" charset="0"/>
              </a:rPr>
              <a:t>З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А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latin typeface="Comic Sans MS" pitchFamily="66" charset="0"/>
              </a:rPr>
              <a:t> 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FF9900"/>
                </a:solidFill>
                <a:latin typeface="Comic Sans MS" pitchFamily="66" charset="0"/>
              </a:rPr>
              <a:t>В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Н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chemeClr val="accent4"/>
                </a:solidFill>
                <a:latin typeface="Comic Sans MS" pitchFamily="66" charset="0"/>
              </a:rPr>
              <a:t>И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latin typeface="Comic Sans MS" pitchFamily="66" charset="0"/>
              </a:rPr>
              <a:t>М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FF0066"/>
                </a:solidFill>
                <a:latin typeface="Comic Sans MS" pitchFamily="66" charset="0"/>
              </a:rPr>
              <a:t>А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chemeClr val="accent3"/>
                </a:solidFill>
                <a:latin typeface="Comic Sans MS" pitchFamily="66" charset="0"/>
              </a:rPr>
              <a:t>Н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И</a:t>
            </a:r>
            <a:r>
              <a:rPr lang="ru-RU" sz="8000" b="1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Е</a:t>
            </a:r>
            <a:endParaRPr lang="ru-RU" sz="8000" b="1" dirty="0">
              <a:ln w="38100">
                <a:solidFill>
                  <a:schemeClr val="bg1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 материалам сайтов: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www.barbariki.ru</a:t>
            </a:r>
            <a:r>
              <a:rPr lang="ru-RU" dirty="0" smtClean="0"/>
              <a:t>/</a:t>
            </a:r>
            <a:r>
              <a:rPr lang="ru-RU" dirty="0" err="1" smtClean="0"/>
              <a:t>index.php?page=news_read&amp;news=727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www.liveinternet.ru</a:t>
            </a:r>
            <a:r>
              <a:rPr lang="ru-RU" dirty="0" smtClean="0"/>
              <a:t>/</a:t>
            </a:r>
            <a:r>
              <a:rPr lang="ru-RU" dirty="0" err="1" smtClean="0"/>
              <a:t>users</a:t>
            </a:r>
            <a:r>
              <a:rPr lang="ru-RU" dirty="0" smtClean="0"/>
              <a:t>/4776836/</a:t>
            </a:r>
            <a:r>
              <a:rPr lang="ru-RU" dirty="0" err="1" smtClean="0"/>
              <a:t>post265727161</a:t>
            </a:r>
            <a:r>
              <a:rPr lang="ru-RU" dirty="0" smtClean="0"/>
              <a:t>/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www.liveinternet.ru</a:t>
            </a:r>
            <a:r>
              <a:rPr lang="ru-RU" dirty="0" smtClean="0"/>
              <a:t>/</a:t>
            </a:r>
            <a:r>
              <a:rPr lang="ru-RU" dirty="0" err="1" smtClean="0"/>
              <a:t>users</a:t>
            </a:r>
            <a:r>
              <a:rPr lang="ru-RU" dirty="0" smtClean="0"/>
              <a:t>/4732859/</a:t>
            </a:r>
            <a:r>
              <a:rPr lang="ru-RU" dirty="0" err="1" smtClean="0"/>
              <a:t>post265514211</a:t>
            </a:r>
            <a:r>
              <a:rPr lang="ru-RU" dirty="0" smtClean="0"/>
              <a:t>/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www.liveinternet.ru</a:t>
            </a:r>
            <a:r>
              <a:rPr lang="ru-RU" dirty="0" smtClean="0"/>
              <a:t>/</a:t>
            </a:r>
            <a:r>
              <a:rPr lang="ru-RU" dirty="0" err="1" smtClean="0"/>
              <a:t>users</a:t>
            </a:r>
            <a:r>
              <a:rPr lang="ru-RU" dirty="0" smtClean="0"/>
              <a:t>/</a:t>
            </a:r>
            <a:r>
              <a:rPr lang="ru-RU" dirty="0" err="1" smtClean="0"/>
              <a:t>yoginya-natalika</a:t>
            </a:r>
            <a:r>
              <a:rPr lang="ru-RU" dirty="0" smtClean="0"/>
              <a:t>/</a:t>
            </a:r>
            <a:r>
              <a:rPr lang="ru-RU" dirty="0" err="1" smtClean="0"/>
              <a:t>post264533458</a:t>
            </a:r>
            <a:r>
              <a:rPr lang="ru-RU" dirty="0" smtClean="0"/>
              <a:t>/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www.liveinternet.ru</a:t>
            </a:r>
            <a:r>
              <a:rPr lang="ru-RU" dirty="0" smtClean="0"/>
              <a:t>/</a:t>
            </a:r>
            <a:r>
              <a:rPr lang="ru-RU" dirty="0" err="1" smtClean="0"/>
              <a:t>users</a:t>
            </a:r>
            <a:r>
              <a:rPr lang="ru-RU" dirty="0" smtClean="0"/>
              <a:t>/4385450/</a:t>
            </a:r>
            <a:r>
              <a:rPr lang="ru-RU" dirty="0" err="1" smtClean="0"/>
              <a:t>post256839068</a:t>
            </a:r>
            <a:r>
              <a:rPr lang="ru-RU" dirty="0" smtClean="0"/>
              <a:t>/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asd4you.ru</a:t>
            </a:r>
            <a:r>
              <a:rPr lang="ru-RU" dirty="0" smtClean="0"/>
              <a:t>/</a:t>
            </a:r>
            <a:r>
              <a:rPr lang="ru-RU" dirty="0" err="1" smtClean="0"/>
              <a:t>kak-sdelat-kormushku-dlya-ptic-svoimi-rukami</a:t>
            </a:r>
            <a:r>
              <a:rPr lang="ru-RU" dirty="0" smtClean="0"/>
              <a:t>/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tim.ecobiocentre.ru</a:t>
            </a:r>
            <a:r>
              <a:rPr lang="ru-RU" dirty="0" smtClean="0"/>
              <a:t>/</a:t>
            </a:r>
            <a:r>
              <a:rPr lang="ru-RU" dirty="0" err="1" smtClean="0"/>
              <a:t>st</a:t>
            </a:r>
            <a:r>
              <a:rPr lang="ru-RU" dirty="0" smtClean="0"/>
              <a:t>/</a:t>
            </a:r>
            <a:r>
              <a:rPr lang="ru-RU" dirty="0" err="1" smtClean="0"/>
              <a:t>print.php?id=1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www.livemaster.ru</a:t>
            </a:r>
            <a:r>
              <a:rPr lang="ru-RU" dirty="0" smtClean="0"/>
              <a:t>/</a:t>
            </a:r>
            <a:r>
              <a:rPr lang="ru-RU" dirty="0" err="1" smtClean="0"/>
              <a:t>topic</a:t>
            </a:r>
            <a:r>
              <a:rPr lang="ru-RU" dirty="0" smtClean="0"/>
              <a:t>/</a:t>
            </a:r>
            <a:r>
              <a:rPr lang="ru-RU" dirty="0" err="1" smtClean="0"/>
              <a:t>49374-kormushki-i-chem-kormit-ptits-zimoj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domptic.ru</a:t>
            </a:r>
            <a:r>
              <a:rPr lang="ru-RU" dirty="0" smtClean="0"/>
              <a:t>/</a:t>
            </a:r>
            <a:r>
              <a:rPr lang="ru-RU" dirty="0" err="1" smtClean="0"/>
              <a:t>feed-ptic-winter</a:t>
            </a:r>
            <a:r>
              <a:rPr lang="ru-RU" dirty="0" smtClean="0"/>
              <a:t>/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7354888" y="4797425"/>
          <a:ext cx="1455737" cy="1685925"/>
        </p:xfrm>
        <a:graphic>
          <a:graphicData uri="http://schemas.openxmlformats.org/presentationml/2006/ole">
            <p:oleObj spid="_x0000_s20482" r:id="rId3" imgW="1058400" imgH="1227960" progId="">
              <p:embed/>
            </p:oleObj>
          </a:graphicData>
        </a:graphic>
      </p:graphicFrame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303</Words>
  <Application>Microsoft Office PowerPoint</Application>
  <PresentationFormat>Экран (4:3)</PresentationFormat>
  <Paragraphs>67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Птицам – хлеба крошку да любви немножко…</vt:lpstr>
      <vt:lpstr>Слайд 2</vt:lpstr>
      <vt:lpstr>Слайд 3</vt:lpstr>
      <vt:lpstr>Слайд 4</vt:lpstr>
      <vt:lpstr>КОРМУШКИ</vt:lpstr>
      <vt:lpstr>Сложные </vt:lpstr>
      <vt:lpstr>Из подручных материалов</vt:lpstr>
      <vt:lpstr>Вкусные гирлянды</vt:lpstr>
      <vt:lpstr>Из бумажных пакетов</vt:lpstr>
      <vt:lpstr>Из пластиковых бутылок и канистр</vt:lpstr>
      <vt:lpstr>Слайд 11</vt:lpstr>
      <vt:lpstr>Слайд 12</vt:lpstr>
      <vt:lpstr>Слайд 13</vt:lpstr>
      <vt:lpstr>СПАСИБО ЗА ВНИМАНИЕ</vt:lpstr>
      <vt:lpstr>По материалам сайтов: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ВелИУж</dc:creator>
  <cp:lastModifiedBy>Пользователь</cp:lastModifiedBy>
  <cp:revision>41</cp:revision>
  <dcterms:created xsi:type="dcterms:W3CDTF">2013-03-16T18:07:49Z</dcterms:created>
  <dcterms:modified xsi:type="dcterms:W3CDTF">2014-04-01T12:55:43Z</dcterms:modified>
</cp:coreProperties>
</file>