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69" r:id="rId3"/>
    <p:sldId id="268" r:id="rId4"/>
    <p:sldId id="271" r:id="rId5"/>
    <p:sldId id="270" r:id="rId6"/>
    <p:sldId id="257" r:id="rId7"/>
    <p:sldId id="283" r:id="rId8"/>
    <p:sldId id="260" r:id="rId9"/>
    <p:sldId id="275" r:id="rId10"/>
    <p:sldId id="276" r:id="rId11"/>
    <p:sldId id="281" r:id="rId12"/>
    <p:sldId id="272" r:id="rId13"/>
    <p:sldId id="285" r:id="rId14"/>
    <p:sldId id="262" r:id="rId15"/>
    <p:sldId id="298" r:id="rId16"/>
    <p:sldId id="264" r:id="rId17"/>
    <p:sldId id="286" r:id="rId18"/>
    <p:sldId id="306" r:id="rId19"/>
    <p:sldId id="287" r:id="rId20"/>
    <p:sldId id="288" r:id="rId21"/>
    <p:sldId id="307" r:id="rId22"/>
    <p:sldId id="308" r:id="rId23"/>
    <p:sldId id="309" r:id="rId24"/>
    <p:sldId id="292" r:id="rId25"/>
    <p:sldId id="319" r:id="rId26"/>
    <p:sldId id="310" r:id="rId27"/>
    <p:sldId id="29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40" d="100"/>
          <a:sy n="40" d="100"/>
        </p:scale>
        <p:origin x="-413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C75BCE-CF9D-4ADE-86FE-384189E4BC6E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115B85-CDAB-4BEE-A191-9264F2CE8D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FA99AA-7D7A-4DBA-A782-25C7E21DB97F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43839E-CA83-4F94-ABB2-F31E68A0F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75E1B-838E-4663-8DF4-A8D13154123A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7D35-30CB-495A-B962-5564986FB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330EE-2152-4746-845A-A0C06A108B55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69439-B4F1-409F-931C-5F1ECBD15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315EB-C621-4250-AE2E-854A592281F5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3D28F-E64E-4BBB-BF5C-4F0182E90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DD8C-77EC-4E63-BDC0-820BF405370D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256A-EEBF-43B4-800A-5479A0498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846DA-F5D3-4B79-A987-0723DE2193A7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4FFC9-23AD-43A0-8895-E1A4091B7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0D077-EAE3-441F-8A46-0154D0B4A4F9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6285-5808-4F86-8689-76D8EDAAF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E9416-5EAA-405A-A51B-C94153727CCC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44B6-0550-4F66-8E8A-82ED99752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89B38-92C9-4633-97F5-77706C3001E7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46BA3-13E0-4346-A4FF-22666651B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474E7-DE91-43FE-8F44-977F457CB258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B214A-E782-42E4-987F-9F5638AF4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4E606-6258-458A-9358-68A23D6C1FB1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B92D-9FBC-4742-9A3C-611C234A4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D245-F6F2-4596-846B-079E933A4075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8BABD-7F57-4200-8353-FA8A3795B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296736-403F-4F6F-B442-AA777CC10948}" type="datetimeFigureOut">
              <a:rPr lang="ru-RU"/>
              <a:pPr>
                <a:defRPr/>
              </a:pPr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EA8E05-B08F-4492-88EC-D8BD37373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40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ld.znainashix.ru/journal/20/370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4"/>
          <p:cNvSpPr>
            <a:spLocks noGrp="1"/>
          </p:cNvSpPr>
          <p:nvPr>
            <p:ph type="title"/>
          </p:nvPr>
        </p:nvSpPr>
        <p:spPr>
          <a:xfrm>
            <a:off x="-396552" y="0"/>
            <a:ext cx="10009112" cy="3140968"/>
          </a:xfrm>
        </p:spPr>
        <p:txBody>
          <a:bodyPr/>
          <a:lstStyle/>
          <a:p>
            <a:pPr eaLnBrk="1" hangingPunct="1"/>
            <a:r>
              <a:rPr lang="ru-RU" sz="7200" b="1" dirty="0" smtClean="0">
                <a:solidFill>
                  <a:srgbClr val="FF0000"/>
                </a:solidFill>
                <a:latin typeface="Bookman Old Style" pitchFamily="18" charset="0"/>
              </a:rPr>
              <a:t>ИНТА – </a:t>
            </a:r>
            <a:br>
              <a:rPr lang="ru-RU" sz="72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6300" b="1" dirty="0" smtClean="0">
                <a:solidFill>
                  <a:srgbClr val="FF0000"/>
                </a:solidFill>
                <a:latin typeface="Bookman Old Style" pitchFamily="18" charset="0"/>
              </a:rPr>
              <a:t>мой город, мой дом</a:t>
            </a:r>
            <a:endParaRPr lang="ru-RU" sz="6300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67544" y="3284984"/>
            <a:ext cx="741682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Под гитары яростное пенье,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Те, кого сюда вела мечта,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Отмечали города рожденье,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Названного коротко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Инта.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rPr>
              <a:t>Н. Воропаев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люська\инта\фото инта\символика\default11.jp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2276872"/>
            <a:ext cx="29397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3779912" cy="1700808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  <a:t>Герб</a:t>
            </a:r>
            <a:b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утвержден </a:t>
            </a:r>
            <a:b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в 1982 г.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260648"/>
            <a:ext cx="5868144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Олень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– символ чистоты, обновления и возрождения. Олень стоит на фоне 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террикона – символа угледобывающей  промышленности Инты.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Над этой композицией художник "зажег" северное сияние, символизирующее принадлежность города к северным широтам.  </a:t>
            </a: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На заднем плане расположена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водонапорная башня, возведенная в 1955 году. 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Строение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высотою 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 20 этажей,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выполненное в готическом стиле, 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считается историческим и архитектурным символом Инты.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88640"/>
            <a:ext cx="5739943" cy="34673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1844824"/>
            <a:ext cx="8496944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Как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и герб, </a:t>
            </a:r>
            <a:endParaRPr lang="ru-RU" sz="23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отражает </a:t>
            </a: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исторические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, </a:t>
            </a:r>
            <a:endParaRPr lang="ru-RU" sz="23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культурные, </a:t>
            </a: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национальные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и </a:t>
            </a:r>
            <a:endParaRPr lang="ru-RU" sz="23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местные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традиции. </a:t>
            </a:r>
            <a:b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</a:b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В 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центре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флага </a:t>
            </a:r>
            <a:endParaRPr lang="ru-RU" sz="2300" b="1" dirty="0" smtClean="0">
              <a:solidFill>
                <a:srgbClr val="0000CC"/>
              </a:solidFill>
              <a:latin typeface="Bookman Old Style" pitchFamily="18" charset="0"/>
            </a:endParaRPr>
          </a:p>
          <a:p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изображение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снежинки серебристого цвета, на который накладывается ромб желтого цвета, </a:t>
            </a:r>
            <a:r>
              <a:rPr lang="ru-RU" sz="2300" b="1" dirty="0" err="1" smtClean="0">
                <a:solidFill>
                  <a:srgbClr val="0000CC"/>
                </a:solidFill>
                <a:latin typeface="Bookman Old Style" pitchFamily="18" charset="0"/>
              </a:rPr>
              <a:t>символизирущий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северное солнце. Внутри ромба, также как и на гербе Инты, </a:t>
            </a:r>
            <a:r>
              <a:rPr lang="ru-RU" sz="2300" b="1" dirty="0" err="1" smtClean="0">
                <a:solidFill>
                  <a:srgbClr val="0000CC"/>
                </a:solidFill>
                <a:latin typeface="Bookman Old Style" pitchFamily="18" charset="0"/>
              </a:rPr>
              <a:t>стилизовнаные</a:t>
            </a:r>
            <a:r>
              <a:rPr lang="ru-RU" sz="2300" b="1" dirty="0" smtClean="0">
                <a:solidFill>
                  <a:srgbClr val="0000CC"/>
                </a:solidFill>
                <a:latin typeface="Bookman Old Style" pitchFamily="18" charset="0"/>
              </a:rPr>
              <a:t> </a:t>
            </a:r>
            <a:r>
              <a:rPr lang="ru-RU" sz="2300" b="1" dirty="0">
                <a:solidFill>
                  <a:srgbClr val="0000CC"/>
                </a:solidFill>
                <a:latin typeface="Bookman Old Style" pitchFamily="18" charset="0"/>
              </a:rPr>
              <a:t>изображения башни, террикона и северного оленя на синем фоне неба. </a:t>
            </a:r>
          </a:p>
        </p:txBody>
      </p:sp>
      <p:sp>
        <p:nvSpPr>
          <p:cNvPr id="10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3851920" cy="1700808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  <a:t>Флаг </a:t>
            </a:r>
            <a:b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утвержден </a:t>
            </a:r>
            <a:b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в 2008 г.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0"/>
            <a:ext cx="51911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4941168"/>
            <a:ext cx="9144000" cy="1700808"/>
          </a:xfrm>
        </p:spPr>
        <p:txBody>
          <a:bodyPr/>
          <a:lstStyle/>
          <a:p>
            <a:pPr>
              <a:buNone/>
            </a:pPr>
            <a: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  <a:t>Интинский район на карте республики</a:t>
            </a:r>
            <a:endParaRPr lang="ru-RU" sz="6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инта\Улицы\int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333375"/>
            <a:ext cx="7489825" cy="5616575"/>
          </a:xfrm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39552" y="404664"/>
            <a:ext cx="81369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«Вода полноводная», «место, где много воды» - таково толкование коми-ненецкого слова «Инта». Инта находится в шестидесяти километрах от северного полярного круга, на границе между лесом и тундрой. Озера и реки плотным кольцом окружают Инту.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07950" y="5876925"/>
            <a:ext cx="9036050" cy="796925"/>
          </a:xfrm>
        </p:spPr>
        <p:txBody>
          <a:bodyPr/>
          <a:lstStyle/>
          <a:p>
            <a:pPr eaLnBrk="1" hangingPunct="1"/>
            <a:r>
              <a:rPr lang="ru-RU" sz="3800" b="1" dirty="0" smtClean="0">
                <a:solidFill>
                  <a:srgbClr val="FF0000"/>
                </a:solidFill>
                <a:latin typeface="Bookman Old Style" pitchFamily="18" charset="0"/>
              </a:rPr>
              <a:t>Инта – «большая вода» </a:t>
            </a:r>
            <a:br>
              <a:rPr lang="ru-RU" sz="3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3800" b="1" dirty="0" smtClean="0">
                <a:solidFill>
                  <a:srgbClr val="FF0000"/>
                </a:solidFill>
                <a:latin typeface="Bookman Old Style" pitchFamily="18" charset="0"/>
              </a:rPr>
              <a:t>(вид с вертолета).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xit" presetSubtype="1" fill="hold" nodeType="after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5301208"/>
            <a:ext cx="5843588" cy="1556792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Ворота </a:t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города</a:t>
            </a:r>
          </a:p>
        </p:txBody>
      </p:sp>
      <p:pic>
        <p:nvPicPr>
          <p:cNvPr id="3" name="Picture 2" descr="C:\люська\инта\вокзал\1287137538_inta-vokz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14313"/>
            <a:ext cx="61674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люська\инта\фото инта\682643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10503"/>
          <a:stretch>
            <a:fillRect/>
          </a:stretch>
        </p:blipFill>
        <p:spPr>
          <a:xfrm>
            <a:off x="539552" y="260648"/>
            <a:ext cx="6215063" cy="4171950"/>
          </a:xfrm>
        </p:spPr>
      </p:pic>
      <p:pic>
        <p:nvPicPr>
          <p:cNvPr id="8" name="Рисунок 7" descr="sketch-77869.jpg"/>
          <p:cNvPicPr>
            <a:picLocks noChangeAspect="1"/>
          </p:cNvPicPr>
          <p:nvPr/>
        </p:nvPicPr>
        <p:blipFill>
          <a:blip r:embed="rId4" cstate="print"/>
          <a:srcRect l="4922" r="14665"/>
          <a:stretch>
            <a:fillRect/>
          </a:stretch>
        </p:blipFill>
        <p:spPr bwMode="auto">
          <a:xfrm>
            <a:off x="467544" y="260648"/>
            <a:ext cx="796131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люська\инта\фото инта\inta-435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7825" y="2924175"/>
            <a:ext cx="4865688" cy="364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1196752"/>
            <a:ext cx="842493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ln w="6350">
                  <a:noFill/>
                </a:ln>
                <a:latin typeface="Bookman Old Style" pitchFamily="18" charset="0"/>
              </a:rPr>
              <a:t>Железнодорожная ветка до Воркуты была построена в 40-е годы, но между Интой и железной дорогой было 12 км тундры. Тогда организовали отправление мини-поездов (из 2-3 вагонов) от </a:t>
            </a:r>
            <a:r>
              <a:rPr lang="ru-RU" sz="2500" b="1" dirty="0" err="1" smtClean="0">
                <a:ln w="6350">
                  <a:noFill/>
                </a:ln>
                <a:latin typeface="Bookman Old Style" pitchFamily="18" charset="0"/>
              </a:rPr>
              <a:t>Предшахтной</a:t>
            </a:r>
            <a:r>
              <a:rPr lang="ru-RU" sz="2500" b="1" dirty="0" smtClean="0">
                <a:ln w="6350">
                  <a:noFill/>
                </a:ln>
                <a:latin typeface="Bookman Old Style" pitchFamily="18" charset="0"/>
              </a:rPr>
              <a:t>. </a:t>
            </a:r>
            <a:r>
              <a:rPr lang="ru-RU" sz="2500" b="1" dirty="0">
                <a:ln w="6350">
                  <a:noFill/>
                </a:ln>
                <a:latin typeface="Bookman Old Style" pitchFamily="18" charset="0"/>
              </a:rPr>
              <a:t>Так и добирались интинцы на станцию более десятка лет, даже один из первых автобусных маршрутов был тогда от «центра», то есть здания Управления (Кирова, 7) до </a:t>
            </a:r>
            <a:r>
              <a:rPr lang="ru-RU" sz="2500" b="1" dirty="0" err="1" smtClean="0">
                <a:ln w="6350">
                  <a:noFill/>
                </a:ln>
                <a:latin typeface="Bookman Old Style" pitchFamily="18" charset="0"/>
              </a:rPr>
              <a:t>Предшахтной</a:t>
            </a:r>
            <a:r>
              <a:rPr lang="ru-RU" sz="2500" b="1" dirty="0" smtClean="0">
                <a:ln w="6350">
                  <a:noFill/>
                </a:ln>
                <a:latin typeface="Bookman Old Style" pitchFamily="18" charset="0"/>
              </a:rPr>
              <a:t>. Красавец-вокзал </a:t>
            </a:r>
            <a:r>
              <a:rPr lang="ru-RU" sz="2500" b="1" dirty="0">
                <a:ln w="6350">
                  <a:noFill/>
                </a:ln>
                <a:latin typeface="Bookman Old Style" pitchFamily="18" charset="0"/>
              </a:rPr>
              <a:t>на станции Инта был введен в эксплуатацию </a:t>
            </a:r>
            <a:r>
              <a:rPr lang="ru-RU" sz="2500" b="1" dirty="0" smtClean="0">
                <a:ln w="6350">
                  <a:noFill/>
                </a:ln>
                <a:latin typeface="Bookman Old Style" pitchFamily="18" charset="0"/>
              </a:rPr>
              <a:t>в </a:t>
            </a:r>
            <a:r>
              <a:rPr lang="ru-RU" sz="2500" b="1" dirty="0">
                <a:ln w="6350">
                  <a:noFill/>
                </a:ln>
                <a:latin typeface="Bookman Old Style" pitchFamily="18" charset="0"/>
              </a:rPr>
              <a:t>1964 </a:t>
            </a:r>
            <a:r>
              <a:rPr lang="ru-RU" sz="2500" b="1" dirty="0" smtClean="0">
                <a:ln w="6350">
                  <a:noFill/>
                </a:ln>
                <a:latin typeface="Bookman Old Style" pitchFamily="18" charset="0"/>
              </a:rPr>
              <a:t>году.</a:t>
            </a:r>
            <a:endParaRPr lang="ru-RU" sz="2500" b="1" dirty="0">
              <a:ln w="6350">
                <a:noFill/>
              </a:ln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7" presetClass="exit" presetSubtype="1" fill="hold" grpId="0" nodeType="after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80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6000"/>
                            </p:stCondLst>
                            <p:childTnLst>
                              <p:par>
                                <p:cTn id="33" presetID="16" presetClass="entr" presetSubtype="4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Home\Desktop\инта\башня\inta_photo_s2.jpg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5"/>
            <a:ext cx="8229600" cy="936104"/>
          </a:xfrm>
        </p:spPr>
        <p:txBody>
          <a:bodyPr/>
          <a:lstStyle/>
          <a:p>
            <a:r>
              <a:rPr lang="ru-RU" sz="2300" b="1" dirty="0" smtClean="0">
                <a:latin typeface="Bookman Old Style" pitchFamily="18" charset="0"/>
              </a:rPr>
              <a:t>Инта начиналась в тридцатые годы 20 века с основания месторождения каменного угля.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67544" y="1556792"/>
            <a:ext cx="82296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 1940 года началось промышленное освоение Интинского угольного месторождения, являющегося частью Печорского угольного бассейна.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539552" y="3068960"/>
            <a:ext cx="82296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 25 ноября 1942 года населенный пункт Инта </a:t>
            </a:r>
            <a:r>
              <a:rPr kumimoji="0" lang="ru-RU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Косьявомского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сельсовета </a:t>
            </a:r>
            <a:r>
              <a:rPr kumimoji="0" lang="ru-RU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Кожвинского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района был преобразован в поселок городского типа. 1 января 1954 года Интинской район с центром в поселке Верхняя Инта был выведен из состава </a:t>
            </a:r>
            <a:r>
              <a:rPr kumimoji="0" lang="ru-RU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Кожвинского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района, а с 4 октября 1954 года получил статус города.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0"/>
                            </p:stCondLst>
                            <p:childTnLst>
                              <p:par>
                                <p:cTn id="26" presetID="29" presetClass="exit" presetSubtype="0" fill="hold" grpId="1" nodeType="after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2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0"/>
                            </p:stCondLst>
                            <p:childTnLst>
                              <p:par>
                                <p:cTn id="38" presetID="29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0"/>
                            </p:stCondLst>
                            <p:childTnLst>
                              <p:par>
                                <p:cTn id="44" presetID="5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92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92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19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19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6" grpId="0"/>
      <p:bldP spid="6" grpId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Микрорайон Южный.</a:t>
            </a:r>
          </a:p>
        </p:txBody>
      </p:sp>
      <p:pic>
        <p:nvPicPr>
          <p:cNvPr id="4099" name="Picture 4" descr="C:\люська\инта\город\124578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484784"/>
            <a:ext cx="6786563" cy="5089525"/>
          </a:xfrm>
          <a:noFill/>
        </p:spPr>
      </p:pic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398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Микрорайон Южный.</a:t>
            </a:r>
          </a:p>
        </p:txBody>
      </p:sp>
      <p:pic>
        <p:nvPicPr>
          <p:cNvPr id="4108" name="Picture 12" descr="C:\Users\Home\Desktop\инта\15\дом престарелых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08720"/>
            <a:ext cx="6624736" cy="4968552"/>
          </a:xfrm>
          <a:prstGeom prst="rect">
            <a:avLst/>
          </a:prstGeom>
          <a:noFill/>
        </p:spPr>
      </p:pic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331640" y="5733256"/>
            <a:ext cx="576064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Дом престарелых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908720"/>
            <a:ext cx="413995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600" b="1" dirty="0" smtClean="0">
                <a:latin typeface="Bookman Old Style" pitchFamily="18" charset="0"/>
              </a:rPr>
              <a:t>Основан 22 июля 2004г. Предназначен для постоянного проживания пожилых людей и инвалидов, нуждающихся в уходе и медицинском обслуживании.    </a:t>
            </a:r>
            <a:endParaRPr lang="ru-RU" sz="26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Микрорайон Южный.</a:t>
            </a:r>
          </a:p>
        </p:txBody>
      </p:sp>
      <p:pic>
        <p:nvPicPr>
          <p:cNvPr id="4109" name="Picture 13" descr="C:\Users\Home\Desktop\инта\15\Церковь1.jpg"/>
          <p:cNvPicPr>
            <a:picLocks noChangeAspect="1" noChangeArrowheads="1"/>
          </p:cNvPicPr>
          <p:nvPr/>
        </p:nvPicPr>
        <p:blipFill>
          <a:blip r:embed="rId2" cstate="print"/>
          <a:srcRect b="21650"/>
          <a:stretch>
            <a:fillRect/>
          </a:stretch>
        </p:blipFill>
        <p:spPr bwMode="auto">
          <a:xfrm>
            <a:off x="3635896" y="1052736"/>
            <a:ext cx="5143500" cy="537321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95537" y="3356992"/>
            <a:ext cx="46805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6350">
                  <a:solidFill>
                    <a:schemeClr val="tx1"/>
                  </a:solidFill>
                </a:ln>
                <a:latin typeface="Bookman Old Style" pitchFamily="18" charset="0"/>
              </a:rPr>
              <a:t>Церковь </a:t>
            </a:r>
          </a:p>
          <a:p>
            <a:r>
              <a:rPr lang="ru-RU" sz="3200" b="1" dirty="0" smtClean="0">
                <a:ln w="6350">
                  <a:solidFill>
                    <a:schemeClr val="tx1"/>
                  </a:solidFill>
                </a:ln>
                <a:latin typeface="Bookman Old Style" pitchFamily="18" charset="0"/>
              </a:rPr>
              <a:t>Святителя </a:t>
            </a:r>
          </a:p>
          <a:p>
            <a:r>
              <a:rPr lang="ru-RU" sz="3200" b="1" dirty="0" smtClean="0">
                <a:ln w="6350">
                  <a:solidFill>
                    <a:schemeClr val="tx1"/>
                  </a:solidFill>
                </a:ln>
                <a:latin typeface="Bookman Old Style" pitchFamily="18" charset="0"/>
              </a:rPr>
              <a:t>Николая </a:t>
            </a:r>
          </a:p>
          <a:p>
            <a:r>
              <a:rPr lang="ru-RU" sz="3200" b="1" dirty="0" smtClean="0">
                <a:ln w="6350">
                  <a:solidFill>
                    <a:schemeClr val="tx1"/>
                  </a:solidFill>
                </a:ln>
                <a:latin typeface="Bookman Old Style" pitchFamily="18" charset="0"/>
              </a:rPr>
              <a:t>Чудотворца.</a:t>
            </a:r>
          </a:p>
          <a:p>
            <a:r>
              <a:rPr lang="ru-RU" sz="3200" b="1" dirty="0" smtClean="0">
                <a:ln w="6350">
                  <a:noFill/>
                </a:ln>
                <a:latin typeface="Bookman Old Style" pitchFamily="18" charset="0"/>
              </a:rPr>
              <a:t>Строилась с </a:t>
            </a:r>
          </a:p>
          <a:p>
            <a:r>
              <a:rPr lang="ru-RU" sz="3200" b="1" dirty="0" smtClean="0">
                <a:ln w="6350">
                  <a:noFill/>
                </a:ln>
                <a:latin typeface="Bookman Old Style" pitchFamily="18" charset="0"/>
              </a:rPr>
              <a:t>2000 по 2013 год.</a:t>
            </a:r>
            <a:r>
              <a:rPr lang="ru-RU" sz="3200" b="1" dirty="0" smtClean="0">
                <a:ln w="6350">
                  <a:solidFill>
                    <a:schemeClr val="tx1"/>
                  </a:solidFill>
                </a:ln>
                <a:latin typeface="Bookman Old Style" pitchFamily="18" charset="0"/>
              </a:rPr>
              <a:t> </a:t>
            </a:r>
          </a:p>
          <a:p>
            <a:r>
              <a:rPr lang="ru-RU" dirty="0">
                <a:ln w="6350">
                  <a:solidFill>
                    <a:schemeClr val="tx1"/>
                  </a:solidFill>
                </a:ln>
              </a:rPr>
              <a:t> 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findmapplaces.com/bphoto/5/shkola-6_53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7769" y="1052736"/>
            <a:ext cx="6240694" cy="4680520"/>
          </a:xfrm>
          <a:prstGeom prst="rect">
            <a:avLst/>
          </a:prstGeom>
          <a:noFill/>
        </p:spPr>
      </p:pic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Микрорайон Южный.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80112" y="5877272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latin typeface="Bookman Old Style" pitchFamily="18" charset="0"/>
              </a:rPr>
              <a:t>Школа № 6</a:t>
            </a:r>
            <a:r>
              <a:rPr lang="ru-RU" dirty="0" smtClean="0">
                <a:solidFill>
                  <a:srgbClr val="00B0F0"/>
                </a:solidFill>
              </a:rPr>
              <a:t> 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052736"/>
            <a:ext cx="37444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0B0F0"/>
                </a:solidFill>
                <a:latin typeface="Bookman Old Style" pitchFamily="18" charset="0"/>
              </a:rPr>
              <a:t>Открыта 1 сентября 1956 г.</a:t>
            </a:r>
            <a:r>
              <a:rPr lang="ru-RU" sz="2600" dirty="0" smtClean="0">
                <a:solidFill>
                  <a:srgbClr val="00B0F0"/>
                </a:solidFill>
              </a:rPr>
              <a:t> </a:t>
            </a:r>
          </a:p>
          <a:p>
            <a:r>
              <a:rPr lang="ru-RU" sz="2600" b="1" dirty="0" smtClean="0">
                <a:solidFill>
                  <a:srgbClr val="00B0F0"/>
                </a:solidFill>
                <a:latin typeface="Bookman Old Style" pitchFamily="18" charset="0"/>
              </a:rPr>
              <a:t>В этой школе учился знаменитый советский хоккеист, нападающий, олимпийский чемпион, заслуженный мастер спорта Виктор Васильевич </a:t>
            </a:r>
            <a:r>
              <a:rPr lang="ru-RU" sz="2600" b="1" dirty="0" err="1" smtClean="0">
                <a:solidFill>
                  <a:srgbClr val="00B0F0"/>
                </a:solidFill>
                <a:latin typeface="Bookman Old Style" pitchFamily="18" charset="0"/>
              </a:rPr>
              <a:t>Жлуктов</a:t>
            </a:r>
            <a:r>
              <a:rPr lang="ru-RU" sz="2600" b="1" dirty="0" smtClean="0">
                <a:solidFill>
                  <a:srgbClr val="00B0F0"/>
                </a:solidFill>
                <a:latin typeface="Bookman Old Style" pitchFamily="18" charset="0"/>
              </a:rPr>
              <a:t>.   </a:t>
            </a:r>
            <a:endParaRPr lang="ru-RU" sz="2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72771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914400" y="5929313"/>
            <a:ext cx="82296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ДК «Октябрь»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Микрорайон Южный.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Home\Desktop\инта\15\3246303_ta29.jpg"/>
          <p:cNvPicPr>
            <a:picLocks noChangeAspect="1" noChangeArrowheads="1"/>
          </p:cNvPicPr>
          <p:nvPr/>
        </p:nvPicPr>
        <p:blipFill>
          <a:blip r:embed="rId2" cstate="print"/>
          <a:srcRect l="23121" b="13762"/>
          <a:stretch>
            <a:fillRect/>
          </a:stretch>
        </p:blipFill>
        <p:spPr bwMode="auto">
          <a:xfrm>
            <a:off x="827584" y="908720"/>
            <a:ext cx="7855107" cy="55763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3"/>
            <a:ext cx="8229600" cy="2880319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00CC"/>
                </a:solidFill>
                <a:latin typeface="Bookman Old Style" pitchFamily="18" charset="0"/>
              </a:rPr>
              <a:t>Датой создания Шахты «Интинская» считается </a:t>
            </a:r>
            <a:r>
              <a:rPr lang="ru-RU" sz="2800" b="1" dirty="0" smtClean="0">
                <a:solidFill>
                  <a:srgbClr val="0000CC"/>
                </a:solidFill>
                <a:latin typeface="Bookman Old Style" pitchFamily="18" charset="0"/>
                <a:hlinkClick r:id="rId3"/>
              </a:rPr>
              <a:t>25 августа 1965 года</a:t>
            </a:r>
            <a:r>
              <a:rPr lang="ru-RU" sz="2800" b="1" dirty="0" smtClean="0">
                <a:solidFill>
                  <a:srgbClr val="0000CC"/>
                </a:solidFill>
                <a:latin typeface="Bookman Old Style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0000CC"/>
                </a:solidFill>
                <a:latin typeface="Bookman Old Style" pitchFamily="18" charset="0"/>
              </a:rPr>
              <a:t>Шахта «Интинская» самая молодая и самая крупная шахта Инты. Сегодня «Интинская» — единственная работающая шахта в Инте. </a:t>
            </a:r>
            <a:endParaRPr lang="ru-RU" sz="28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FF0000"/>
                </a:solidFill>
              </a:rPr>
              <a:t>Шахта «Интинская».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608" y="242088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" presetID="12" presetClass="exit" presetSubtype="4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9" presetID="12" presetClass="exit" presetSubtype="4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Содержимое 3" descr="0_89820_cd223ad4_orig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214312" y="500063"/>
            <a:ext cx="4645719" cy="5535535"/>
          </a:xfrm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5652120" y="332656"/>
            <a:ext cx="2571750" cy="1143000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FF0000"/>
                </a:solidFill>
                <a:latin typeface="Bookman Old Style" pitchFamily="18" charset="0"/>
              </a:rPr>
              <a:t>Горка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148064" y="1340768"/>
            <a:ext cx="399593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Скульптурная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композиция «Наука и труд» символизирует союз науки, геологов и шахтеров. Возведена на месте высадки первой геологоразведочной партии под руководством Е.Д.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Сошкиной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.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 l="16667" t="4443" r="30000" b="20000"/>
          <a:stretch>
            <a:fillRect/>
          </a:stretch>
        </p:blipFill>
        <p:spPr bwMode="auto">
          <a:xfrm>
            <a:off x="1763688" y="1052736"/>
            <a:ext cx="5000625" cy="531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Микрорайон Восточный</a:t>
            </a:r>
          </a:p>
        </p:txBody>
      </p:sp>
      <p:pic>
        <p:nvPicPr>
          <p:cNvPr id="18434" name="Picture 2" descr="http://dg53.mycdn.me/getImage?photoId=325749369620&amp;photoType=0"/>
          <p:cNvPicPr>
            <a:picLocks noChangeAspect="1" noChangeArrowheads="1"/>
          </p:cNvPicPr>
          <p:nvPr/>
        </p:nvPicPr>
        <p:blipFill>
          <a:blip r:embed="rId3" cstate="print"/>
          <a:srcRect b="26223"/>
          <a:stretch>
            <a:fillRect/>
          </a:stretch>
        </p:blipFill>
        <p:spPr bwMode="auto">
          <a:xfrm>
            <a:off x="0" y="908720"/>
            <a:ext cx="6745086" cy="3312368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4437112"/>
            <a:ext cx="9144000" cy="1728192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  <a:latin typeface="Bookman Old Style" pitchFamily="18" charset="0"/>
              </a:rPr>
              <a:t>Школа № 2. Год основания школы – 1953. В 1954 г.  ей присвоен номер 2, а в 1962 – имя Ю.А.Гагарина. </a:t>
            </a:r>
            <a:r>
              <a:rPr lang="ru-RU" sz="2400" b="1" dirty="0" smtClean="0">
                <a:latin typeface="Bookman Old Style" pitchFamily="18" charset="0"/>
              </a:rPr>
              <a:t>Первый выпуск десятиклассников состоялся в 1970 году, так как средней школа стала в 1968 году. </a:t>
            </a:r>
            <a:endParaRPr lang="ru-RU" sz="2400" b="1" dirty="0" smtClean="0">
              <a:solidFill>
                <a:schemeClr val="tx1">
                  <a:lumMod val="9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3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ОВД. «Взрыв»</a:t>
            </a:r>
          </a:p>
        </p:txBody>
      </p:sp>
      <p:pic>
        <p:nvPicPr>
          <p:cNvPr id="9219" name="Picture 4" descr="C:\люська\инта\Памятники\Взры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5770" b="32761"/>
          <a:stretch>
            <a:fillRect/>
          </a:stretch>
        </p:blipFill>
        <p:spPr>
          <a:xfrm>
            <a:off x="755576" y="1124744"/>
            <a:ext cx="6500812" cy="5103812"/>
          </a:xfrm>
          <a:noFill/>
        </p:spPr>
      </p:pic>
      <p:pic>
        <p:nvPicPr>
          <p:cNvPr id="9220" name="Рисунок 7"/>
          <p:cNvPicPr>
            <a:picLocks noChangeArrowheads="1"/>
          </p:cNvPicPr>
          <p:nvPr/>
        </p:nvPicPr>
        <p:blipFill>
          <a:blip r:embed="rId3" cstate="print"/>
          <a:srcRect l="5318" r="6927"/>
          <a:stretch>
            <a:fillRect/>
          </a:stretch>
        </p:blipFill>
        <p:spPr bwMode="auto">
          <a:xfrm>
            <a:off x="467544" y="1196752"/>
            <a:ext cx="511256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68144" y="908720"/>
            <a:ext cx="3275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Bookman Old Style" pitchFamily="18" charset="0"/>
              </a:rPr>
              <a:t>Памятник  участникам боевых действий в Афганистане, Чечне и других локальных конфликтов.  Построен по проекту Г. Маас на деньги и при помощи «афганцев».   Открыт 3 октября 2009 года. </a:t>
            </a:r>
            <a:endParaRPr lang="ru-RU" sz="24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5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FF0000"/>
                </a:solidFill>
              </a:rPr>
              <a:t>Ул. Кирова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Picture 10" descr="C:\люська\инта\Памятники\DH2dt0ZO22g.jpg"/>
          <p:cNvPicPr>
            <a:picLocks noChangeAspect="1" noChangeArrowheads="1"/>
          </p:cNvPicPr>
          <p:nvPr/>
        </p:nvPicPr>
        <p:blipFill>
          <a:blip r:embed="rId2" cstate="print"/>
          <a:srcRect l="23633" t="3125" r="28027" b="3125"/>
          <a:stretch>
            <a:fillRect/>
          </a:stretch>
        </p:blipFill>
        <p:spPr bwMode="auto">
          <a:xfrm>
            <a:off x="467544" y="836712"/>
            <a:ext cx="5132387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11560" y="5877272"/>
            <a:ext cx="432048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 smtClean="0">
                <a:solidFill>
                  <a:schemeClr val="tx1">
                    <a:lumMod val="9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Памятник С.М.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Кирову</a:t>
            </a:r>
            <a:r>
              <a:rPr kumimoji="0" lang="ru-RU" alt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(установлен в 1960 г.)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13" name="Picture 9" descr="арка на кирова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8358188" cy="5514975"/>
          </a:xfrm>
          <a:prstGeom prst="rect">
            <a:avLst/>
          </a:prstGeom>
          <a:noFill/>
          <a:ln w="38100" algn="in">
            <a:solidFill>
              <a:srgbClr val="F2F2F2"/>
            </a:solidFill>
            <a:miter lim="800000"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</p:spPr>
      </p:pic>
      <p:pic>
        <p:nvPicPr>
          <p:cNvPr id="16386" name="Picture 2" descr="Фотография Инты №3201&#10; Юго-западный угол Кирова 12 03.02.2013_12: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80728"/>
            <a:ext cx="8328327" cy="4680520"/>
          </a:xfrm>
          <a:prstGeom prst="rect">
            <a:avLst/>
          </a:prstGeom>
          <a:noFill/>
        </p:spPr>
      </p:pic>
      <p:pic>
        <p:nvPicPr>
          <p:cNvPr id="16390" name="Picture 6" descr="Фотография Инты №5885&#10; Бывший фонтан, расположенный между домами 13 и 15 по улице Кирова 15.09.2013_12:56"/>
          <p:cNvPicPr>
            <a:picLocks noChangeAspect="1" noChangeArrowheads="1"/>
          </p:cNvPicPr>
          <p:nvPr/>
        </p:nvPicPr>
        <p:blipFill>
          <a:blip r:embed="rId5" cstate="print"/>
          <a:srcRect l="15178"/>
          <a:stretch>
            <a:fillRect/>
          </a:stretch>
        </p:blipFill>
        <p:spPr bwMode="auto">
          <a:xfrm>
            <a:off x="539552" y="980728"/>
            <a:ext cx="7723518" cy="5135568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331640" y="5517232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</a:schemeClr>
                </a:solidFill>
                <a:latin typeface="Bookman Old Style" pitchFamily="18" charset="0"/>
              </a:rPr>
              <a:t>Фонтан между домами № 13 и № 15 (неработающий).</a:t>
            </a:r>
            <a:endParaRPr lang="ru-RU" sz="2400" b="1" dirty="0">
              <a:solidFill>
                <a:schemeClr val="tx1">
                  <a:lumMod val="9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6392" name="Picture 8" descr="Фотография Инты №4012&#10; Южная сторона Кирова 28 25.03.2013_11:5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908720"/>
            <a:ext cx="8456455" cy="475252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0" y="5733256"/>
            <a:ext cx="88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Bookman Old Style" pitchFamily="18" charset="0"/>
              </a:rPr>
              <a:t>Детская школа искусств. Музыкальное отделение.</a:t>
            </a:r>
            <a:endParaRPr lang="ru-RU" sz="24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21" name="Picture 5" descr="C:\люська\инта\город\кирова\012 кирова 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90872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0"/>
                            </p:stCondLst>
                            <p:childTnLst>
                              <p:par>
                                <p:cTn id="24" presetID="37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0" accel="10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0"/>
                            </p:stCondLst>
                            <p:childTnLst>
                              <p:par>
                                <p:cTn id="31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500"/>
                            </p:stCondLst>
                            <p:childTnLst>
                              <p:par>
                                <p:cTn id="38" presetID="13" presetClass="exit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9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0"/>
                            </p:stCondLst>
                            <p:childTnLst>
                              <p:par>
                                <p:cTn id="49" presetID="7" presetClass="exit" presetSubtype="8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4" presetClass="exit" presetSubtype="0" decel="10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500"/>
                            </p:stCondLst>
                            <p:childTnLst>
                              <p:par>
                                <p:cTn id="6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5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500"/>
                            </p:stCondLst>
                            <p:childTnLst>
                              <p:par>
                                <p:cTn id="68" presetID="3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100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100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7" presetClass="exit" presetSubtype="1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1500"/>
                            </p:stCondLst>
                            <p:childTnLst>
                              <p:par>
                                <p:cTn id="81" presetID="7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7" grpId="0"/>
      <p:bldP spid="17" grpId="1"/>
      <p:bldP spid="20" grpId="0"/>
      <p:bldP spid="2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142875"/>
            <a:ext cx="7668344" cy="868363"/>
          </a:xfrm>
        </p:spPr>
        <p:txBody>
          <a:bodyPr/>
          <a:lstStyle/>
          <a:p>
            <a:pPr eaLnBrk="1" hangingPunct="1"/>
            <a:r>
              <a:rPr lang="ru-RU" altLang="ru-RU" sz="4800" b="1" dirty="0" smtClean="0">
                <a:solidFill>
                  <a:srgbClr val="FF0000"/>
                </a:solidFill>
                <a:latin typeface="Bookman Old Style" pitchFamily="18" charset="0"/>
              </a:rPr>
              <a:t>Дворец культуры</a:t>
            </a:r>
            <a:r>
              <a:rPr lang="ru-RU" altLang="ru-RU" b="1" dirty="0" smtClean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12291" name="Picture 4" descr="C:\люська\инта\город\015 соврем ДК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628" b="5693"/>
          <a:stretch>
            <a:fillRect/>
          </a:stretch>
        </p:blipFill>
        <p:spPr>
          <a:xfrm>
            <a:off x="971600" y="1052736"/>
            <a:ext cx="7072312" cy="5078413"/>
          </a:xfrm>
          <a:noFill/>
        </p:spPr>
      </p:pic>
      <p:pic>
        <p:nvPicPr>
          <p:cNvPr id="1026" name="Picture 2" descr="http://www.imlight.ru/upload/medialibrary/projects_2013/DK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52736"/>
            <a:ext cx="8064896" cy="5376600"/>
          </a:xfrm>
          <a:prstGeom prst="rect">
            <a:avLst/>
          </a:prstGeom>
          <a:noFill/>
        </p:spPr>
      </p:pic>
      <p:pic>
        <p:nvPicPr>
          <p:cNvPr id="1028" name="Picture 4" descr="http://www.imlight.ru/upload/medialibrary/projects_2013/DK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124744"/>
            <a:ext cx="8136904" cy="542460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83568" y="1412776"/>
            <a:ext cx="763284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Bookman Old Style" pitchFamily="18" charset="0"/>
              </a:rPr>
              <a:t>Первое здание Дома культуры шахтеров было построено в 1945 году, а в 1952 заново отделан зрительный зал. В 1965 году под видом ремонта старого здания было выстроено новое, причем зрительный зал сохранил прежний вид. Новое здание получило впечатляющий фасад, похожий на гигантский выпуклый телеэкран из стекла и стали. В 2013 году Дворец культуры был отремонтирован, была сделана подсветка фасада.</a:t>
            </a:r>
            <a:endParaRPr lang="ru-RU" sz="24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" presetID="54" presetClass="exit" presetSubtype="0" decel="100000" fill="hold" grpId="1" nodeType="afterEffect">
                                  <p:stCondLst>
                                    <p:cond delay="5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142875"/>
            <a:ext cx="8244408" cy="1341909"/>
          </a:xfrm>
        </p:spPr>
        <p:txBody>
          <a:bodyPr/>
          <a:lstStyle/>
          <a:p>
            <a:pPr eaLnBrk="1" hangingPunct="1"/>
            <a:r>
              <a:rPr lang="ru-RU" altLang="ru-RU" sz="4800" b="1" dirty="0" smtClean="0">
                <a:solidFill>
                  <a:srgbClr val="FF0000"/>
                </a:solidFill>
                <a:latin typeface="Bookman Old Style" pitchFamily="18" charset="0"/>
              </a:rPr>
              <a:t>Аллея веры, надежды, любви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01775"/>
            <a:ext cx="7143750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C:\люська\инта\сквер влюбленных\0000000.jpeg"/>
          <p:cNvPicPr>
            <a:picLocks noChangeAspect="1" noChangeArrowheads="1"/>
          </p:cNvPicPr>
          <p:nvPr/>
        </p:nvPicPr>
        <p:blipFill>
          <a:blip r:embed="rId3" cstate="print"/>
          <a:srcRect l="9216" r="7838"/>
          <a:stretch>
            <a:fillRect/>
          </a:stretch>
        </p:blipFill>
        <p:spPr bwMode="auto">
          <a:xfrm>
            <a:off x="539552" y="1625600"/>
            <a:ext cx="7560840" cy="512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/>
          <a:srcRect l="16499" r="8499"/>
          <a:stretch>
            <a:fillRect/>
          </a:stretch>
        </p:blipFill>
        <p:spPr bwMode="auto">
          <a:xfrm>
            <a:off x="611560" y="1504950"/>
            <a:ext cx="7143750" cy="509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 cstate="print"/>
          <a:srcRect r="11488"/>
          <a:stretch>
            <a:fillRect/>
          </a:stretch>
        </p:blipFill>
        <p:spPr bwMode="auto">
          <a:xfrm>
            <a:off x="323528" y="1484784"/>
            <a:ext cx="81438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39552" y="1700808"/>
            <a:ext cx="3888432" cy="3096344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Открыта в Театральном сквере за ДКШ в сентябре 2012 года.  </a:t>
            </a:r>
            <a:endParaRPr lang="ru-RU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10" name="Picture 6" descr="C:\люська\инта\сквер влюбленных\дерево верности.jpeg"/>
          <p:cNvPicPr>
            <a:picLocks noChangeAspect="1" noChangeArrowheads="1"/>
          </p:cNvPicPr>
          <p:nvPr/>
        </p:nvPicPr>
        <p:blipFill>
          <a:blip r:embed="rId6" cstate="print"/>
          <a:srcRect t="4660"/>
          <a:stretch>
            <a:fillRect/>
          </a:stretch>
        </p:blipFill>
        <p:spPr bwMode="auto">
          <a:xfrm>
            <a:off x="5652120" y="1052736"/>
            <a:ext cx="3241708" cy="549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" presetID="13" presetClass="exit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0" dur="5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6000"/>
                            </p:stCondLst>
                            <p:childTnLst>
                              <p:par>
                                <p:cTn id="27" presetID="19" presetClass="exit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60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000"/>
                            </p:stCondLst>
                            <p:childTnLst>
                              <p:par>
                                <p:cTn id="43" presetID="54" presetClass="exit" presetSubtype="0" de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6000"/>
                            </p:stCondLst>
                            <p:childTnLst>
                              <p:par>
                                <p:cTn id="51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588375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19885" b="20815"/>
          <a:stretch>
            <a:fillRect/>
          </a:stretch>
        </p:blipFill>
        <p:spPr bwMode="auto">
          <a:xfrm>
            <a:off x="467544" y="1124744"/>
            <a:ext cx="7351712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Bookman Old Style" pitchFamily="18" charset="0"/>
              </a:rPr>
              <a:t>Улица Чайковского 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0" y="5822504"/>
            <a:ext cx="8820472" cy="1035496"/>
          </a:xfrm>
        </p:spPr>
        <p:txBody>
          <a:bodyPr/>
          <a:lstStyle/>
          <a:p>
            <a:r>
              <a:rPr lang="ru-RU" altLang="ru-RU" sz="2800" b="1" dirty="0" smtClean="0">
                <a:latin typeface="Bookman Old Style" pitchFamily="18" charset="0"/>
              </a:rPr>
              <a:t>Памятник П.И. Чайковскому установлен в 1969 году на ул. Чайковского.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0" y="5589240"/>
            <a:ext cx="882047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В доме № 4 долгое время находилась музыкальная школа. </a:t>
            </a: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0" decel="100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0" decel="100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decel="100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decel="100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9" presetClass="exit" presetSubtype="1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2" presetClass="exit" presetSubtype="0" fill="hold" grpId="1" nodeType="withEffect">
                                  <p:stCondLst>
                                    <p:cond delay="1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6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7" dur="5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12291" grpId="1" build="p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>
          <a:xfrm>
            <a:off x="3357563" y="142875"/>
            <a:ext cx="2436812" cy="633413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Остров </a:t>
            </a:r>
          </a:p>
        </p:txBody>
      </p:sp>
      <p:sp>
        <p:nvSpPr>
          <p:cNvPr id="1331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 r="7233"/>
          <a:stretch>
            <a:fillRect/>
          </a:stretch>
        </p:blipFill>
        <p:spPr bwMode="auto">
          <a:xfrm>
            <a:off x="611560" y="980728"/>
            <a:ext cx="8035196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-2" r="35550" b="20200"/>
          <a:stretch>
            <a:fillRect/>
          </a:stretch>
        </p:blipFill>
        <p:spPr bwMode="auto">
          <a:xfrm>
            <a:off x="683568" y="908720"/>
            <a:ext cx="8064896" cy="561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 cstate="print"/>
          <a:srcRect l="19606" r="8594"/>
          <a:stretch>
            <a:fillRect/>
          </a:stretch>
        </p:blipFill>
        <p:spPr bwMode="auto">
          <a:xfrm>
            <a:off x="1043608" y="836712"/>
            <a:ext cx="6717144" cy="525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196752"/>
            <a:ext cx="8199437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C:\люська\инта\Украшения города\Подвесной мост летом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908720"/>
            <a:ext cx="8001000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67544" y="1340768"/>
            <a:ext cx="8317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>В 1956 году ул. Чайковского была соединена с островом пешеходным подвесным мостом. На острове были разбиты аллеи, и он стал местом отдыха. В 1967 году территория острова была объявлена городским парком. Там проводились городские гуляния, занятия спортом всех желающих интинцев, особенно учащихся школ № 1 и № 5. Также парк стал местом прогулок на природу.</a:t>
            </a:r>
            <a:endParaRPr lang="ru-RU" sz="28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3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" presetID="5" presetClass="entr" presetSubtype="5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0"/>
                            </p:stCondLst>
                            <p:childTnLst>
                              <p:par>
                                <p:cTn id="22" presetID="2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3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5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0"/>
                            </p:stCondLst>
                            <p:childTnLst>
                              <p:par>
                                <p:cTn id="37" presetID="8" presetClass="exit" presetSubtype="16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8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0"/>
                            </p:stCondLst>
                            <p:childTnLst>
                              <p:par>
                                <p:cTn id="45" presetID="17" presetClass="exit" presetSubtype="1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500"/>
                            </p:stCondLst>
                            <p:childTnLst>
                              <p:par>
                                <p:cTn id="50" presetID="16" presetClass="entr" presetSubtype="2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0"/>
                            </p:stCondLst>
                            <p:childTnLst>
                              <p:par>
                                <p:cTn id="54" presetID="49" presetClass="exit" presetSubtype="0" ac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0"/>
                            </p:stCondLst>
                            <p:childTnLst>
                              <p:par>
                                <p:cTn id="61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1196975"/>
            <a:ext cx="7358063" cy="5518150"/>
          </a:xfrm>
          <a:noFill/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FF0000"/>
                </a:solidFill>
              </a:rPr>
              <a:t>Площадь Комсомольская. «Клятва»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5661248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Эта городская площадь, начиная с 1963 года, почти 20 лет носила имя Ленина. 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204864"/>
            <a:ext cx="81369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00CC"/>
                </a:solidFill>
                <a:latin typeface="Bookman Old Style" pitchFamily="18" charset="0"/>
              </a:rPr>
              <a:t>Начиная с 60-х годов, к новогодним праздникам на ней сооружались целые снежные городки со многими художественно выполненными фигурами и оригинальной горкой.    </a:t>
            </a:r>
            <a:endParaRPr lang="ru-RU" sz="30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11" name="Picture 2" descr="C:\Users\Home\Desktop\29.jpg"/>
          <p:cNvPicPr>
            <a:picLocks noChangeAspect="1" noChangeArrowheads="1"/>
          </p:cNvPicPr>
          <p:nvPr/>
        </p:nvPicPr>
        <p:blipFill>
          <a:blip r:embed="rId3" cstate="print"/>
          <a:srcRect l="6250" r="4464" b="7936"/>
          <a:stretch>
            <a:fillRect/>
          </a:stretch>
        </p:blipFill>
        <p:spPr bwMode="auto">
          <a:xfrm>
            <a:off x="467544" y="1196752"/>
            <a:ext cx="8318166" cy="482453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67544" y="1844824"/>
            <a:ext cx="79573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 smtClean="0">
                <a:latin typeface="Bookman Old Style" pitchFamily="18" charset="0"/>
              </a:rPr>
              <a:t>Осенью 1977 года на площади было закончено сооружение Монумента Славы в память воинам, не вернувшимся с Великой Отечественной войны. В 1985 году на памятных плитах были высечены имена 162-х интинцев и еще четырех - с войны афганской. 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 cstate="print"/>
          <a:srcRect l="6250" r="2605" b="13194"/>
          <a:stretch>
            <a:fillRect/>
          </a:stretch>
        </p:blipFill>
        <p:spPr bwMode="auto">
          <a:xfrm>
            <a:off x="827584" y="1268760"/>
            <a:ext cx="74009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5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52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15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5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24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0"/>
                            </p:stCondLst>
                            <p:childTnLst>
                              <p:par>
                                <p:cTn id="28" presetID="19" presetClass="exit" presetSubtype="10" fill="hold" grpId="1" nodeType="after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500"/>
                            </p:stCondLst>
                            <p:childTnLst>
                              <p:par>
                                <p:cTn id="3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5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500"/>
                            </p:stCondLst>
                            <p:childTnLst>
                              <p:par>
                                <p:cTn id="37" presetID="29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500"/>
                            </p:stCondLst>
                            <p:childTnLst>
                              <p:par>
                                <p:cTn id="43" presetID="18" presetClass="entr" presetSubtype="3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000"/>
                            </p:stCondLst>
                            <p:childTnLst>
                              <p:par>
                                <p:cTn id="47" presetID="54" presetClass="exit" presetSubtype="0" decel="100000" fill="hold" grpId="1" nodeType="after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800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2" grpId="0"/>
      <p:bldP spid="1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Ул. Горького</a:t>
            </a:r>
          </a:p>
        </p:txBody>
      </p:sp>
      <p:pic>
        <p:nvPicPr>
          <p:cNvPr id="143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412776"/>
            <a:ext cx="8023225" cy="4525962"/>
          </a:xfrm>
          <a:noFill/>
        </p:spPr>
      </p:pic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69135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268760"/>
            <a:ext cx="714375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052736"/>
            <a:ext cx="76866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C:\Users\Home\Desktop\инта\город\горького\Школа 9_1 (2).jpg"/>
          <p:cNvPicPr>
            <a:picLocks noChangeAspect="1" noChangeArrowheads="1"/>
          </p:cNvPicPr>
          <p:nvPr/>
        </p:nvPicPr>
        <p:blipFill>
          <a:blip r:embed="rId6" cstate="print"/>
          <a:srcRect t="9036" b="25850"/>
          <a:stretch>
            <a:fillRect/>
          </a:stretch>
        </p:blipFill>
        <p:spPr bwMode="auto">
          <a:xfrm>
            <a:off x="1043608" y="888101"/>
            <a:ext cx="6410230" cy="5565235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67544" y="980728"/>
            <a:ext cx="842493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Улица Горького самая просторная в Инте. У нее широкие тротуары, широкие полосы озеленения. В 1990 году по улице Горького было запрещено движение всех видов автотранспорта, отчего улицу прозвали «Интинским Арбатом». На этой центральной улице города находятся множество магазинов, гостиница «Северянка», средняя школа №9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13" presetClass="exit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8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0"/>
                            </p:stCondLst>
                            <p:childTnLst>
                              <p:par>
                                <p:cTn id="25" presetID="37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1000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00" accel="10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0"/>
                            </p:stCondLst>
                            <p:childTnLst>
                              <p:par>
                                <p:cTn id="32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3000"/>
                            </p:stCondLst>
                            <p:childTnLst>
                              <p:par>
                                <p:cTn id="36" presetID="52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37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8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9" dur="5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3000"/>
                            </p:stCondLst>
                            <p:childTnLst>
                              <p:par>
                                <p:cTn id="42" presetID="8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4" dur="5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9000"/>
                            </p:stCondLst>
                            <p:childTnLst>
                              <p:par>
                                <p:cTn id="46" presetID="25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90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00" decel="100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96925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Площадь Ленина</a:t>
            </a:r>
          </a:p>
        </p:txBody>
      </p:sp>
      <p:pic>
        <p:nvPicPr>
          <p:cNvPr id="1536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403" r="15339" b="31518"/>
          <a:stretch>
            <a:fillRect/>
          </a:stretch>
        </p:blipFill>
        <p:spPr>
          <a:xfrm>
            <a:off x="251520" y="1124744"/>
            <a:ext cx="8590220" cy="4391818"/>
          </a:xfrm>
          <a:noFill/>
        </p:spPr>
      </p:pic>
      <p:sp>
        <p:nvSpPr>
          <p:cNvPr id="11" name="Прямоугольник 10"/>
          <p:cNvSpPr/>
          <p:nvPr/>
        </p:nvSpPr>
        <p:spPr>
          <a:xfrm>
            <a:off x="503040" y="980728"/>
            <a:ext cx="83174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00CC"/>
                </a:solidFill>
                <a:latin typeface="Bookman Old Style" pitchFamily="18" charset="0"/>
              </a:rPr>
              <a:t>Площадь имени Ленина просторна, здесь сосредоточены основные городские учреждения. В ее центре высится скульптура В.И. Ленина, которая в 1959 году была установлена за Домом культуры шахтеров, а в 1982 году перенесена на нынешнее место. На северной стороне площади находится здание </a:t>
            </a:r>
            <a:r>
              <a:rPr lang="ru-RU" sz="3200" b="1" dirty="0" err="1" smtClean="0">
                <a:solidFill>
                  <a:srgbClr val="0000CC"/>
                </a:solidFill>
                <a:latin typeface="Bookman Old Style" pitchFamily="18" charset="0"/>
              </a:rPr>
              <a:t>горадминистрации</a:t>
            </a:r>
            <a:r>
              <a:rPr lang="ru-RU" sz="3200" b="1" dirty="0" smtClean="0">
                <a:solidFill>
                  <a:srgbClr val="0000CC"/>
                </a:solidFill>
                <a:latin typeface="Bookman Old Style" pitchFamily="18" charset="0"/>
              </a:rPr>
              <a:t>, а напротив – Дом связи.  </a:t>
            </a:r>
            <a:endParaRPr lang="ru-RU" sz="32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12" name="Picture 7" descr="C:\люська\инта\Памятники\Ленин.jpg"/>
          <p:cNvPicPr>
            <a:picLocks noChangeAspect="1" noChangeArrowheads="1"/>
          </p:cNvPicPr>
          <p:nvPr/>
        </p:nvPicPr>
        <p:blipFill>
          <a:blip r:embed="rId3" cstate="print"/>
          <a:srcRect t="7031" r="10938" b="16795"/>
          <a:stretch>
            <a:fillRect/>
          </a:stretch>
        </p:blipFill>
        <p:spPr bwMode="auto">
          <a:xfrm>
            <a:off x="1979712" y="692696"/>
            <a:ext cx="5021163" cy="572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print"/>
          <a:srcRect r="18054"/>
          <a:stretch>
            <a:fillRect/>
          </a:stretch>
        </p:blipFill>
        <p:spPr bwMode="auto">
          <a:xfrm>
            <a:off x="0" y="980728"/>
            <a:ext cx="8215313" cy="563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1520" y="2492896"/>
            <a:ext cx="88924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 2012 году на крыльце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городской администрации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была установлена фигура гнома, который оберегает природные богатства приполярных кладовых.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8" presetClass="exit" presetSubtype="0" decel="10000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58" presetClass="exit" presetSubtype="0" decel="100000" fill="hold" grpId="1" nodeType="after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1000"/>
                            </p:stCondLst>
                            <p:childTnLst>
                              <p:par>
                                <p:cTn id="34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000"/>
                            </p:stCondLst>
                            <p:childTnLst>
                              <p:par>
                                <p:cTn id="38" presetID="42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000"/>
                            </p:stCondLst>
                            <p:childTnLst>
                              <p:par>
                                <p:cTn id="44" presetID="16" presetClass="entr" presetSubtype="4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3500"/>
                            </p:stCondLst>
                            <p:childTnLst>
                              <p:par>
                                <p:cTn id="48" presetID="5" presetClass="exit" presetSubtype="10" fill="hold" grpId="1" nodeType="after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500"/>
                            </p:stCondLst>
                            <p:childTnLst>
                              <p:par>
                                <p:cTn id="52" presetID="2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147" grpId="0"/>
      <p:bldP spid="614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Ул. Мира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 l="20816" r="11794" b="19054"/>
          <a:stretch>
            <a:fillRect/>
          </a:stretch>
        </p:blipFill>
        <p:spPr bwMode="auto">
          <a:xfrm>
            <a:off x="899592" y="1196752"/>
            <a:ext cx="75723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C:\люська\инта\город\Школа 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63675"/>
            <a:ext cx="7207250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4" cstate="print"/>
          <a:srcRect l="14304" t="12422" r="38405" b="13200"/>
          <a:stretch>
            <a:fillRect/>
          </a:stretch>
        </p:blipFill>
        <p:spPr bwMode="auto">
          <a:xfrm>
            <a:off x="1547664" y="1247775"/>
            <a:ext cx="6346825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24744"/>
            <a:ext cx="8320409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6" cstate="print"/>
          <a:srcRect l="6068" r="25148" b="31607"/>
          <a:stretch>
            <a:fillRect/>
          </a:stretch>
        </p:blipFill>
        <p:spPr bwMode="auto">
          <a:xfrm>
            <a:off x="395536" y="1340768"/>
            <a:ext cx="843756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7" cstate="print"/>
          <a:srcRect r="46838" b="39551"/>
          <a:stretch>
            <a:fillRect/>
          </a:stretch>
        </p:blipFill>
        <p:spPr bwMode="auto">
          <a:xfrm>
            <a:off x="539552" y="1268760"/>
            <a:ext cx="8243639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67544" y="148478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00CC"/>
                </a:solidFill>
                <a:latin typeface="Bookman Old Style" pitchFamily="18" charset="0"/>
              </a:rPr>
              <a:t>Улица Мира самая длинная улица Инты. На ней находятся корпуса городской больницы, детская поликлиника, школа № 5, гимназия № 3, Центр Внешкольной работы, школа № 43, профессиональный лицей, санаторий-профилакторий, роддом. </a:t>
            </a:r>
            <a:endParaRPr lang="ru-RU" sz="3200" b="1" dirty="0">
              <a:solidFill>
                <a:srgbClr val="0000C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de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de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7" presetClass="exit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decel="100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0"/>
                            </p:stCondLst>
                            <p:childTnLst>
                              <p:par>
                                <p:cTn id="25" presetID="52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6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7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8" dur="5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000"/>
                            </p:stCondLst>
                            <p:childTnLst>
                              <p:par>
                                <p:cTn id="31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000"/>
                            </p:stCondLst>
                            <p:childTnLst>
                              <p:par>
                                <p:cTn id="35" presetID="5" presetClass="exit" presetSubtype="1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500"/>
                            </p:stCondLst>
                            <p:childTnLst>
                              <p:par>
                                <p:cTn id="39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500"/>
                            </p:stCondLst>
                            <p:childTnLst>
                              <p:par>
                                <p:cTn id="46" presetID="54" presetClass="exit" presetSubtype="0" de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0"/>
                            </p:stCondLst>
                            <p:childTnLst>
                              <p:par>
                                <p:cTn id="58" presetID="17" presetClass="exit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1500"/>
                            </p:stCondLst>
                            <p:childTnLst>
                              <p:par>
                                <p:cTn id="63" presetID="21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8000"/>
                            </p:stCondLst>
                            <p:childTnLst>
                              <p:par>
                                <p:cTn id="67" presetID="50" presetClass="exit" presetSubtype="0" accel="10000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8500"/>
                            </p:stCondLst>
                            <p:childTnLst>
                              <p:par>
                                <p:cTn id="73" presetID="16" presetClass="entr" presetSubtype="2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5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5328592" cy="706438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FF0000"/>
                </a:solidFill>
              </a:rPr>
              <a:t>Символ города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04664"/>
            <a:ext cx="3851275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047393" cy="542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08720"/>
            <a:ext cx="81280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C:\люська\инта\ограды\у ббаашни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124744"/>
            <a:ext cx="7215188" cy="54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C:\люська\инта\ограды\у ббашни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052736"/>
            <a:ext cx="7429500" cy="542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7" cstate="print"/>
          <a:srcRect t="10938"/>
          <a:stretch>
            <a:fillRect/>
          </a:stretch>
        </p:blipFill>
        <p:spPr bwMode="auto">
          <a:xfrm>
            <a:off x="4932040" y="476672"/>
            <a:ext cx="3835400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251520" y="1033810"/>
            <a:ext cx="842493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Водонапорная башня была построена в 1953-1954 годах. Высота ее с 20-тиэтажный дом. Башня уникальна: первое здание такой высоты, построенное в условиях вечной мерзлоты, прямо на артезианской скважине. Она должна была иметь обычный вид металлической гранаты, но благодаря архитектору А.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Тамвелиусу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и начальнику проектной конторы И. Хоменкову удалось придать башне нарядный вид. В 2013 году вокруг башни разбит сквер.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xit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5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18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5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925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925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192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92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31" presetID="6" presetClass="exit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000"/>
                            </p:stCondLst>
                            <p:childTnLst>
                              <p:par>
                                <p:cTn id="41" presetID="35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0"/>
                            </p:stCondLst>
                            <p:childTnLst>
                              <p:par>
                                <p:cTn id="48" presetID="8" presetClass="entr" presetSubtype="16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000"/>
                            </p:stCondLst>
                            <p:childTnLst>
                              <p:par>
                                <p:cTn id="52" presetID="31" presetClass="exit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3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8000"/>
                            </p:stCondLst>
                            <p:childTnLst>
                              <p:par>
                                <p:cTn id="59" presetID="19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4000"/>
                            </p:stCondLst>
                            <p:childTnLst>
                              <p:par>
                                <p:cTn id="64" presetID="5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6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90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0"/>
                                        <p:tgtEl>
                                          <p:spTgt spid="66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00" decel="1000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FF0000"/>
                </a:solidFill>
              </a:rPr>
              <a:t>Микрорайон Западный. ФОК.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7650163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img-fotki.yandex.ru/get/9116/22427832.68/0_9f84e_f2bc16c3_orig"/>
          <p:cNvPicPr>
            <a:picLocks noChangeAspect="1" noChangeArrowheads="1"/>
          </p:cNvPicPr>
          <p:nvPr/>
        </p:nvPicPr>
        <p:blipFill>
          <a:blip r:embed="rId3" cstate="print"/>
          <a:srcRect l="16071" r="15625" b="35714"/>
          <a:stretch>
            <a:fillRect/>
          </a:stretch>
        </p:blipFill>
        <p:spPr bwMode="auto">
          <a:xfrm>
            <a:off x="251520" y="1196752"/>
            <a:ext cx="8432937" cy="446449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5576" y="2060848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Bookman Old Style" pitchFamily="18" charset="0"/>
                <a:ea typeface="Calibri" pitchFamily="34" charset="0"/>
                <a:cs typeface="Arial" pitchFamily="34" charset="0"/>
              </a:rPr>
              <a:t>Физкультурно-оздоровительный комплекс «Западный»  включает в себя спортзалы, бассейн, лыжню, стадион и хоккейный корт.</a:t>
            </a:r>
            <a:endParaRPr lang="ru-RU" sz="32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49" presetClass="exit" presetSubtype="0" ac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0"/>
                            </p:stCondLst>
                            <p:childTnLst>
                              <p:par>
                                <p:cTn id="24" presetID="58" presetClass="exit" presetSubtype="0" de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2226</TotalTime>
  <Words>972</Words>
  <Application>Microsoft Office PowerPoint</Application>
  <PresentationFormat>Экран (4:3)</PresentationFormat>
  <Paragraphs>80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ИНТА –  мой город, мой дом</vt:lpstr>
      <vt:lpstr>Герб утвержден  в 1982 г.</vt:lpstr>
      <vt:lpstr>Флаг  утвержден  в 2008 г.</vt:lpstr>
      <vt:lpstr>Слайд 4</vt:lpstr>
      <vt:lpstr>Инта – «большая вода»  (вид с вертолета).</vt:lpstr>
      <vt:lpstr>Ворота  города</vt:lpstr>
      <vt:lpstr>Слайд 7</vt:lpstr>
      <vt:lpstr>Микрорайон Южный.</vt:lpstr>
      <vt:lpstr>Микрорайон Южный.</vt:lpstr>
      <vt:lpstr>Микрорайон Южный.</vt:lpstr>
      <vt:lpstr>Микрорайон Южный.</vt:lpstr>
      <vt:lpstr>Микрорайон Южный.</vt:lpstr>
      <vt:lpstr>Шахта «Интинская». </vt:lpstr>
      <vt:lpstr>Горка </vt:lpstr>
      <vt:lpstr>Микрорайон Восточный</vt:lpstr>
      <vt:lpstr>ОВД. «Взрыв»</vt:lpstr>
      <vt:lpstr>Ул. Кирова</vt:lpstr>
      <vt:lpstr>Дворец культуры. </vt:lpstr>
      <vt:lpstr>Аллея веры, надежды, любви</vt:lpstr>
      <vt:lpstr>Улица Чайковского </vt:lpstr>
      <vt:lpstr>Остров </vt:lpstr>
      <vt:lpstr>Площадь Комсомольская. «Клятва»</vt:lpstr>
      <vt:lpstr>Ул. Горького</vt:lpstr>
      <vt:lpstr>Площадь Ленина</vt:lpstr>
      <vt:lpstr>Ул. Мира</vt:lpstr>
      <vt:lpstr>Символ города</vt:lpstr>
      <vt:lpstr>Микрорайон Западный. ФОК.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ВелИУж</dc:creator>
  <cp:lastModifiedBy>Home</cp:lastModifiedBy>
  <cp:revision>232</cp:revision>
  <dcterms:created xsi:type="dcterms:W3CDTF">2012-12-09T15:41:35Z</dcterms:created>
  <dcterms:modified xsi:type="dcterms:W3CDTF">2014-04-23T07:08:53Z</dcterms:modified>
</cp:coreProperties>
</file>