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7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145875" y="1480650"/>
            <a:ext cx="5273399" cy="2013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 sz="96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Грибы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title" idx="2"/>
          </p:nvPr>
        </p:nvSpPr>
        <p:spPr>
          <a:xfrm>
            <a:off x="457200" y="4136823"/>
            <a:ext cx="8229600" cy="2013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ru" sz="30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Человек и мир</a:t>
            </a:r>
          </a:p>
          <a:p>
            <a:pPr algn="ctr" rtl="0">
              <a:spcBef>
                <a:spcPts val="0"/>
              </a:spcBef>
              <a:buNone/>
            </a:pPr>
            <a:r>
              <a:rPr lang="ru" sz="30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класс</a:t>
            </a:r>
          </a:p>
          <a:p>
            <a:pPr algn="ctr" rtl="0">
              <a:spcBef>
                <a:spcPts val="0"/>
              </a:spcBef>
              <a:buNone/>
            </a:pPr>
            <a:r>
              <a:rPr lang="ru" sz="30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Василишковская СШ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30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Учитель: Добрилко К.Ю.</a:t>
            </a:r>
          </a:p>
        </p:txBody>
      </p:sp>
      <p:pic>
        <p:nvPicPr>
          <p:cNvPr id="43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850" y="1655625"/>
            <a:ext cx="2486025" cy="18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274675"/>
            <a:ext cx="8229600" cy="1382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 sz="6000">
                <a:solidFill>
                  <a:srgbClr val="274E13"/>
                </a:solidFill>
                <a:latin typeface="Georgia"/>
                <a:ea typeface="Georgia"/>
                <a:cs typeface="Georgia"/>
                <a:sym typeface="Georgia"/>
              </a:rPr>
              <a:t>Загадки о грибах</a:t>
            </a:r>
          </a:p>
        </p:txBody>
      </p:sp>
      <p:pic>
        <p:nvPicPr>
          <p:cNvPr id="49" name="Shape 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975" y="1735075"/>
            <a:ext cx="2821450" cy="425492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Shape 50"/>
          <p:cNvSpPr txBox="1"/>
          <p:nvPr/>
        </p:nvSpPr>
        <p:spPr>
          <a:xfrm>
            <a:off x="3751825" y="2565150"/>
            <a:ext cx="4572000" cy="172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 sz="4800" b="1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Съедобные грибы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4675"/>
            <a:ext cx="8229600" cy="3594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Ножка, как бочонок, 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К шляпке лист прилип.</a:t>
            </a:r>
            <a:b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Молодой, точёный,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Крепкий гриб стоит.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Как полковник, важный он,</a:t>
            </a:r>
          </a:p>
          <a:p>
            <a:pPr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Всяк ему отдаст поклон.</a:t>
            </a:r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0075" y="3869575"/>
            <a:ext cx="2303800" cy="24005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/>
          <p:nvPr/>
        </p:nvSpPr>
        <p:spPr>
          <a:xfrm>
            <a:off x="1069600" y="4655900"/>
            <a:ext cx="4372799" cy="105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Боровик.</a:t>
            </a:r>
            <a:endParaRPr lang="ru" sz="4800" b="1" dirty="0">
              <a:solidFill>
                <a:srgbClr val="5B0F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648725"/>
            <a:ext cx="6133500" cy="2324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Глаза не оторвать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От лесных сестричек.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Как же вы красивы,</a:t>
            </a:r>
          </a:p>
          <a:p>
            <a:pPr lvl="0"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Рыжие ...</a:t>
            </a:r>
          </a:p>
        </p:txBody>
      </p:sp>
      <p:sp>
        <p:nvSpPr>
          <p:cNvPr id="63" name="Shape 63"/>
          <p:cNvSpPr txBox="1"/>
          <p:nvPr/>
        </p:nvSpPr>
        <p:spPr>
          <a:xfrm>
            <a:off x="785786" y="3714752"/>
            <a:ext cx="3500462" cy="105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e-BY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л</a:t>
            </a:r>
            <a:r>
              <a:rPr lang="ru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исички.</a:t>
            </a:r>
            <a:endParaRPr lang="ru" sz="4800" b="1" dirty="0">
              <a:solidFill>
                <a:srgbClr val="5B0F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625" y="2847025"/>
            <a:ext cx="3712125" cy="278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648725"/>
            <a:ext cx="8178299" cy="2324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Как фонарик-светофор, 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Что зажёгся красным светом,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Украшает старый бор</a:t>
            </a:r>
          </a:p>
          <a:p>
            <a:pPr lvl="0"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Гриб и осенью, и летом.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598750" y="4278675"/>
            <a:ext cx="5661599" cy="105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Подосиновик.</a:t>
            </a:r>
            <a:endParaRPr lang="ru" sz="4800" b="1" dirty="0">
              <a:solidFill>
                <a:srgbClr val="5B0F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6350" y="3203900"/>
            <a:ext cx="2820449" cy="282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648725"/>
            <a:ext cx="8178299" cy="2324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Возле пней и на лужайке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Мы всегда гуляем стайкой.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Очень дружные ребята,</a:t>
            </a:r>
          </a:p>
          <a:p>
            <a:pPr lvl="0"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Называют нас ...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457200" y="3738325"/>
            <a:ext cx="3255000" cy="105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e-BY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о</a:t>
            </a:r>
            <a:r>
              <a:rPr lang="ru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пята.</a:t>
            </a:r>
            <a:endParaRPr lang="ru" sz="4800" b="1" dirty="0">
              <a:solidFill>
                <a:srgbClr val="5B0F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0" y="3291490"/>
            <a:ext cx="4528250" cy="3028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648725"/>
            <a:ext cx="8178299" cy="2324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По лесу иду и вижу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Под сосной грибочек рыжий,</a:t>
            </a:r>
          </a:p>
          <a:p>
            <a:pPr rtl="0">
              <a:spcBef>
                <a:spcPts val="0"/>
              </a:spcBef>
              <a:buNone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Подойду к нему поближе:</a:t>
            </a:r>
          </a:p>
          <a:p>
            <a:pPr marL="457200" lvl="0" indent="-457200" rtl="0">
              <a:spcBef>
                <a:spcPts val="0"/>
              </a:spcBef>
              <a:buClr>
                <a:srgbClr val="20124D"/>
              </a:buClr>
              <a:buSzPct val="100000"/>
              <a:buFont typeface="Georgia"/>
              <a:buChar char="-"/>
            </a:pPr>
            <a:r>
              <a:rPr lang="ru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Так ведь это рыжий …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703450" y="3877300"/>
            <a:ext cx="3255000" cy="105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e-BY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р</a:t>
            </a:r>
            <a:r>
              <a:rPr lang="ru" sz="4800" b="1" dirty="0" smtClean="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ыжик.</a:t>
            </a:r>
            <a:endParaRPr lang="ru" sz="4800" b="1" dirty="0">
              <a:solidFill>
                <a:srgbClr val="5B0F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7700" y="3266224"/>
            <a:ext cx="4054299" cy="270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74648"/>
            <a:ext cx="8229600" cy="964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 sz="4800">
                <a:solidFill>
                  <a:srgbClr val="A61C00"/>
                </a:solidFill>
                <a:latin typeface="Georgia"/>
                <a:ea typeface="Georgia"/>
                <a:cs typeface="Georgia"/>
                <a:sym typeface="Georgia"/>
              </a:rPr>
              <a:t>Ответьте на вопросы: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457200" y="1134275"/>
            <a:ext cx="8229600" cy="160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 sz="48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Похожи ли грибы на растения?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365325" y="2626350"/>
            <a:ext cx="8229600" cy="160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Похожи ли грибы на животных?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457200" y="4231650"/>
            <a:ext cx="8229600" cy="225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какому миру природы (живой или неживой) могут относиться грибы?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274648"/>
            <a:ext cx="8229600" cy="964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>
                <a:solidFill>
                  <a:srgbClr val="A61C00"/>
                </a:solidFill>
                <a:latin typeface="Georgia"/>
                <a:ea typeface="Georgia"/>
                <a:cs typeface="Georgia"/>
                <a:sym typeface="Georgia"/>
              </a:rPr>
              <a:t>Ответьте на вопросы: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457200" y="1134275"/>
            <a:ext cx="8229600" cy="160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 всё-таки похожи грибы на растения и животные?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365325" y="3158525"/>
            <a:ext cx="3491099" cy="3385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 похожи все грибы по своему строению?</a:t>
            </a:r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6425" y="2739575"/>
            <a:ext cx="4717426" cy="353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274648"/>
            <a:ext cx="8229600" cy="964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>
                <a:solidFill>
                  <a:srgbClr val="A61C00"/>
                </a:solidFill>
                <a:latin typeface="Georgia"/>
                <a:ea typeface="Georgia"/>
                <a:cs typeface="Georgia"/>
                <a:sym typeface="Georgia"/>
              </a:rPr>
              <a:t>Ответьте на вопросы: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562500" y="1302225"/>
            <a:ext cx="8019000" cy="120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 грибы образуют особую группу живых организмов? 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575875" y="2574000"/>
            <a:ext cx="8019000" cy="120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 каких частей состоят шляпочные грибы? 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621775" y="4698750"/>
            <a:ext cx="7927200" cy="78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чего грибу нужна грибница? 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621900" y="3905375"/>
            <a:ext cx="8019000" cy="78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 их называют шляпочные? 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667800" y="5492125"/>
            <a:ext cx="8124300" cy="78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 лесу нужны все грибы?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Где растут грибы?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3298125" y="1417650"/>
            <a:ext cx="5388600" cy="254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Он растёт в березняках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И в густом осиннике.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Срезал я, держу в руках</a:t>
            </a:r>
          </a:p>
          <a:p>
            <a:pPr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Крепкий ...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1330150" y="5327600"/>
            <a:ext cx="4079399" cy="94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be-BY" sz="4800" b="1" dirty="0" smtClean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lang="ru" sz="4800" b="1" dirty="0" smtClean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одосиновик.</a:t>
            </a:r>
            <a:endParaRPr lang="ru" sz="4800" b="1" dirty="0">
              <a:solidFill>
                <a:srgbClr val="8520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150" y="4174400"/>
            <a:ext cx="20955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417650"/>
            <a:ext cx="2757350" cy="367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Где растут грибы?</a:t>
            </a:r>
          </a:p>
        </p:txBody>
      </p:sp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6925" y="4534775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457200" y="5440325"/>
            <a:ext cx="4414800" cy="94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 b="1" dirty="0" smtClean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Подберёзовик.</a:t>
            </a:r>
            <a:endParaRPr lang="ru" sz="4800" b="1" dirty="0">
              <a:solidFill>
                <a:srgbClr val="8520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8" name="Shape 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575" y="1538437"/>
            <a:ext cx="2827954" cy="3781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/>
          <p:nvPr/>
        </p:nvSpPr>
        <p:spPr>
          <a:xfrm>
            <a:off x="3686950" y="1582275"/>
            <a:ext cx="4999799" cy="2783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Под белой берёзкой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нашёл я приют.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Скажите-ка, дети,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меня как зовут?</a:t>
            </a:r>
          </a:p>
          <a:p>
            <a:pPr lvl="0" rtl="0">
              <a:spcBef>
                <a:spcPts val="0"/>
              </a:spcBef>
              <a:buNone/>
            </a:pPr>
            <a:endParaRPr sz="36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Где растут грибы?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1968425" y="4276050"/>
            <a:ext cx="2132399" cy="94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e-BY" sz="4800" b="1" dirty="0" smtClean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lang="ru" sz="4800" b="1" dirty="0" smtClean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пят.</a:t>
            </a:r>
            <a:endParaRPr lang="ru" sz="4800" b="1" dirty="0">
              <a:solidFill>
                <a:srgbClr val="8520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457200" y="1417650"/>
            <a:ext cx="6962699" cy="254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Бродит солнце в чаще хвойной,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Капельки смолы блестят.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На берёзе сухостойной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Я нашла семью ...</a:t>
            </a:r>
          </a:p>
        </p:txBody>
      </p:sp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">
            <a:off x="6278651" y="3022849"/>
            <a:ext cx="2408150" cy="344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Где растут грибы?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617300" y="4276050"/>
            <a:ext cx="3186899" cy="94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 b="1" dirty="0" smtClean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Маслёнок.</a:t>
            </a:r>
            <a:endParaRPr lang="ru" sz="4800" b="1" dirty="0">
              <a:solidFill>
                <a:srgbClr val="8520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Shape 144"/>
          <p:cNvSpPr txBox="1"/>
          <p:nvPr/>
        </p:nvSpPr>
        <p:spPr>
          <a:xfrm>
            <a:off x="457200" y="1417650"/>
            <a:ext cx="6962699" cy="254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Он облюбовал опушку под смолистою сосной.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Любит хвойную подушку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3600">
                <a:latin typeface="Georgia"/>
                <a:ea typeface="Georgia"/>
                <a:cs typeface="Georgia"/>
                <a:sym typeface="Georgia"/>
              </a:rPr>
              <a:t>И душистый летний зной.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8799" y="4115275"/>
            <a:ext cx="1851025" cy="192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4">
            <a:alphaModFix/>
          </a:blip>
          <a:srcRect l="35392"/>
          <a:stretch/>
        </p:blipFill>
        <p:spPr>
          <a:xfrm>
            <a:off x="6064425" y="3708850"/>
            <a:ext cx="2538024" cy="273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Угадай. Что за гриб?</a:t>
            </a:r>
          </a:p>
        </p:txBody>
      </p:sp>
      <p:pic>
        <p:nvPicPr>
          <p:cNvPr id="152" name="Shape 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50" y="1608475"/>
            <a:ext cx="1957107" cy="203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5398" y="1833155"/>
            <a:ext cx="2167012" cy="162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2800" y="1684499"/>
            <a:ext cx="1599911" cy="219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3550" y="3899450"/>
            <a:ext cx="1957100" cy="195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 rotWithShape="1">
          <a:blip r:embed="rId7">
            <a:alphaModFix/>
          </a:blip>
          <a:srcRect l="15881" r="-5560"/>
          <a:stretch/>
        </p:blipFill>
        <p:spPr>
          <a:xfrm>
            <a:off x="6875450" y="1666187"/>
            <a:ext cx="1689199" cy="195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Shape 1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75376" y="4142975"/>
            <a:ext cx="2436349" cy="162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95250" y="4142971"/>
            <a:ext cx="2436350" cy="1713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/>
        </p:nvSpPr>
        <p:spPr>
          <a:xfrm>
            <a:off x="610775" y="872525"/>
            <a:ext cx="7870199" cy="266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 sz="48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Всякий гриб в руки берут, да не всякий в кузовок кладут.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610775" y="3839075"/>
            <a:ext cx="7730700" cy="125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 sz="360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К каким грибам относится эта пословица?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610775" y="5392025"/>
            <a:ext cx="7870199" cy="1086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600">
                <a:solidFill>
                  <a:srgbClr val="5B0F00"/>
                </a:solidFill>
                <a:latin typeface="Georgia"/>
                <a:ea typeface="Georgia"/>
                <a:cs typeface="Georgia"/>
                <a:sym typeface="Georgia"/>
              </a:rPr>
              <a:t>Какие ядовитые грибы вы знаете?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 sz="48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Ядовитые грибы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457200" y="1535650"/>
            <a:ext cx="5423699" cy="406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Он в лесу стоял,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Никто его не брал,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 красной шапочке модной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Никуда не годный.</a:t>
            </a:r>
          </a:p>
        </p:txBody>
      </p: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4750" y="2325725"/>
            <a:ext cx="1948499" cy="248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Shape 173"/>
          <p:cNvSpPr txBox="1"/>
          <p:nvPr/>
        </p:nvSpPr>
        <p:spPr>
          <a:xfrm>
            <a:off x="4643438" y="5392875"/>
            <a:ext cx="3910161" cy="94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4800" b="1" dirty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lang="ru" sz="4800" b="1" dirty="0" smtClean="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ухомор</a:t>
            </a:r>
            <a:endParaRPr lang="ru" sz="4800" b="1" dirty="0">
              <a:solidFill>
                <a:srgbClr val="8520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Ядовитые грибы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457200" y="1535650"/>
            <a:ext cx="5423699" cy="486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Вот растёт поганка бледная.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Её обходит даже ёж.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Для здоровья очень вредная - 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Лучше ты её не трожь!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5797250" y="4276050"/>
            <a:ext cx="2965800" cy="169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ru" sz="4800" b="1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Бледная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4800" b="1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поганка</a:t>
            </a:r>
          </a:p>
        </p:txBody>
      </p:sp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7250" y="2076594"/>
            <a:ext cx="2817499" cy="2113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Ядовитые грибы</a:t>
            </a:r>
          </a:p>
        </p:txBody>
      </p:sp>
      <p:sp>
        <p:nvSpPr>
          <p:cNvPr id="187" name="Shape 187"/>
          <p:cNvSpPr txBox="1"/>
          <p:nvPr/>
        </p:nvSpPr>
        <p:spPr>
          <a:xfrm>
            <a:off x="457200" y="1417650"/>
            <a:ext cx="5126699" cy="50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У съедобного опёнка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На ноге кольцо из плёнки.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А у ложных всех опят</a:t>
            </a:r>
          </a:p>
          <a:p>
            <a:pPr lvl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ru" sz="36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Ноги голые до пят.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5797250" y="4276050"/>
            <a:ext cx="2965800" cy="169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4800" b="1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Ложные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ru" sz="4800" b="1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опята</a:t>
            </a:r>
          </a:p>
        </p:txBody>
      </p:sp>
      <p:pic>
        <p:nvPicPr>
          <p:cNvPr id="189" name="Shape 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7237" y="2094300"/>
            <a:ext cx="2797874" cy="209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01350" y="3524975"/>
            <a:ext cx="8285400" cy="30428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Знает лось лесное царство,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Он зайдёт в смолистый бор.</a:t>
            </a:r>
          </a:p>
          <a:p>
            <a:pPr rtl="0"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Здесь найдёт своё лекарство -</a:t>
            </a:r>
          </a:p>
          <a:p>
            <a:pPr>
              <a:spcBef>
                <a:spcPts val="0"/>
              </a:spcBef>
              <a:buNone/>
            </a:pPr>
            <a:r>
              <a:rPr lang="ru" sz="360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Ярко-красный мухомор.</a:t>
            </a:r>
          </a:p>
        </p:txBody>
      </p:sp>
      <p:pic>
        <p:nvPicPr>
          <p:cNvPr id="195" name="Shape 1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8077" y="568800"/>
            <a:ext cx="3809497" cy="295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Shape 1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8075" y="2420400"/>
            <a:ext cx="865849" cy="110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 r="13726"/>
          <a:stretch/>
        </p:blipFill>
        <p:spPr>
          <a:xfrm>
            <a:off x="5793400" y="1752550"/>
            <a:ext cx="2722399" cy="213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Shape 202"/>
          <p:cNvSpPr txBox="1"/>
          <p:nvPr/>
        </p:nvSpPr>
        <p:spPr>
          <a:xfrm>
            <a:off x="401350" y="309450"/>
            <a:ext cx="6055199" cy="401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 лесу грибов различных много…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Ты несъедобные не трогай!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 корзинку их не собирай,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Но и ногами не сбивай…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Нужны они лесным зверятам: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Лисичкам, ёжикам, зайчатам…</a:t>
            </a:r>
          </a:p>
        </p:txBody>
      </p:sp>
      <p:sp>
        <p:nvSpPr>
          <p:cNvPr id="203" name="Shape 203"/>
          <p:cNvSpPr txBox="1"/>
          <p:nvPr/>
        </p:nvSpPr>
        <p:spPr>
          <a:xfrm>
            <a:off x="2338350" y="4065950"/>
            <a:ext cx="5601600" cy="2138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Их только люди не едят: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 поганках, мухоморах – яд!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Но для зверья лесного всё ж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2400" b="1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Тот гриб полезен и хорош.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65402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Правила сбора грибов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457200" y="3071811"/>
            <a:ext cx="8229600" cy="135732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" dirty="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Ножку гриба срезай как можно ближе к земле. Это убережёт грибницу от загнивания.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2"/>
          </p:nvPr>
        </p:nvSpPr>
        <p:spPr>
          <a:xfrm>
            <a:off x="457150" y="2000241"/>
            <a:ext cx="8364599" cy="10001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200" dirty="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Собирай грибы только те, которые ты хорошо знаешь.</a:t>
            </a:r>
          </a:p>
        </p:txBody>
      </p:sp>
      <p:sp>
        <p:nvSpPr>
          <p:cNvPr id="211" name="Shape 211"/>
          <p:cNvSpPr txBox="1">
            <a:spLocks noGrp="1"/>
          </p:cNvSpPr>
          <p:nvPr>
            <p:ph type="body" idx="3"/>
          </p:nvPr>
        </p:nvSpPr>
        <p:spPr>
          <a:xfrm>
            <a:off x="457200" y="928671"/>
            <a:ext cx="8364599" cy="10715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200" dirty="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Всегда собирай грибы только со взрослыми.</a:t>
            </a:r>
          </a:p>
        </p:txBody>
      </p:sp>
      <p:sp>
        <p:nvSpPr>
          <p:cNvPr id="212" name="Shape 212"/>
          <p:cNvSpPr txBox="1">
            <a:spLocks noGrp="1"/>
          </p:cNvSpPr>
          <p:nvPr>
            <p:ph type="body" idx="4"/>
          </p:nvPr>
        </p:nvSpPr>
        <p:spPr>
          <a:xfrm>
            <a:off x="457200" y="4643446"/>
            <a:ext cx="8229600" cy="92869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200" dirty="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Место среза прикрывай мхом . Это убережёт грибницу от высыхания.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457200" y="5857892"/>
            <a:ext cx="8229600" cy="5562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000" dirty="0">
                <a:solidFill>
                  <a:srgbClr val="20124D"/>
                </a:solidFill>
                <a:latin typeface="Georgia"/>
                <a:ea typeface="Georgia"/>
                <a:cs typeface="Georgia"/>
                <a:sym typeface="Georgia"/>
              </a:rPr>
              <a:t>Нельзя собирать старые грибы.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457200" y="2530294"/>
            <a:ext cx="8229600" cy="2477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" sz="60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Спасибо! Молодцы!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524</Words>
  <PresentationFormat>Экран (4:3)</PresentationFormat>
  <Paragraphs>114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simple-light</vt:lpstr>
      <vt:lpstr>simple-light</vt:lpstr>
      <vt:lpstr>Грибы</vt:lpstr>
      <vt:lpstr>Загадки о грибах</vt:lpstr>
      <vt:lpstr>Ножка, как бочонок,  К шляпке лист прилип. Молодой, точёный, Крепкий гриб стоит. Как полковник, важный он, Всяк ему отдаст поклон.</vt:lpstr>
      <vt:lpstr>Глаза не оторвать От лесных сестричек. Как же вы красивы, Рыжие ...</vt:lpstr>
      <vt:lpstr>Как фонарик-светофор,  Что зажёгся красным светом, Украшает старый бор Гриб и осенью, и летом.</vt:lpstr>
      <vt:lpstr>Возле пней и на лужайке Мы всегда гуляем стайкой. Очень дружные ребята, Называют нас ...</vt:lpstr>
      <vt:lpstr>По лесу иду и вижу Под сосной грибочек рыжий, Подойду к нему поближе: Так ведь это рыжий …</vt:lpstr>
      <vt:lpstr>Ответьте на вопросы:</vt:lpstr>
      <vt:lpstr>Ответьте на вопросы:</vt:lpstr>
      <vt:lpstr>Ответьте на вопросы:</vt:lpstr>
      <vt:lpstr>Где растут грибы?</vt:lpstr>
      <vt:lpstr>Где растут грибы?</vt:lpstr>
      <vt:lpstr>Где растут грибы?</vt:lpstr>
      <vt:lpstr>Где растут грибы?</vt:lpstr>
      <vt:lpstr>Угадай. Что за гриб?</vt:lpstr>
      <vt:lpstr>Слайд 16</vt:lpstr>
      <vt:lpstr>Ядовитые грибы</vt:lpstr>
      <vt:lpstr>Ядовитые грибы</vt:lpstr>
      <vt:lpstr>Ядовитые грибы</vt:lpstr>
      <vt:lpstr>Слайд 20</vt:lpstr>
      <vt:lpstr>Слайд 21</vt:lpstr>
      <vt:lpstr>Правила сбора грибов</vt:lpstr>
      <vt:lpstr>Спасибо! Молодцы!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Грибы</dc:title>
  <dc:creator>Кристина</dc:creator>
  <cp:lastModifiedBy>Кристина</cp:lastModifiedBy>
  <cp:revision>2</cp:revision>
  <dcterms:modified xsi:type="dcterms:W3CDTF">2014-11-19T17:47:31Z</dcterms:modified>
</cp:coreProperties>
</file>