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video/unknown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Noteworthy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552" y="-9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Текст заголовка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0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Текст заголовка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Текст заголовка</a:t>
            </a:r>
          </a:p>
        </p:txBody>
      </p:sp>
    </p:spTree>
  </p:cSld>
  <p:clrMapOvr>
    <a:masterClrMapping/>
  </p:clrMapOvr>
  <p:transition spd="med"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>
              <a:defRPr sz="6800" b="0">
                <a:solidFill>
                  <a:srgbClr val="3E231A"/>
                </a:solidFill>
                <a:latin typeface="+mn-lt"/>
                <a:ea typeface="+mn-ea"/>
                <a:cs typeface="+mn-cs"/>
                <a:sym typeface="Noteworthy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Текст заголовка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Текст заголовка</a:t>
            </a:r>
          </a:p>
        </p:txBody>
      </p:sp>
    </p:spTree>
  </p:cSld>
  <p:clrMapOvr>
    <a:masterClrMapping/>
  </p:clrMapOvr>
  <p:transition spd="med"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Текст заголовка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6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Уровень текста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 advTm="6000"/>
  <p:txStyles>
    <p:titleStyle>
      <a:lvl1pPr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1pPr>
      <a:lvl2pPr indent="228600"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2pPr>
      <a:lvl3pPr indent="457200"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3pPr>
      <a:lvl4pPr indent="685800"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4pPr>
      <a:lvl5pPr indent="914400"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5pPr>
      <a:lvl6pPr indent="1143000"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6pPr>
      <a:lvl7pPr indent="1371600"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7pPr>
      <a:lvl8pPr indent="1600200"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8pPr>
      <a:lvl9pPr indent="1828800" algn="ctr" defTabSz="584200">
        <a:defRPr sz="3800" b="1">
          <a:solidFill>
            <a:srgbClr val="6B1100"/>
          </a:solidFill>
          <a:latin typeface="+mj-lt"/>
          <a:ea typeface="+mj-ea"/>
          <a:cs typeface="+mj-cs"/>
          <a:sym typeface="Times Roman"/>
        </a:defRPr>
      </a:lvl9pPr>
    </p:titleStyle>
    <p:bodyStyle>
      <a:lvl1pPr marL="4699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1pPr>
      <a:lvl2pPr marL="9398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2pPr>
      <a:lvl3pPr marL="14097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3pPr>
      <a:lvl4pPr marL="18796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4pPr>
      <a:lvl5pPr marL="23495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5pPr>
      <a:lvl6pPr marL="28194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6pPr>
      <a:lvl7pPr marL="32893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7pPr>
      <a:lvl8pPr marL="37592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8pPr>
      <a:lvl9pPr marL="42291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Noteworthy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Noteworthy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3.gif"/><Relationship Id="rId5" Type="http://schemas.openxmlformats.org/officeDocument/2006/relationships/image" Target="../media/image10.png"/><Relationship Id="rId4" Type="http://schemas.microsoft.com/office/2007/relationships/media" Target="../media/media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3.gif"/><Relationship Id="rId6" Type="http://schemas.openxmlformats.org/officeDocument/2006/relationships/image" Target="../media/image16.jpeg"/><Relationship Id="rId5" Type="http://schemas.openxmlformats.org/officeDocument/2006/relationships/image" Target="../media/image10.png"/><Relationship Id="rId4" Type="http://schemas.microsoft.com/office/2007/relationships/media" Target="../media/media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4.gif"/><Relationship Id="rId6" Type="http://schemas.openxmlformats.org/officeDocument/2006/relationships/image" Target="../media/image19.png"/><Relationship Id="rId5" Type="http://schemas.microsoft.com/office/2007/relationships/media" Target="../media/media4.gif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5.gif"/><Relationship Id="rId6" Type="http://schemas.openxmlformats.org/officeDocument/2006/relationships/image" Target="../media/image26.png"/><Relationship Id="rId5" Type="http://schemas.microsoft.com/office/2007/relationships/media" Target="../media/media5.gif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867469" y="2863552"/>
            <a:ext cx="10867331" cy="5675561"/>
          </a:xfrm>
          <a:prstGeom prst="rect">
            <a:avLst/>
          </a:prstGeom>
        </p:spPr>
        <p:txBody>
          <a:bodyPr/>
          <a:lstStyle/>
          <a:p>
            <a:pPr lvl="0" algn="l" defTabSz="332993">
              <a:defRPr sz="1800">
                <a:solidFill>
                  <a:srgbClr val="000000"/>
                </a:solidFill>
              </a:defRPr>
            </a:pPr>
            <a:r>
              <a:rPr lang="ru-RU" sz="2565" b="1" dirty="0" smtClean="0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</a:t>
            </a:r>
            <a:r>
              <a:rPr sz="2565" b="1" dirty="0" err="1" smtClean="0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практико-значимая</a:t>
            </a:r>
            <a:r>
              <a:rPr sz="2565" b="1" dirty="0" smtClean="0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565" b="1" dirty="0" err="1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работа</a:t>
            </a:r>
            <a:r>
              <a:rPr sz="2565" b="1" dirty="0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565" b="1" dirty="0" err="1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</a:t>
            </a:r>
            <a:r>
              <a:rPr sz="2565" b="1" dirty="0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565" b="1" dirty="0" err="1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теме</a:t>
            </a:r>
            <a:r>
              <a:rPr sz="2565" b="1" dirty="0">
                <a:solidFill>
                  <a:srgbClr val="9818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</a:t>
            </a:r>
          </a:p>
          <a:p>
            <a:pPr lvl="0" algn="l" defTabSz="332993">
              <a:defRPr sz="1800">
                <a:solidFill>
                  <a:srgbClr val="000000"/>
                </a:solidFill>
              </a:defRPr>
            </a:pPr>
            <a:endParaRPr sz="2280" b="1" dirty="0">
              <a:solidFill>
                <a:srgbClr val="4E66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l" defTabSz="332993">
              <a:defRPr sz="1800">
                <a:solidFill>
                  <a:srgbClr val="000000"/>
                </a:solidFill>
              </a:defRPr>
            </a:pPr>
            <a:r>
              <a:rPr sz="2280" b="1" dirty="0">
                <a:solidFill>
                  <a:srgbClr val="4E66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</a:p>
          <a:p>
            <a:pPr lvl="0" algn="l" defTabSz="332993">
              <a:defRPr sz="1800">
                <a:solidFill>
                  <a:srgbClr val="000000"/>
                </a:solidFill>
              </a:defRPr>
            </a:pPr>
            <a:r>
              <a:rPr sz="3135" b="1" dirty="0">
                <a:solidFill>
                  <a:srgbClr val="4E66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sz="4617" b="1" dirty="0">
                <a:solidFill>
                  <a:srgbClr val="4E66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lvl="0" algn="l" defTabSz="332993">
              <a:defRPr sz="1800">
                <a:solidFill>
                  <a:srgbClr val="000000"/>
                </a:solidFill>
              </a:defRPr>
            </a:pPr>
            <a:r>
              <a:rPr sz="4617" b="1" dirty="0">
                <a:solidFill>
                  <a:srgbClr val="4E66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</a:p>
          <a:p>
            <a:pPr lvl="0" algn="l" defTabSz="332993">
              <a:defRPr sz="1800">
                <a:solidFill>
                  <a:srgbClr val="000000"/>
                </a:solidFill>
              </a:defRPr>
            </a:pPr>
            <a:r>
              <a:rPr sz="4617" b="1" dirty="0">
                <a:solidFill>
                  <a:srgbClr val="4E66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sz="4617" b="1" dirty="0">
                <a:solidFill>
                  <a:srgbClr val="B82500"/>
                </a:solidFill>
                <a:latin typeface="+mj-lt"/>
                <a:ea typeface="+mj-ea"/>
                <a:cs typeface="+mj-cs"/>
                <a:sym typeface="Times Roman"/>
              </a:rPr>
              <a:t>«</a:t>
            </a:r>
            <a:r>
              <a:rPr sz="4617" b="1" dirty="0" err="1">
                <a:solidFill>
                  <a:srgbClr val="B82500"/>
                </a:solidFill>
                <a:latin typeface="+mj-lt"/>
                <a:ea typeface="+mj-ea"/>
                <a:cs typeface="+mj-cs"/>
                <a:sym typeface="Times Roman"/>
              </a:rPr>
              <a:t>Моя</a:t>
            </a:r>
            <a:r>
              <a:rPr sz="4617" b="1" dirty="0">
                <a:solidFill>
                  <a:srgbClr val="B82500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4617" b="1" dirty="0" err="1">
                <a:solidFill>
                  <a:srgbClr val="B82500"/>
                </a:solidFill>
                <a:latin typeface="+mj-lt"/>
                <a:ea typeface="+mj-ea"/>
                <a:cs typeface="+mj-cs"/>
                <a:sym typeface="Times Roman"/>
              </a:rPr>
              <a:t>семья</a:t>
            </a:r>
            <a:r>
              <a:rPr sz="4617" b="1" dirty="0">
                <a:solidFill>
                  <a:srgbClr val="B82500"/>
                </a:solidFill>
                <a:latin typeface="+mj-lt"/>
                <a:ea typeface="+mj-ea"/>
                <a:cs typeface="+mj-cs"/>
                <a:sym typeface="Times Roman"/>
              </a:rPr>
              <a:t>»</a:t>
            </a:r>
          </a:p>
          <a:p>
            <a:pPr lvl="0" algn="r" defTabSz="332993">
              <a:defRPr sz="1800">
                <a:solidFill>
                  <a:srgbClr val="000000"/>
                </a:solidFill>
              </a:defRPr>
            </a:pPr>
            <a:endParaRPr sz="3135" b="1" dirty="0">
              <a:solidFill>
                <a:srgbClr val="4E663E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r" defTabSz="332993">
              <a:defRPr sz="1800">
                <a:solidFill>
                  <a:srgbClr val="000000"/>
                </a:solidFill>
              </a:defRPr>
            </a:pPr>
            <a:endParaRPr sz="3135" b="1" dirty="0">
              <a:solidFill>
                <a:srgbClr val="4E663E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r" defTabSz="332993">
              <a:defRPr sz="1800">
                <a:solidFill>
                  <a:srgbClr val="000000"/>
                </a:solidFill>
              </a:defRPr>
            </a:pPr>
            <a:endParaRPr sz="3135" b="1" dirty="0">
              <a:solidFill>
                <a:srgbClr val="4E663E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r" defTabSz="332993">
              <a:defRPr sz="1800">
                <a:solidFill>
                  <a:srgbClr val="000000"/>
                </a:solidFill>
              </a:defRPr>
            </a:pPr>
            <a:r>
              <a:rPr sz="2166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выполнила</a:t>
            </a:r>
            <a:r>
              <a:rPr sz="2166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:</a:t>
            </a:r>
          </a:p>
          <a:p>
            <a:pPr lvl="0" algn="r" defTabSz="332993">
              <a:defRPr sz="1800">
                <a:solidFill>
                  <a:srgbClr val="000000"/>
                </a:solidFill>
              </a:defRPr>
            </a:pPr>
            <a:r>
              <a:rPr sz="2166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Титенко</a:t>
            </a:r>
            <a:r>
              <a:rPr sz="2166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Л.С.</a:t>
            </a:r>
          </a:p>
          <a:p>
            <a:pPr lvl="0" algn="r" defTabSz="332993">
              <a:defRPr sz="1800">
                <a:solidFill>
                  <a:srgbClr val="000000"/>
                </a:solidFill>
              </a:defRPr>
            </a:pPr>
            <a:r>
              <a:rPr sz="2166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2014 г.</a:t>
            </a:r>
          </a:p>
        </p:txBody>
      </p:sp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1270000" y="1028203"/>
            <a:ext cx="10464800" cy="757040"/>
          </a:xfrm>
          <a:prstGeom prst="rect">
            <a:avLst/>
          </a:prstGeom>
        </p:spPr>
        <p:txBody>
          <a:bodyPr/>
          <a:lstStyle/>
          <a:p>
            <a:pPr lvl="0" algn="r" defTabSz="332993">
              <a:defRPr sz="1800" b="0">
                <a:solidFill>
                  <a:srgbClr val="000000"/>
                </a:solidFill>
              </a:defRPr>
            </a:pPr>
            <a:r>
              <a:rPr sz="2166" b="1" dirty="0" err="1">
                <a:solidFill>
                  <a:srgbClr val="4E663E"/>
                </a:solidFill>
              </a:rPr>
              <a:t>МАДОУд.с</a:t>
            </a:r>
            <a:r>
              <a:rPr sz="2166" b="1" dirty="0">
                <a:solidFill>
                  <a:srgbClr val="4E663E"/>
                </a:solidFill>
              </a:rPr>
              <a:t>. №12</a:t>
            </a:r>
          </a:p>
          <a:p>
            <a:pPr lvl="0" algn="r" defTabSz="332993">
              <a:defRPr sz="1800" b="0">
                <a:solidFill>
                  <a:srgbClr val="000000"/>
                </a:solidFill>
              </a:defRPr>
            </a:pPr>
            <a:r>
              <a:rPr sz="2166" b="1" dirty="0">
                <a:solidFill>
                  <a:srgbClr val="4E663E"/>
                </a:solidFill>
              </a:rPr>
              <a:t>«</a:t>
            </a:r>
            <a:r>
              <a:rPr sz="2166" b="1" dirty="0" err="1">
                <a:solidFill>
                  <a:srgbClr val="4E663E"/>
                </a:solidFill>
              </a:rPr>
              <a:t>Березка</a:t>
            </a:r>
            <a:r>
              <a:rPr sz="2166" b="1" dirty="0">
                <a:solidFill>
                  <a:srgbClr val="4E663E"/>
                </a:solidFill>
              </a:rPr>
              <a:t>»  г. </a:t>
            </a:r>
            <a:r>
              <a:rPr sz="2166" b="1" dirty="0" err="1">
                <a:solidFill>
                  <a:srgbClr val="4E663E"/>
                </a:solidFill>
              </a:rPr>
              <a:t>Домодедово</a:t>
            </a:r>
            <a:endParaRPr sz="2166" b="1" dirty="0">
              <a:solidFill>
                <a:srgbClr val="4E663E"/>
              </a:solidFill>
            </a:endParaRPr>
          </a:p>
        </p:txBody>
      </p:sp>
      <p:pic>
        <p:nvPicPr>
          <p:cNvPr id="1026" name="Picture 2" descr="C:\Users\Base\Desktop\9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784" y="628328"/>
            <a:ext cx="3563938" cy="3411538"/>
          </a:xfrm>
          <a:prstGeom prst="rect">
            <a:avLst/>
          </a:prstGeom>
          <a:noFill/>
        </p:spPr>
      </p:pic>
      <p:pic>
        <p:nvPicPr>
          <p:cNvPr id="1027" name="Picture 3" descr="C:\Users\Base\Desktop\71-1200x12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768" y="628328"/>
            <a:ext cx="3657600" cy="3657600"/>
          </a:xfrm>
          <a:prstGeom prst="rect">
            <a:avLst/>
          </a:prstGeom>
          <a:noFill/>
        </p:spPr>
      </p:pic>
      <p:pic>
        <p:nvPicPr>
          <p:cNvPr id="1028" name="Picture 4" descr="C:\Users\Base\Desktop\81-1200x118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768" y="340296"/>
            <a:ext cx="3880424" cy="381642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20000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1270000" y="484312"/>
            <a:ext cx="10464800" cy="518457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22479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lang="ru-RU" sz="3100" dirty="0" smtClean="0"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Законы воспитания – это первые законы,</a:t>
            </a:r>
            <a:b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  которые встречает человек в своей жизни. </a:t>
            </a:r>
            <a:b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  И так как законы эти подготавливают </a:t>
            </a:r>
            <a:b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  нас к тому, чтобы стать гражданами,</a:t>
            </a:r>
            <a:b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 то каждая семья должна управляться </a:t>
            </a:r>
            <a:b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  по образцу великой семьи, охватывающей </a:t>
            </a:r>
            <a:b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1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   все отдельные семьи. </a:t>
            </a:r>
            <a:r>
              <a:rPr lang="ru-RU" sz="40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4000" dirty="0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dirty="0"/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xfrm>
            <a:off x="1620846" y="5178810"/>
            <a:ext cx="10113954" cy="373118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22479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2050" b="1" dirty="0" err="1" smtClean="0">
                <a:solidFill>
                  <a:srgbClr val="4E663E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Ш.Монтескье</a:t>
            </a:r>
            <a:endParaRPr sz="2050" b="1" dirty="0">
              <a:solidFill>
                <a:srgbClr val="4E663E"/>
              </a:solidFill>
              <a:uFill>
                <a:solidFill/>
              </a:u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50" name="Picture 2" descr="C:\Users\Base\Desktop\574585056863725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2440" y="4804792"/>
            <a:ext cx="5256584" cy="422222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body" idx="1"/>
          </p:nvPr>
        </p:nvSpPr>
        <p:spPr>
          <a:xfrm>
            <a:off x="1270000" y="6608981"/>
            <a:ext cx="10464800" cy="221208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lvl="0" defTabSz="414781">
              <a:defRPr sz="1800">
                <a:solidFill>
                  <a:srgbClr val="000000"/>
                </a:solidFill>
              </a:defRPr>
            </a:pPr>
            <a:r>
              <a:rPr sz="3195" b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Семья занимает особое место в жизни каждого человека. </a:t>
            </a:r>
          </a:p>
          <a:p>
            <a:pPr lvl="0" defTabSz="414781">
              <a:defRPr sz="1800">
                <a:solidFill>
                  <a:srgbClr val="000000"/>
                </a:solidFill>
              </a:defRPr>
            </a:pPr>
            <a:r>
              <a:rPr sz="3195" b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С самого рождения именно в семье формируется мировозрение ребенка, его социально- нравственная культура, нормы поведения в обществе.</a:t>
            </a:r>
          </a:p>
        </p:txBody>
      </p:sp>
      <p:pic>
        <p:nvPicPr>
          <p:cNvPr id="42" name="post-215185-1312663051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52081" y="764919"/>
            <a:ext cx="10700638" cy="58543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87831078_1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372952" y="4229166"/>
            <a:ext cx="5943601" cy="4965701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1270000" y="764116"/>
            <a:ext cx="10464800" cy="3467101"/>
          </a:xfrm>
          <a:prstGeom prst="rect">
            <a:avLst/>
          </a:prstGeom>
        </p:spPr>
        <p:txBody>
          <a:bodyPr/>
          <a:lstStyle/>
          <a:p>
            <a:pPr lvl="0" algn="l">
              <a:defRPr sz="1800" b="0">
                <a:solidFill>
                  <a:srgbClr val="000000"/>
                </a:solidFill>
              </a:defRPr>
            </a:pPr>
            <a:r>
              <a:rPr sz="5000" b="1">
                <a:solidFill>
                  <a:srgbClr val="6B1100"/>
                </a:solidFill>
              </a:rPr>
              <a:t>цель:</a:t>
            </a:r>
          </a:p>
          <a:p>
            <a:pPr lvl="0" algn="l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4E663E"/>
                </a:solidFill>
              </a:rPr>
              <a:t>воспитывать у детей любовь и уважение ко всем членам семьи, систематизировать и расширять знания детей в данной области.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xfrm>
            <a:off x="1625600" y="5384800"/>
            <a:ext cx="4351669" cy="14605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47" name="5857206.gif"/>
          <p:cNvPicPr/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865452" y="4793588"/>
            <a:ext cx="6502401" cy="4533901"/>
          </a:xfrm>
          <a:prstGeom prst="rect">
            <a:avLst/>
          </a:prstGeom>
        </p:spPr>
      </p:pic>
    </p:spTree>
  </p:cSld>
  <p:clrMapOvr>
    <a:masterClrMapping/>
  </p:clrMapOvr>
  <p:transition spd="med" advClick="0" advTm="60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4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1270000" y="906131"/>
            <a:ext cx="10464800" cy="2398945"/>
          </a:xfrm>
          <a:prstGeom prst="rect">
            <a:avLst/>
          </a:prstGeom>
        </p:spPr>
        <p:txBody>
          <a:bodyPr anchor="t"/>
          <a:lstStyle>
            <a:lvl1pPr>
              <a:defRPr sz="4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000" b="1">
                <a:solidFill>
                  <a:srgbClr val="6B1100"/>
                </a:solidFill>
              </a:rPr>
              <a:t>Задачи становление социально-нравственного воспитания личности  в  педагогическом процессе ДОУ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769540" y="3482247"/>
            <a:ext cx="10965260" cy="526170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lvl="0" algn="l" defTabSz="479044">
              <a:defRPr sz="1800">
                <a:solidFill>
                  <a:srgbClr val="000000"/>
                </a:solidFill>
              </a:defRPr>
            </a:pPr>
            <a:r>
              <a:rPr sz="2952" dirty="0">
                <a:solidFill>
                  <a:srgbClr val="3E231A"/>
                </a:solidFill>
              </a:rPr>
              <a:t>          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Воспитание</a:t>
            </a:r>
            <a:r>
              <a:rPr sz="2952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гуманного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отношения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к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миру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endParaRPr sz="2952" b="1" dirty="0">
              <a:solidFill>
                <a:srgbClr val="314725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         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Развитие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эмоциональной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отзывчивости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,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сопереживания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,  </a:t>
            </a: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         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готовность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проявить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заботу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и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участие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к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людям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endParaRPr sz="2952" b="1" dirty="0">
              <a:solidFill>
                <a:srgbClr val="314725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      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Воспитание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дружеских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взаимоотношений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со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сверстниками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endParaRPr sz="2952" b="1" dirty="0">
              <a:solidFill>
                <a:srgbClr val="314725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        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Воспитание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культуры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поведения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и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общения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в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дошкольном</a:t>
            </a:r>
            <a:endParaRPr sz="2952" b="1" dirty="0">
              <a:solidFill>
                <a:srgbClr val="314725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         </a:t>
            </a:r>
            <a:r>
              <a:rPr sz="2952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детстве</a:t>
            </a:r>
            <a:r>
              <a:rPr sz="2952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79044">
              <a:defRPr sz="1800">
                <a:solidFill>
                  <a:srgbClr val="000000"/>
                </a:solidFill>
              </a:defRPr>
            </a:pPr>
            <a:r>
              <a:rPr sz="2952" dirty="0">
                <a:solidFill>
                  <a:srgbClr val="3E231A"/>
                </a:solidFill>
              </a:rPr>
              <a:t>          </a:t>
            </a:r>
          </a:p>
        </p:txBody>
      </p:sp>
      <p:sp>
        <p:nvSpPr>
          <p:cNvPr id="51" name="Shape 51"/>
          <p:cNvSpPr/>
          <p:nvPr/>
        </p:nvSpPr>
        <p:spPr>
          <a:xfrm>
            <a:off x="1029792" y="6677000"/>
            <a:ext cx="579505" cy="486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885776" y="5524872"/>
            <a:ext cx="579505" cy="486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Shape 53"/>
          <p:cNvSpPr/>
          <p:nvPr/>
        </p:nvSpPr>
        <p:spPr>
          <a:xfrm>
            <a:off x="1029792" y="3436640"/>
            <a:ext cx="471555" cy="467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Shape 54"/>
          <p:cNvSpPr/>
          <p:nvPr/>
        </p:nvSpPr>
        <p:spPr>
          <a:xfrm>
            <a:off x="957784" y="4300736"/>
            <a:ext cx="579505" cy="486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1128250"/>
          </a:xfrm>
          <a:prstGeom prst="rect">
            <a:avLst/>
          </a:prstGeom>
        </p:spPr>
        <p:txBody>
          <a:bodyPr anchor="t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Программно- методическое обеспечение: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1270000" y="3111500"/>
            <a:ext cx="10464800" cy="4639271"/>
          </a:xfrm>
          <a:prstGeom prst="rect">
            <a:avLst/>
          </a:prstGeom>
        </p:spPr>
        <p:txBody>
          <a:bodyPr/>
          <a:lstStyle/>
          <a:p>
            <a:pPr lvl="0" algn="l" defTabSz="449833">
              <a:defRPr sz="1800">
                <a:solidFill>
                  <a:srgbClr val="000000"/>
                </a:solidFill>
              </a:defRPr>
            </a:pP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«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Ребенок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и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окружающий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мир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»  О.Б.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Дыбина</a:t>
            </a:r>
            <a:endParaRPr sz="3234" b="1" dirty="0">
              <a:solidFill>
                <a:srgbClr val="314725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l" defTabSz="449833">
              <a:defRPr sz="1800">
                <a:solidFill>
                  <a:srgbClr val="000000"/>
                </a:solidFill>
              </a:defRPr>
            </a:pPr>
            <a:endParaRPr sz="3234" b="1" dirty="0">
              <a:solidFill>
                <a:srgbClr val="314725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l" defTabSz="449833">
              <a:defRPr sz="1800">
                <a:solidFill>
                  <a:srgbClr val="000000"/>
                </a:solidFill>
              </a:defRPr>
            </a:pP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«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Программа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от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рождения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до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школы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»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под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ред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. Т.С.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Комаровой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, М.А.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Васильевой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, В.В.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Гербовой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49833">
              <a:defRPr sz="1800">
                <a:solidFill>
                  <a:srgbClr val="000000"/>
                </a:solidFill>
              </a:defRPr>
            </a:pPr>
            <a:endParaRPr sz="3234" b="1" dirty="0">
              <a:solidFill>
                <a:srgbClr val="314725"/>
              </a:solidFill>
              <a:latin typeface="+mj-lt"/>
              <a:ea typeface="+mj-ea"/>
              <a:cs typeface="+mj-cs"/>
              <a:sym typeface="Times Roman"/>
            </a:endParaRPr>
          </a:p>
          <a:p>
            <a:pPr lvl="0" algn="l" defTabSz="449833">
              <a:defRPr sz="1800">
                <a:solidFill>
                  <a:srgbClr val="000000"/>
                </a:solidFill>
              </a:defRPr>
            </a:pP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«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Занятие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по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ознакомлению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с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окружающим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миром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во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второй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младшей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группе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детского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сада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», «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Конспекты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занятий</a:t>
            </a: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»</a:t>
            </a:r>
          </a:p>
          <a:p>
            <a:pPr lvl="0" algn="l" defTabSz="449833">
              <a:defRPr sz="1800">
                <a:solidFill>
                  <a:srgbClr val="000000"/>
                </a:solidFill>
              </a:defRPr>
            </a:pPr>
            <a:r>
              <a:rPr sz="3234" b="1" dirty="0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О.Б. </a:t>
            </a:r>
            <a:r>
              <a:rPr sz="3234" b="1" dirty="0" err="1">
                <a:solidFill>
                  <a:srgbClr val="314725"/>
                </a:solidFill>
                <a:latin typeface="+mj-lt"/>
                <a:ea typeface="+mj-ea"/>
                <a:cs typeface="+mj-cs"/>
                <a:sym typeface="Times Roman"/>
              </a:rPr>
              <a:t>Дыбина</a:t>
            </a:r>
            <a:endParaRPr sz="3234" b="1" dirty="0">
              <a:solidFill>
                <a:srgbClr val="314725"/>
              </a:solidFill>
              <a:latin typeface="+mj-lt"/>
              <a:ea typeface="+mj-ea"/>
              <a:cs typeface="+mj-cs"/>
              <a:sym typeface="Times Roman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810584" y="4108384"/>
            <a:ext cx="469702" cy="498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810584" y="3179696"/>
            <a:ext cx="469702" cy="498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Shape 60"/>
          <p:cNvSpPr/>
          <p:nvPr/>
        </p:nvSpPr>
        <p:spPr>
          <a:xfrm>
            <a:off x="810584" y="5533429"/>
            <a:ext cx="469702" cy="498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2984963"/>
          </a:xfrm>
          <a:prstGeom prst="rect">
            <a:avLst/>
          </a:prstGeom>
        </p:spPr>
        <p:txBody>
          <a:bodyPr anchor="t"/>
          <a:lstStyle/>
          <a:p>
            <a:pPr lvl="0" defTabSz="490727">
              <a:defRPr sz="1800" b="0">
                <a:solidFill>
                  <a:srgbClr val="000000"/>
                </a:solidFill>
              </a:defRPr>
            </a:pPr>
            <a:r>
              <a:rPr sz="3191" b="1">
                <a:solidFill>
                  <a:srgbClr val="6B1100"/>
                </a:solidFill>
              </a:rPr>
              <a:t>цель занятия:</a:t>
            </a:r>
            <a:endParaRPr sz="1175" b="1">
              <a:solidFill>
                <a:srgbClr val="6B11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defTabSz="490727">
              <a:defRPr sz="1800" b="0">
                <a:solidFill>
                  <a:srgbClr val="000000"/>
                </a:solidFill>
              </a:defRPr>
            </a:pPr>
            <a:endParaRPr sz="1175" b="1">
              <a:solidFill>
                <a:srgbClr val="6B11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defTabSz="490727">
              <a:defRPr sz="1800" b="0">
                <a:solidFill>
                  <a:srgbClr val="000000"/>
                </a:solidFill>
              </a:defRPr>
            </a:pPr>
            <a:endParaRPr sz="1175" b="1">
              <a:solidFill>
                <a:srgbClr val="6B11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l" defTabSz="377647">
              <a:lnSpc>
                <a:spcPct val="150000"/>
              </a:lnSpc>
              <a:defRPr sz="1800" b="0">
                <a:solidFill>
                  <a:srgbClr val="000000"/>
                </a:solidFill>
              </a:defRPr>
            </a:pPr>
            <a:r>
              <a:rPr sz="2688" b="1">
                <a:solidFill>
                  <a:srgbClr val="7D5836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rPr>
              <a:t>Совершенствовать знания детей об элементарных представлениях о семье как явление общественной жизни и о своем месте в ней.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64" name="1336715009_semia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249307" y="3959886"/>
            <a:ext cx="4506186" cy="45061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1098220"/>
          </a:xfrm>
          <a:prstGeom prst="rect">
            <a:avLst/>
          </a:prstGeom>
        </p:spPr>
        <p:txBody>
          <a:bodyPr anchor="t"/>
          <a:lstStyle>
            <a:lvl1pPr>
              <a:defRPr sz="45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500" b="1">
                <a:solidFill>
                  <a:srgbClr val="6B1100"/>
                </a:solidFill>
              </a:rPr>
              <a:t>задачи: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idx="1"/>
          </p:nvPr>
        </p:nvSpPr>
        <p:spPr>
          <a:xfrm>
            <a:off x="1270000" y="3111500"/>
            <a:ext cx="10464800" cy="5613400"/>
          </a:xfrm>
          <a:prstGeom prst="rect">
            <a:avLst/>
          </a:prstGeom>
        </p:spPr>
        <p:txBody>
          <a:bodyPr/>
          <a:lstStyle/>
          <a:p>
            <a:pPr lvl="0" algn="l" defTabSz="484886">
              <a:defRPr sz="1800">
                <a:solidFill>
                  <a:srgbClr val="000000"/>
                </a:solidFill>
              </a:defRPr>
            </a:pPr>
            <a:r>
              <a:rPr sz="2988" dirty="0">
                <a:solidFill>
                  <a:srgbClr val="3E231A"/>
                </a:solidFill>
              </a:rPr>
              <a:t>      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Формирование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элементарные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представления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как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о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явлении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общественной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жизни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и о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своем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месте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в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ней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84886">
              <a:defRPr sz="1800">
                <a:solidFill>
                  <a:srgbClr val="000000"/>
                </a:solidFill>
              </a:defRPr>
            </a:pP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        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Закрепить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представление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детей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о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том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,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что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такое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«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семья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»;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понимать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роль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взрослого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и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ребенка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в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семье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84886">
              <a:defRPr sz="1800">
                <a:solidFill>
                  <a:srgbClr val="000000"/>
                </a:solidFill>
              </a:defRPr>
            </a:pP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        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Закрепить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умение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детей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вылепливанию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компоции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,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создавать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коллективную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работу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84886">
              <a:defRPr sz="1800">
                <a:solidFill>
                  <a:srgbClr val="000000"/>
                </a:solidFill>
              </a:defRPr>
            </a:pP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      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Развивать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речь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детей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,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используя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сложные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предложения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,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умение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употреблять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в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речи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имена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существительные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в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форме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единственного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и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множественного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цисла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  <a:p>
            <a:pPr lvl="0" algn="l" defTabSz="484886">
              <a:defRPr sz="1800">
                <a:solidFill>
                  <a:srgbClr val="000000"/>
                </a:solidFill>
              </a:defRPr>
            </a:pP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      </a:t>
            </a:r>
            <a:r>
              <a:rPr sz="2988" b="1" dirty="0" smtClean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Воспитывать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любовь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и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уважение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 к </a:t>
            </a:r>
            <a:r>
              <a:rPr sz="2988" b="1" dirty="0" err="1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родным</a:t>
            </a:r>
            <a:r>
              <a:rPr sz="2988" b="1" dirty="0">
                <a:solidFill>
                  <a:srgbClr val="4E663E"/>
                </a:solidFill>
                <a:latin typeface="+mj-lt"/>
                <a:ea typeface="+mj-ea"/>
                <a:cs typeface="+mj-cs"/>
                <a:sym typeface="Times Roman"/>
              </a:rPr>
              <a:t>.</a:t>
            </a:r>
          </a:p>
        </p:txBody>
      </p:sp>
      <p:sp>
        <p:nvSpPr>
          <p:cNvPr id="68" name="Shape 68"/>
          <p:cNvSpPr/>
          <p:nvPr/>
        </p:nvSpPr>
        <p:spPr>
          <a:xfrm>
            <a:off x="1605856" y="7685112"/>
            <a:ext cx="466130" cy="450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1533848" y="5884912"/>
            <a:ext cx="466130" cy="450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1533848" y="4948808"/>
            <a:ext cx="466130" cy="450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1533848" y="4084712"/>
            <a:ext cx="466130" cy="450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1533848" y="3076600"/>
            <a:ext cx="466130" cy="450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B0C59B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1270000" y="563694"/>
            <a:ext cx="10464800" cy="1783954"/>
          </a:xfrm>
          <a:prstGeom prst="rect">
            <a:avLst/>
          </a:prstGeom>
        </p:spPr>
        <p:txBody>
          <a:bodyPr anchor="t"/>
          <a:lstStyle/>
          <a:p>
            <a:pPr lvl="0" defTabSz="578358">
              <a:defRPr sz="1800" b="0">
                <a:solidFill>
                  <a:srgbClr val="000000"/>
                </a:solidFill>
              </a:defRPr>
            </a:pPr>
            <a:r>
              <a:rPr sz="3762" b="1">
                <a:solidFill>
                  <a:srgbClr val="6B1100"/>
                </a:solidFill>
              </a:rPr>
              <a:t>методы и приемы</a:t>
            </a:r>
          </a:p>
          <a:p>
            <a:pPr lvl="0" defTabSz="578358">
              <a:defRPr sz="1800" b="0">
                <a:solidFill>
                  <a:srgbClr val="000000"/>
                </a:solidFill>
              </a:defRPr>
            </a:pPr>
            <a:r>
              <a:rPr sz="3762" b="1">
                <a:solidFill>
                  <a:srgbClr val="4E663E"/>
                </a:solidFill>
              </a:rPr>
              <a:t>- Беседа «Какие русские народные сказки мы знаем»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76" name="DSC_9478.jpe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524908" y="2443034"/>
            <a:ext cx="9954984" cy="66374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1270000" y="537104"/>
            <a:ext cx="10464800" cy="990204"/>
          </a:xfrm>
          <a:prstGeom prst="rect">
            <a:avLst/>
          </a:prstGeom>
        </p:spPr>
        <p:txBody>
          <a:bodyPr anchor="t">
            <a:normAutofit fontScale="90000"/>
          </a:bodyPr>
          <a:lstStyle>
            <a:lvl1pPr>
              <a:defRPr>
                <a:solidFill>
                  <a:srgbClr val="4E663E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4E663E"/>
                </a:solidFill>
              </a:rPr>
              <a:t>показ иллюстраций к сказке «Гуси - лебеди»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80" name="0016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387881" y="1725987"/>
            <a:ext cx="4592820" cy="5887994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0029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500739" y="2848058"/>
            <a:ext cx="4779706" cy="6127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1270000" y="457133"/>
            <a:ext cx="10464800" cy="1084198"/>
          </a:xfrm>
          <a:prstGeom prst="rect">
            <a:avLst/>
          </a:prstGeom>
        </p:spPr>
        <p:txBody>
          <a:bodyPr anchor="t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игровая мотивация</a:t>
            </a: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85" name="DSC_9494.jpe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39336" y="1163117"/>
            <a:ext cx="5941297" cy="3961349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5857206.gif"/>
          <p:cNvPicPr/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69752" y="5380856"/>
            <a:ext cx="5483729" cy="3823617"/>
          </a:xfrm>
          <a:prstGeom prst="rect">
            <a:avLst/>
          </a:prstGeom>
        </p:spPr>
      </p:pic>
      <p:pic>
        <p:nvPicPr>
          <p:cNvPr id="87" name="5857206.gif"/>
          <p:cNvPicPr/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7275522" y="933410"/>
            <a:ext cx="5483730" cy="3823617"/>
          </a:xfrm>
          <a:prstGeom prst="rect">
            <a:avLst/>
          </a:prstGeom>
        </p:spPr>
      </p:pic>
      <p:pic>
        <p:nvPicPr>
          <p:cNvPr id="88" name="DSC_9483.jpeg"/>
          <p:cNvPicPr/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5062240" y="4804792"/>
            <a:ext cx="7200800" cy="4392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3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30" fill="hold" display="0">
                  <p:stCondLst>
                    <p:cond delay="indefinite"/>
                  </p:stCondLst>
                </p:cTn>
                <p:tgtEl>
                  <p:spTgt spid="87"/>
                </p:tgtEl>
              </p:cMediaNode>
            </p:video>
            <p:video>
              <p:cMediaNode vol="100000">
                <p:cTn id="31" fill="hold" display="0">
                  <p:stCondLst>
                    <p:cond delay="indefinite"/>
                  </p:stCondLst>
                </p:cTn>
                <p:tgtEl>
                  <p:spTgt spid="8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1270000" y="459978"/>
            <a:ext cx="10464800" cy="1656755"/>
          </a:xfrm>
          <a:prstGeom prst="rect">
            <a:avLst/>
          </a:prstGeom>
        </p:spPr>
        <p:txBody>
          <a:bodyPr anchor="t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дидактическая игра</a:t>
            </a:r>
          </a:p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«Кто живет в твоем доме»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92" name="DSC_9496.jpe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60172" y="1697831"/>
            <a:ext cx="6760173" cy="4507332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DSC_9497.jpe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550993" y="3981870"/>
            <a:ext cx="6760173" cy="4507332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f70075d1fd5d5dbc73aa3216f4619d7e.gif"/>
          <p:cNvPicPr/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9055364" y="1487884"/>
            <a:ext cx="2286001" cy="2057401"/>
          </a:xfrm>
          <a:prstGeom prst="rect">
            <a:avLst/>
          </a:prstGeom>
        </p:spPr>
      </p:pic>
      <p:pic>
        <p:nvPicPr>
          <p:cNvPr id="95" name="post-215185-1312663051.jpg"/>
          <p:cNvPicPr/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855913" y="6328635"/>
            <a:ext cx="4584419" cy="25081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20000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8" fill="hold" display="0">
                  <p:stCondLst>
                    <p:cond delay="indefinite"/>
                  </p:stCondLst>
                </p:cTn>
                <p:tgtEl>
                  <p:spTgt spid="9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xfrm>
            <a:off x="1270000" y="590219"/>
            <a:ext cx="10464800" cy="891448"/>
          </a:xfrm>
          <a:prstGeom prst="rect">
            <a:avLst/>
          </a:prstGeom>
        </p:spPr>
        <p:txBody>
          <a:bodyPr anchor="t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6B1100"/>
                </a:solidFill>
              </a:rPr>
              <a:t>наложение пластилина на изображения</a:t>
            </a:r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99" name="DSC_9522.jpe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86895" y="1380661"/>
            <a:ext cx="7911272" cy="5274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4210910404237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982630" y="4728640"/>
            <a:ext cx="3267333" cy="44083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04" name="DSC_9527.jpe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894154" y="1050522"/>
            <a:ext cx="11477432" cy="76525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08" name="DSC_9530.jpe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890920" y="1135357"/>
            <a:ext cx="11222960" cy="7482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12" name="DSC_9532.jpe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29588" y="578709"/>
            <a:ext cx="6969070" cy="46466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DSC_9519.jpe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622002" y="4741419"/>
            <a:ext cx="6553065" cy="4369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76014fa2916f89a766cac82caf5d37da.gif"/>
          <p:cNvPicPr/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8113976" y="799372"/>
            <a:ext cx="3175001" cy="2197101"/>
          </a:xfrm>
          <a:prstGeom prst="rect">
            <a:avLst/>
          </a:prstGeom>
        </p:spPr>
      </p:pic>
      <p:pic>
        <p:nvPicPr>
          <p:cNvPr id="115" name="76014fa2916f89a766cac82caf5d37da.gif"/>
          <p:cNvPicPr/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1636976" y="6243439"/>
            <a:ext cx="3175001" cy="2197101"/>
          </a:xfrm>
          <a:prstGeom prst="rect">
            <a:avLst/>
          </a:prstGeom>
        </p:spPr>
      </p:pic>
    </p:spTree>
  </p:cSld>
  <p:clrMapOvr>
    <a:masterClrMapping/>
  </p:clrMapOvr>
  <p:transition spd="med" advClick="0" advTm="6000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3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7" fill="hold" display="0">
                  <p:stCondLst>
                    <p:cond delay="indefinite"/>
                  </p:stCondLst>
                </p:cTn>
                <p:tgtEl>
                  <p:spTgt spid="115"/>
                </p:tgtEl>
              </p:cMediaNode>
            </p:video>
            <p:video>
              <p:cMediaNode vol="100000">
                <p:cTn id="28" fill="hold" display="0">
                  <p:stCondLst>
                    <p:cond delay="indefinite"/>
                  </p:stCondLst>
                </p:cTn>
                <p:tgtEl>
                  <p:spTgt spid="11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19" name="DSC_9537.jpe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21514" y="746881"/>
            <a:ext cx="11126777" cy="74187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title"/>
          </p:nvPr>
        </p:nvSpPr>
        <p:spPr>
          <a:xfrm>
            <a:off x="1270000" y="788722"/>
            <a:ext cx="10464800" cy="3902275"/>
          </a:xfrm>
          <a:prstGeom prst="rect">
            <a:avLst/>
          </a:prstGeom>
        </p:spPr>
        <p:txBody>
          <a:bodyPr anchor="t"/>
          <a:lstStyle/>
          <a:p>
            <a:pPr lvl="0" algn="l" defTabSz="457200">
              <a:defRPr sz="1800" b="0">
                <a:solidFill>
                  <a:srgbClr val="000000"/>
                </a:solidFill>
              </a:defRPr>
            </a:pP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В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семейном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кругу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мы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с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вами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растем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</a:p>
          <a:p>
            <a:pPr lvl="0" algn="l" defTabSz="457200">
              <a:defRPr sz="1800" b="0">
                <a:solidFill>
                  <a:srgbClr val="000000"/>
                </a:solidFill>
              </a:defRPr>
            </a:pP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Основа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основ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–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родительский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дом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</a:p>
          <a:p>
            <a:pPr lvl="0" algn="l" defTabSz="457200">
              <a:defRPr sz="1800" b="0">
                <a:solidFill>
                  <a:srgbClr val="000000"/>
                </a:solidFill>
              </a:defRPr>
            </a:pP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В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семейном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кругу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все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корни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твои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</a:p>
          <a:p>
            <a:pPr lvl="0" algn="l" defTabSz="457200">
              <a:defRPr sz="1800" b="0">
                <a:solidFill>
                  <a:srgbClr val="000000"/>
                </a:solidFill>
              </a:defRPr>
            </a:pP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И в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жизнь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ты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входишь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из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семьи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</a:p>
          <a:p>
            <a:pPr lvl="0" algn="l" defTabSz="457200">
              <a:defRPr sz="1800" b="0">
                <a:solidFill>
                  <a:srgbClr val="000000"/>
                </a:solidFill>
              </a:defRPr>
            </a:pP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В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семейном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кругу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мы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жизнь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создаем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</a:p>
          <a:p>
            <a:pPr lvl="0" algn="l" defTabSz="457200">
              <a:defRPr sz="1800" b="0">
                <a:solidFill>
                  <a:srgbClr val="000000"/>
                </a:solidFill>
              </a:defRPr>
            </a:pP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Основа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основ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–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родительский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z="3900" b="1" dirty="0" err="1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дом</a:t>
            </a:r>
            <a:r>
              <a:rPr sz="3900" b="1" dirty="0">
                <a:solidFill>
                  <a:srgbClr val="6B1100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</a:p>
        </p:txBody>
      </p:sp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23" name="semua_glavnoe.jpg.w670.preview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184775" y="5565973"/>
            <a:ext cx="5158743" cy="36342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0a145dcddb23db4e29dae6fd52bb7839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44496" y="5565973"/>
            <a:ext cx="4840660" cy="36342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3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091dad2e184f4482ef15b463c87b1bb2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04478" y="698698"/>
            <a:ext cx="11195844" cy="8405496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7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ru-RU" sz="6600" dirty="0" smtClean="0">
                <a:solidFill>
                  <a:srgbClr val="C00000"/>
                </a:solidFill>
              </a:rPr>
              <a:t>Благодарю </a:t>
            </a:r>
            <a:br>
              <a:rPr lang="ru-RU" sz="6600" dirty="0" smtClean="0">
                <a:solidFill>
                  <a:srgbClr val="C00000"/>
                </a:solidFill>
              </a:rPr>
            </a:br>
            <a:r>
              <a:rPr lang="ru-RU" sz="6600" dirty="0" smtClean="0">
                <a:solidFill>
                  <a:srgbClr val="C00000"/>
                </a:solidFill>
              </a:rPr>
              <a:t>за</a:t>
            </a:r>
            <a:br>
              <a:rPr lang="ru-RU" sz="6600" dirty="0" smtClean="0">
                <a:solidFill>
                  <a:srgbClr val="C00000"/>
                </a:solidFill>
              </a:rPr>
            </a:br>
            <a:r>
              <a:rPr sz="6600" dirty="0" err="1" smtClean="0">
                <a:solidFill>
                  <a:srgbClr val="C00000"/>
                </a:solidFill>
              </a:rPr>
              <a:t>внимание</a:t>
            </a:r>
            <a:r>
              <a:rPr sz="6600" b="1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484886">
              <a:defRPr sz="1800">
                <a:solidFill>
                  <a:srgbClr val="000000"/>
                </a:solidFill>
              </a:defRPr>
            </a:pPr>
            <a:r>
              <a:rPr sz="2988" b="1">
                <a:solidFill>
                  <a:srgbClr val="533827"/>
                </a:solidFill>
                <a:latin typeface="+mj-lt"/>
                <a:ea typeface="+mj-ea"/>
                <a:cs typeface="+mj-cs"/>
                <a:sym typeface="Times Roman"/>
              </a:rPr>
              <a:t>презентацию подготовила</a:t>
            </a:r>
          </a:p>
          <a:p>
            <a:pPr lvl="0" defTabSz="484886">
              <a:defRPr sz="1800">
                <a:solidFill>
                  <a:srgbClr val="000000"/>
                </a:solidFill>
              </a:defRPr>
            </a:pPr>
            <a:r>
              <a:rPr sz="2988" b="1">
                <a:solidFill>
                  <a:srgbClr val="533827"/>
                </a:solidFill>
                <a:latin typeface="+mj-lt"/>
                <a:ea typeface="+mj-ea"/>
                <a:cs typeface="+mj-cs"/>
                <a:sym typeface="Times Roman"/>
              </a:rPr>
              <a:t>воспитатель первой категории</a:t>
            </a:r>
          </a:p>
          <a:p>
            <a:pPr lvl="0" defTabSz="484886">
              <a:defRPr sz="1800">
                <a:solidFill>
                  <a:srgbClr val="000000"/>
                </a:solidFill>
              </a:defRPr>
            </a:pPr>
            <a:r>
              <a:rPr sz="2988" b="1">
                <a:solidFill>
                  <a:srgbClr val="533827"/>
                </a:solidFill>
                <a:latin typeface="+mj-lt"/>
                <a:ea typeface="+mj-ea"/>
                <a:cs typeface="+mj-cs"/>
                <a:sym typeface="Times Roman"/>
              </a:rPr>
              <a:t>Титенко Л.С.</a:t>
            </a:r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Times Roman"/>
        <a:ea typeface="Times Roman"/>
        <a:cs typeface="Times Roman"/>
      </a:majorFont>
      <a:minorFont>
        <a:latin typeface="Noteworthy Light"/>
        <a:ea typeface="Noteworthy Light"/>
        <a:cs typeface="Noteworthy Light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Times Roman"/>
        <a:ea typeface="Times Roman"/>
        <a:cs typeface="Times Roman"/>
      </a:majorFont>
      <a:minorFont>
        <a:latin typeface="Noteworthy Light"/>
        <a:ea typeface="Noteworthy Light"/>
        <a:cs typeface="Noteworthy Light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387</Words>
  <Application>Microsoft Office PowerPoint</Application>
  <PresentationFormat>Произвольный</PresentationFormat>
  <Paragraphs>65</Paragraphs>
  <Slides>19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Parchment</vt:lpstr>
      <vt:lpstr>МАДОУд.с. №12 «Березка»  г. Домодедово</vt:lpstr>
      <vt:lpstr> Законы воспитания – это первые законы,    которые встречает человек в своей жизни.     И так как законы эти подготавливают     нас к тому, чтобы стать гражданами,   то каждая семья должна управляться     по образцу великой семьи, охватывающей      все отдельные семьи.  </vt:lpstr>
      <vt:lpstr>Слайд 3</vt:lpstr>
      <vt:lpstr>цель: воспитывать у детей любовь и уважение ко всем членам семьи, систематизировать и расширять знания детей в данной области.</vt:lpstr>
      <vt:lpstr>Задачи становление социально-нравственного воспитания личности  в  педагогическом процессе ДОУ</vt:lpstr>
      <vt:lpstr>Программно- методическое обеспечение:</vt:lpstr>
      <vt:lpstr>цель занятия:   Совершенствовать знания детей об элементарных представлениях о семье как явление общественной жизни и о своем месте в ней.</vt:lpstr>
      <vt:lpstr>задачи:</vt:lpstr>
      <vt:lpstr>методы и приемы - Беседа «Какие русские народные сказки мы знаем»</vt:lpstr>
      <vt:lpstr>показ иллюстраций к сказке «Гуси - лебеди»</vt:lpstr>
      <vt:lpstr>игровая мотивация</vt:lpstr>
      <vt:lpstr>дидактическая игра «Кто живет в твоем доме»</vt:lpstr>
      <vt:lpstr>наложение пластилина на изображения</vt:lpstr>
      <vt:lpstr>Слайд 14</vt:lpstr>
      <vt:lpstr>Слайд 15</vt:lpstr>
      <vt:lpstr>Слайд 16</vt:lpstr>
      <vt:lpstr>Слайд 17</vt:lpstr>
      <vt:lpstr>В семейном кругу мы с вами растем  Основа основ – родительский дом.  В семейном кругу все корни твои,  И в жизнь ты входишь из семьи.  В семейном кругу мы жизнь создаем,  Основа основ – родительский дом.</vt:lpstr>
      <vt:lpstr>Благодарю 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МАДОУд.с. №12 «Березка»  г. Домодедово</dc:title>
  <cp:lastModifiedBy>Tatiana</cp:lastModifiedBy>
  <cp:revision>9</cp:revision>
  <dcterms:modified xsi:type="dcterms:W3CDTF">2014-11-12T15:38:01Z</dcterms:modified>
</cp:coreProperties>
</file>