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15.jpg" ContentType="image/gif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798" autoAdjust="0"/>
  </p:normalViewPr>
  <p:slideViewPr>
    <p:cSldViewPr>
      <p:cViewPr varScale="1">
        <p:scale>
          <a:sx n="33" d="100"/>
          <a:sy n="33" d="100"/>
        </p:scale>
        <p:origin x="-1434" y="-90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912ED431-9E8D-4702-8401-D4658BFC349D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38929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2FF5D46B-2B33-4D8D-B064-F3484F184A3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5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ru-RU" sz="2000" b="0" i="0" u="none" strike="noStrike" kern="1200">
        <a:ln>
          <a:noFill/>
        </a:ln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>
            <a:spAutoFit/>
          </a:bodyPr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290863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226495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>
            <a:spAutoFit/>
          </a:bodyPr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3509225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 dirty="0"/>
          </a:p>
        </p:txBody>
      </p:sp>
    </p:spTree>
    <p:extLst>
      <p:ext uri="{BB962C8B-B14F-4D97-AF65-F5344CB8AC3E}">
        <p14:creationId xmlns:p14="http://schemas.microsoft.com/office/powerpoint/2010/main" val="3748391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 dirty="0"/>
          </a:p>
        </p:txBody>
      </p:sp>
    </p:spTree>
    <p:extLst>
      <p:ext uri="{BB962C8B-B14F-4D97-AF65-F5344CB8AC3E}">
        <p14:creationId xmlns:p14="http://schemas.microsoft.com/office/powerpoint/2010/main" val="3090734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3367797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4269402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3721072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4080139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3822937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9463" cy="3441700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ru-RU" sz="2940"/>
          </a:p>
        </p:txBody>
      </p:sp>
    </p:spTree>
    <p:extLst>
      <p:ext uri="{BB962C8B-B14F-4D97-AF65-F5344CB8AC3E}">
        <p14:creationId xmlns:p14="http://schemas.microsoft.com/office/powerpoint/2010/main" val="78249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7C2F28-6000-4DBE-9E61-80F5D7FDB71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62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446470D-FEC3-4F70-BDF9-9AEE60B852C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5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1CF2659-51D7-4BB9-9AAB-4586F86CEE0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2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07E6D2-F1CC-48F8-BEB3-DA3D5C0A65E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93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6F49C47-9AE0-4BB4-AC1A-682DB2A3D95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03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B775DD-D77C-4F86-8832-65EDF30CD70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40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F8FD63-7E35-4193-BAA1-0C44E0EC160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5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7B7C3C-435D-4163-B952-B97F43C1B27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96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7D71DE-47B6-4E71-8E92-9177C8BD1A9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22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6B8B5B-E298-49D8-9679-A6EDA09C261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04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96A99E-8092-4D82-B2A7-E75D77CB719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24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962" name="Group 2"/>
          <p:cNvGrpSpPr>
            <a:grpSpLocks/>
          </p:cNvGrpSpPr>
          <p:nvPr/>
        </p:nvGrpSpPr>
        <p:grpSpPr bwMode="auto">
          <a:xfrm>
            <a:off x="0" y="7000"/>
            <a:ext cx="10077125" cy="7552675"/>
            <a:chOff x="0" y="4"/>
            <a:chExt cx="5758" cy="4316"/>
          </a:xfrm>
        </p:grpSpPr>
        <p:grpSp>
          <p:nvGrpSpPr>
            <p:cNvPr id="16896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8964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965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6896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896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896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6896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6897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97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97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97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97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97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6897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176073" y="2201406"/>
            <a:ext cx="7812484" cy="1578432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6897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6073" y="4283816"/>
            <a:ext cx="7056438" cy="1931917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68978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168979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696229" y="6887704"/>
            <a:ext cx="3192198" cy="50397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168980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7FF31C-3B4C-4F0E-8444-D40AD365CA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40000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064FDD-B9D9-4BD3-8198-245E3ADA3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719548"/>
      </p:ext>
    </p:extLst>
  </p:cSld>
  <p:clrMapOvr>
    <a:masterClrMapping/>
  </p:clrMapOvr>
  <p:transition spd="slow" advClick="0" advTm="40000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0"/>
            </a:lvl1pPr>
            <a:lvl2pPr marL="503972" indent="0">
              <a:buNone/>
              <a:defRPr sz="2000"/>
            </a:lvl2pPr>
            <a:lvl3pPr marL="1007943" indent="0">
              <a:buNone/>
              <a:defRPr sz="1800"/>
            </a:lvl3pPr>
            <a:lvl4pPr marL="1511915" indent="0">
              <a:buNone/>
              <a:defRPr sz="1500"/>
            </a:lvl4pPr>
            <a:lvl5pPr marL="2015886" indent="0">
              <a:buNone/>
              <a:defRPr sz="1500"/>
            </a:lvl5pPr>
            <a:lvl6pPr marL="2519858" indent="0">
              <a:buNone/>
              <a:defRPr sz="1500"/>
            </a:lvl6pPr>
            <a:lvl7pPr marL="3023829" indent="0">
              <a:buNone/>
              <a:defRPr sz="1500"/>
            </a:lvl7pPr>
            <a:lvl8pPr marL="3527801" indent="0">
              <a:buNone/>
              <a:defRPr sz="1500"/>
            </a:lvl8pPr>
            <a:lvl9pPr marL="4031772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7D8D47-8FF3-4828-8193-E273BF754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57362"/>
      </p:ext>
    </p:extLst>
  </p:cSld>
  <p:clrMapOvr>
    <a:masterClrMapping/>
  </p:clrMapOvr>
  <p:transition spd="slow" advClick="0" advTm="40000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073" y="2183906"/>
            <a:ext cx="4074253" cy="4535805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8336" y="2183906"/>
            <a:ext cx="4074253" cy="4535805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DC843A-66D9-4412-BFAE-5E8DC3A1D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710305"/>
      </p:ext>
    </p:extLst>
  </p:cSld>
  <p:clrMapOvr>
    <a:masterClrMapping/>
  </p:clrMapOvr>
  <p:transition spd="slow" advClick="0" advTm="40000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4B8AB6-E630-4784-986B-681C4A828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075858"/>
      </p:ext>
    </p:extLst>
  </p:cSld>
  <p:clrMapOvr>
    <a:masterClrMapping/>
  </p:clrMapOvr>
  <p:transition spd="slow" advClick="0" advTm="40000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9B182D-BEDA-49C0-9F4C-FA5E687DB2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381275"/>
      </p:ext>
    </p:extLst>
  </p:cSld>
  <p:clrMapOvr>
    <a:masterClrMapping/>
  </p:clrMapOvr>
  <p:transition spd="slow" advClick="0" advTm="40000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8C977C-7EBC-4885-B192-88791B599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1646"/>
      </p:ext>
    </p:extLst>
  </p:cSld>
  <p:clrMapOvr>
    <a:masterClrMapping/>
  </p:clrMapOvr>
  <p:transition spd="slow" advClick="0" advTm="40000">
    <p:wipe dir="d"/>
  </p:transition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203A38-7AA6-4490-A078-D7D860F49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117225"/>
      </p:ext>
    </p:extLst>
  </p:cSld>
  <p:clrMapOvr>
    <a:masterClrMapping/>
  </p:clrMapOvr>
  <p:transition spd="slow" advClick="0" advTm="40000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5343EE-53D8-4939-A99F-9795A1A568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686145"/>
      </p:ext>
    </p:extLst>
  </p:cSld>
  <p:clrMapOvr>
    <a:masterClrMapping/>
  </p:clrMapOvr>
  <p:transition spd="slow" advClick="0" advTm="40000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CB17D9-DFCA-4A8D-9E9A-D141DA85F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924395"/>
      </p:ext>
    </p:extLst>
  </p:cSld>
  <p:clrMapOvr>
    <a:masterClrMapping/>
  </p:clrMapOvr>
  <p:transition spd="slow" advClick="0" advTm="40000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13460" y="335985"/>
            <a:ext cx="2079129" cy="638372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073" y="335985"/>
            <a:ext cx="6069376" cy="638372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640846-AA4A-4292-967B-7E451DB3F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307289"/>
      </p:ext>
    </p:extLst>
  </p:cSld>
  <p:clrMapOvr>
    <a:masterClrMapping/>
  </p:clrMapOvr>
  <p:transition spd="slow" advClick="0" advTm="4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4594C0B-1424-4AED-B8DF-422DC5C0167E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ru-RU" sz="4400" b="0" i="0" u="none" strike="noStrike" kern="1200">
          <a:ln>
            <a:noFill/>
          </a:ln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ru-RU" sz="3200" b="0" i="0" u="none" strike="noStrike" kern="1200">
          <a:ln>
            <a:noFill/>
          </a:ln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938" name="Group 2"/>
          <p:cNvGrpSpPr>
            <a:grpSpLocks/>
          </p:cNvGrpSpPr>
          <p:nvPr/>
        </p:nvGrpSpPr>
        <p:grpSpPr bwMode="auto">
          <a:xfrm>
            <a:off x="0" y="7000"/>
            <a:ext cx="10077125" cy="7552675"/>
            <a:chOff x="0" y="4"/>
            <a:chExt cx="5758" cy="4316"/>
          </a:xfrm>
        </p:grpSpPr>
        <p:sp>
          <p:nvSpPr>
            <p:cNvPr id="16793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794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67941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6794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4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4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4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4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4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4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4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795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6795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176073" y="335986"/>
            <a:ext cx="8316516" cy="157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6795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073" y="2183906"/>
            <a:ext cx="8316516" cy="453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6795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6073" y="6887704"/>
            <a:ext cx="2100130" cy="50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>
              <a:defRPr sz="11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endParaRPr lang="ru-RU"/>
          </a:p>
        </p:txBody>
      </p:sp>
      <p:sp>
        <p:nvSpPr>
          <p:cNvPr id="16795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80234" y="6887704"/>
            <a:ext cx="3192198" cy="50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endParaRPr lang="ru-RU"/>
          </a:p>
        </p:txBody>
      </p:sp>
      <p:sp>
        <p:nvSpPr>
          <p:cNvPr id="16795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2458" y="6887704"/>
            <a:ext cx="2100130" cy="50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fld id="{A4594C0B-1424-4AED-B8DF-422DC5C0167E}" type="slidenum">
              <a:rPr lang="ru-RU" smtClean="0"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 advClick="0" advTm="40000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defRPr sz="49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3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4294967295"/>
          </p:nvPr>
        </p:nvSpPr>
        <p:spPr>
          <a:xfrm>
            <a:off x="0" y="-390525"/>
            <a:ext cx="9359900" cy="2262188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ru-RU" sz="4000" b="1" dirty="0">
                <a:latin typeface="Liberation Sans" pitchFamily="18"/>
              </a:rPr>
              <a:t>«Невесомость»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1360" y="576000"/>
            <a:ext cx="3104639" cy="543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 rtl="0" hangingPunct="0">
              <a:buNone/>
              <a:tabLst/>
            </a:pPr>
            <a:r>
              <a:rPr lang="ru-RU" b="1"/>
              <a:t>Тема: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3024000"/>
            <a:ext cx="9072000" cy="309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 algn="ctr" rtl="0" hangingPunct="0">
              <a:buNone/>
              <a:tabLst/>
            </a:pPr>
            <a:r>
              <a:rPr lang="ru-RU" sz="2800" u="none" dirty="0"/>
              <a:t>       </a:t>
            </a:r>
            <a:r>
              <a:rPr lang="ru-RU" sz="2800" b="1" u="none" dirty="0">
                <a:latin typeface="Arial" pitchFamily="34"/>
              </a:rPr>
              <a:t>  </a:t>
            </a:r>
            <a:r>
              <a:rPr lang="ru-RU" sz="3600" b="1" u="none" dirty="0">
                <a:latin typeface="Arial" pitchFamily="34"/>
              </a:rPr>
              <a:t>Выполнил ученик 4 «Б</a:t>
            </a:r>
            <a:r>
              <a:rPr lang="ru-RU" sz="3600" b="1" u="none" dirty="0" smtClean="0">
                <a:latin typeface="Arial" pitchFamily="34"/>
              </a:rPr>
              <a:t>»</a:t>
            </a:r>
            <a:r>
              <a:rPr lang="en-US" sz="3600" b="1" u="none" dirty="0" smtClean="0">
                <a:latin typeface="Arial" pitchFamily="34"/>
              </a:rPr>
              <a:t> </a:t>
            </a:r>
            <a:r>
              <a:rPr lang="ru-RU" sz="3600" b="1" u="none" dirty="0" smtClean="0">
                <a:latin typeface="Arial" pitchFamily="34"/>
              </a:rPr>
              <a:t>класса                          М</a:t>
            </a:r>
            <a:r>
              <a:rPr lang="ru-RU" sz="3600" b="1" dirty="0">
                <a:latin typeface="Arial" pitchFamily="34"/>
              </a:rPr>
              <a:t>Б</a:t>
            </a:r>
            <a:r>
              <a:rPr lang="ru-RU" sz="3600" b="1" u="none" dirty="0" smtClean="0">
                <a:latin typeface="Arial" pitchFamily="34"/>
              </a:rPr>
              <a:t>ОУ </a:t>
            </a:r>
            <a:r>
              <a:rPr lang="ru-RU" sz="3600" b="1" u="none" dirty="0">
                <a:latin typeface="Arial" pitchFamily="34"/>
              </a:rPr>
              <a:t>СОШ №155                                  Пономаренко Дмитрий </a:t>
            </a:r>
            <a:endParaRPr lang="ru-RU" sz="3600" b="1" u="none" dirty="0" smtClean="0">
              <a:latin typeface="Arial" pitchFamily="34"/>
            </a:endParaRPr>
          </a:p>
          <a:p>
            <a:pPr lvl="0" algn="ctr" rtl="0" hangingPunct="0">
              <a:buNone/>
              <a:tabLst/>
            </a:pPr>
            <a:r>
              <a:rPr lang="ru-RU" sz="3600" b="1" dirty="0" smtClean="0">
                <a:latin typeface="Arial" pitchFamily="34"/>
              </a:rPr>
              <a:t>Научный руководитель: </a:t>
            </a:r>
            <a:r>
              <a:rPr lang="ru-RU" sz="3600" b="1" dirty="0" err="1" smtClean="0">
                <a:latin typeface="Arial" pitchFamily="34"/>
              </a:rPr>
              <a:t>Хоружева</a:t>
            </a:r>
            <a:r>
              <a:rPr lang="ru-RU" sz="3600" b="1" dirty="0" smtClean="0">
                <a:latin typeface="Arial" pitchFamily="34"/>
              </a:rPr>
              <a:t> И.А.</a:t>
            </a:r>
            <a:r>
              <a:rPr lang="ru-RU" sz="3600" b="1" u="none" dirty="0" smtClean="0">
                <a:latin typeface="Arial" pitchFamily="34"/>
              </a:rPr>
              <a:t>                  </a:t>
            </a:r>
            <a:r>
              <a:rPr lang="ru-RU" sz="2800" b="1" u="none" dirty="0" smtClean="0">
                <a:latin typeface="Arial" pitchFamily="34"/>
              </a:rPr>
              <a:t>              </a:t>
            </a:r>
            <a:endParaRPr lang="ru-RU" sz="2800" b="1" u="none" dirty="0">
              <a:latin typeface="Arial" pitchFamily="34"/>
            </a:endParaRPr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232000" y="395461"/>
            <a:ext cx="5327650" cy="960437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4000" dirty="0" smtClean="0">
                <a:latin typeface="Comic Sans MS" pitchFamily="34"/>
              </a:rPr>
              <a:t>   Содержание</a:t>
            </a:r>
            <a:r>
              <a:rPr lang="ru-RU" sz="4000" dirty="0">
                <a:latin typeface="Comic Sans MS" pitchFamily="34"/>
              </a:rPr>
              <a:t>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24038"/>
            <a:ext cx="9072563" cy="5846762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/>
            <a:r>
              <a:rPr lang="ru-RU" dirty="0">
                <a:latin typeface="Comic Sans MS" pitchFamily="34"/>
              </a:rPr>
              <a:t>Что такое невесомость?</a:t>
            </a:r>
          </a:p>
          <a:p>
            <a:pPr lvl="0"/>
            <a:r>
              <a:rPr lang="ru-RU" dirty="0">
                <a:latin typeface="Comic Sans MS" pitchFamily="34"/>
              </a:rPr>
              <a:t>Невесомость в космосе</a:t>
            </a:r>
          </a:p>
          <a:p>
            <a:pPr lvl="0"/>
            <a:r>
              <a:rPr lang="ru-RU" dirty="0">
                <a:latin typeface="Comic Sans MS" pitchFamily="34"/>
              </a:rPr>
              <a:t>Невесомость на земле</a:t>
            </a:r>
          </a:p>
          <a:p>
            <a:pPr lvl="0"/>
            <a:r>
              <a:rPr lang="ru-RU" dirty="0">
                <a:latin typeface="Comic Sans MS" pitchFamily="34"/>
              </a:rPr>
              <a:t>Интересные факты о невесомости</a:t>
            </a:r>
          </a:p>
          <a:p>
            <a:pPr lvl="0"/>
            <a:r>
              <a:rPr lang="ru-RU" dirty="0">
                <a:latin typeface="Comic Sans MS" pitchFamily="34"/>
              </a:rPr>
              <a:t>Влияние невесомости на организм человека</a:t>
            </a:r>
          </a:p>
          <a:p>
            <a:pPr lvl="0"/>
            <a:r>
              <a:rPr lang="ru-RU" dirty="0" smtClean="0">
                <a:latin typeface="Comic Sans MS" pitchFamily="34"/>
              </a:rPr>
              <a:t>Опыт</a:t>
            </a:r>
          </a:p>
          <a:p>
            <a:pPr lvl="0"/>
            <a:r>
              <a:rPr lang="ru-RU" dirty="0" smtClean="0">
                <a:latin typeface="Comic Sans MS" pitchFamily="34"/>
              </a:rPr>
              <a:t>Вывод</a:t>
            </a:r>
            <a:endParaRPr lang="ru-RU" dirty="0">
              <a:latin typeface="Comic Sans MS" pitchFamily="34"/>
            </a:endParaRPr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221195" y="395461"/>
            <a:ext cx="5327650" cy="960437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b="1" dirty="0" smtClean="0">
                <a:latin typeface="Comic Sans MS" pitchFamily="34"/>
              </a:rPr>
              <a:t> Что </a:t>
            </a:r>
            <a:r>
              <a:rPr lang="ru-RU" sz="3200" b="1" dirty="0">
                <a:latin typeface="Comic Sans MS" pitchFamily="34"/>
              </a:rPr>
              <a:t>такое невесомость?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7784" y="1547589"/>
            <a:ext cx="9525960" cy="3168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 rtl="0" hangingPunct="0">
              <a:buNone/>
              <a:tabLst/>
            </a:pPr>
            <a:r>
              <a:rPr lang="ru-RU" dirty="0">
                <a:latin typeface="Comic Sans MS" pitchFamily="34"/>
              </a:rPr>
              <a:t>    Невесомость — это состояние при котором   человек не чувствует вес собственного тела          и вес окружающих его </a:t>
            </a:r>
            <a:r>
              <a:rPr lang="ru-RU" dirty="0" smtClean="0">
                <a:latin typeface="Comic Sans MS" pitchFamily="34"/>
              </a:rPr>
              <a:t>предметов</a:t>
            </a:r>
            <a:r>
              <a:rPr lang="ru-RU" dirty="0" smtClean="0"/>
              <a:t>.</a:t>
            </a:r>
          </a:p>
          <a:p>
            <a:pPr lvl="0" rtl="0" hangingPunct="0">
              <a:buNone/>
              <a:tabLst/>
            </a:pPr>
            <a:r>
              <a:rPr lang="ru-RU" dirty="0" smtClean="0"/>
              <a:t>    Н</a:t>
            </a:r>
            <a:r>
              <a:rPr lang="ru-RU" b="0" dirty="0" smtClean="0">
                <a:solidFill>
                  <a:srgbClr val="FFFFFF"/>
                </a:solidFill>
                <a:latin typeface="Comic Sans MS" pitchFamily="66"/>
              </a:rPr>
              <a:t>евесомость</a:t>
            </a:r>
            <a:r>
              <a:rPr lang="ru-RU" b="1" dirty="0" smtClean="0">
                <a:solidFill>
                  <a:srgbClr val="FFFFFF"/>
                </a:solidFill>
                <a:latin typeface="Comic Sans MS" pitchFamily="66"/>
              </a:rPr>
              <a:t> </a:t>
            </a:r>
            <a:r>
              <a:rPr lang="ru-RU" dirty="0">
                <a:solidFill>
                  <a:srgbClr val="FFFFFF"/>
                </a:solidFill>
                <a:latin typeface="Comic Sans MS" pitchFamily="66"/>
              </a:rPr>
              <a:t>- это такое состояние, при котором тело не оказывает давление на опору.</a:t>
            </a:r>
            <a:r>
              <a:rPr lang="ru-RU" dirty="0">
                <a:latin typeface="Comic Sans MS" pitchFamily="66"/>
              </a:rPr>
              <a:t>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664048" y="4571925"/>
            <a:ext cx="3168000" cy="268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534704" y="107429"/>
            <a:ext cx="5327650" cy="960437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>
                <a:latin typeface="Comic Sans MS" pitchFamily="66"/>
              </a:rPr>
              <a:t>Невесомость в космосе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24038"/>
            <a:ext cx="9072563" cy="4384675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>
              <a:buNone/>
            </a:pPr>
            <a:r>
              <a:rPr lang="ru-RU" sz="2200">
                <a:latin typeface="Comic Sans MS" pitchFamily="66"/>
              </a:rPr>
              <a:t>              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68912" y="251445"/>
            <a:ext cx="2107104" cy="23669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600000" y="3671999"/>
            <a:ext cx="6048000" cy="3456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2192" y="839467"/>
            <a:ext cx="6567840" cy="522008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400" b="0" i="0" u="none" strike="noStrike" kern="1200" dirty="0">
              <a:ln>
                <a:noFill/>
              </a:ln>
              <a:solidFill>
                <a:srgbClr val="FFFFFF"/>
              </a:solidFill>
              <a:latin typeface="Comic Sans MS" pitchFamily="66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-Из перевернутого стакана не выливается вода, </a:t>
            </a:r>
            <a:endParaRPr lang="ru-RU" sz="2400" b="0" i="0" u="none" strike="noStrike" kern="1200" dirty="0" smtClean="0">
              <a:ln>
                <a:noFill/>
              </a:ln>
              <a:solidFill>
                <a:srgbClr val="FFFFFF"/>
              </a:solidFill>
              <a:latin typeface="Comic Sans MS" pitchFamily="66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если </a:t>
            </a: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ее вытряхнуть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-Для движений не нужно делать никаких усилий.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-В космосе мальки рыб плавают не прямо, </a:t>
            </a:r>
            <a:endParaRPr lang="ru-RU" sz="2400" b="0" i="0" u="none" strike="noStrike" kern="1200" dirty="0" smtClean="0">
              <a:ln>
                <a:noFill/>
              </a:ln>
              <a:solidFill>
                <a:srgbClr val="FFFFFF"/>
              </a:solidFill>
              <a:latin typeface="Comic Sans MS" pitchFamily="66"/>
              <a:ea typeface="Microsoft YaHei" pitchFamily="2"/>
              <a:cs typeface="Mang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а </a:t>
            </a: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по спирали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-Когда человек находится в космосе</a:t>
            </a: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,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 </a:t>
            </a: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он совсем исчезает из поля земного притяжения</a:t>
            </a: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 </a:t>
            </a: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Гравитация Земли совсем не действует на него</a:t>
            </a: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 </a:t>
            </a:r>
            <a:r>
              <a:rPr lang="ru-RU" sz="24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Он находится в состоянии невесомости</a:t>
            </a:r>
            <a:r>
              <a:rPr lang="ru-RU" sz="20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400" b="1" i="0" u="none" strike="noStrike" kern="1200" dirty="0">
              <a:ln>
                <a:noFill/>
              </a:ln>
              <a:solidFill>
                <a:srgbClr val="FFFFFF"/>
              </a:solidFill>
              <a:latin typeface="Times New Roman" pitchFamily="18"/>
              <a:ea typeface="Microsoft YaHei" pitchFamily="2"/>
              <a:cs typeface="Mangal" pitchFamily="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54" y="2775855"/>
            <a:ext cx="1871662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99" y="4824745"/>
            <a:ext cx="2268042" cy="16546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7899" y="6482104"/>
            <a:ext cx="226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ABD0DA"/>
                </a:solidFill>
                <a:latin typeface="verdana"/>
              </a:rPr>
              <a:t>капля </a:t>
            </a:r>
            <a:r>
              <a:rPr lang="ru-RU" dirty="0">
                <a:solidFill>
                  <a:srgbClr val="ABD0DA"/>
                </a:solidFill>
                <a:latin typeface="verdana"/>
              </a:rPr>
              <a:t>воды в </a:t>
            </a:r>
            <a:r>
              <a:rPr lang="ru-RU" dirty="0" smtClean="0">
                <a:solidFill>
                  <a:srgbClr val="ABD0DA"/>
                </a:solidFill>
                <a:latin typeface="verdana"/>
              </a:rPr>
              <a:t>невесомости</a:t>
            </a:r>
            <a:endParaRPr lang="ru-RU" dirty="0"/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979972" y="107429"/>
            <a:ext cx="5327650" cy="960437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dirty="0" smtClean="0">
                <a:latin typeface="Comic Sans MS" pitchFamily="66"/>
              </a:rPr>
              <a:t>  </a:t>
            </a:r>
            <a:r>
              <a:rPr lang="ru-RU" sz="3200" dirty="0" smtClean="0">
                <a:latin typeface="Comic Sans MS" pitchFamily="66"/>
              </a:rPr>
              <a:t>Невесомость </a:t>
            </a:r>
            <a:r>
              <a:rPr lang="ru-RU" sz="3200" dirty="0">
                <a:latin typeface="Comic Sans MS" pitchFamily="66"/>
              </a:rPr>
              <a:t>на земле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162946" y="2250995"/>
            <a:ext cx="2037996" cy="237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960192" y="4715941"/>
            <a:ext cx="2232000" cy="24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47824" y="5236631"/>
            <a:ext cx="3068240" cy="20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552929" y="4715941"/>
            <a:ext cx="3383927" cy="21170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3911658" y="1727767"/>
            <a:ext cx="60251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Испытать </a:t>
            </a:r>
            <a:r>
              <a:rPr lang="ru-RU" sz="2000" dirty="0">
                <a:latin typeface="Comic Sans MS" panose="030F0702030302020204" pitchFamily="66" charset="0"/>
              </a:rPr>
              <a:t>невесомость можно  не только в космосе, но и на земле, только кратковременно, например, во время прыжков на батуте, карусели, американский горках, при прыжке в бассейн или во время свободного падения в небе до раскрытия </a:t>
            </a:r>
            <a:r>
              <a:rPr lang="ru-RU" sz="2000" dirty="0" smtClean="0">
                <a:latin typeface="Comic Sans MS" panose="030F0702030302020204" pitchFamily="66" charset="0"/>
              </a:rPr>
              <a:t>парашюта. Более </a:t>
            </a:r>
            <a:r>
              <a:rPr lang="ru-RU" sz="2000" dirty="0">
                <a:latin typeface="Comic Sans MS" panose="030F0702030302020204" pitchFamily="66" charset="0"/>
              </a:rPr>
              <a:t>длительную невесомость можно получить  в самолете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586372" y="0"/>
            <a:ext cx="6763449" cy="9906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800" b="1" dirty="0" smtClean="0">
                <a:latin typeface="Comic Sans MS" pitchFamily="34"/>
              </a:rPr>
              <a:t> Интересные </a:t>
            </a:r>
            <a:r>
              <a:rPr lang="ru-RU" sz="2800" b="1" dirty="0">
                <a:latin typeface="Comic Sans MS" pitchFamily="34"/>
              </a:rPr>
              <a:t>факты о </a:t>
            </a:r>
            <a:r>
              <a:rPr lang="ru-RU" sz="2800" b="1" dirty="0" smtClean="0">
                <a:latin typeface="Comic Sans MS" pitchFamily="34"/>
              </a:rPr>
              <a:t>невесомости</a:t>
            </a:r>
            <a:endParaRPr lang="ru-RU" sz="2800" b="1" dirty="0">
              <a:latin typeface="Comic Sans MS" pitchFamily="34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6335713"/>
            <a:ext cx="73025" cy="98425"/>
          </a:xfrm>
        </p:spPr>
        <p:txBody>
          <a:bodyPr>
            <a:normAutofit fontScale="25000" lnSpcReduction="20000"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 algn="l">
              <a:buNone/>
            </a:pPr>
            <a:endParaRPr lang="ru-RU" sz="2200">
              <a:latin typeface="Comic Sans MS" pitchFamily="66"/>
            </a:endParaRPr>
          </a:p>
          <a:p>
            <a:pPr lvl="0" algn="l">
              <a:buNone/>
            </a:pPr>
            <a:r>
              <a:rPr lang="ru-RU" sz="2200">
                <a:latin typeface="Comic Sans MS" pitchFamily="66"/>
              </a:rPr>
              <a:t>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lvl="0">
              <a:buNone/>
            </a:pPr>
            <a:endParaRPr lang="ru-RU" sz="2200">
              <a:latin typeface="Comic Sans MS" pitchFamily="6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43200" y="2705760"/>
            <a:ext cx="9115200" cy="246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 rtl="0" hangingPunct="0">
              <a:buNone/>
              <a:tabLst/>
            </a:pPr>
            <a:r>
              <a:rPr lang="ru-RU" sz="1100"/>
              <a:t>                          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" y="1514760"/>
            <a:ext cx="302508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774660" y="2388403"/>
            <a:ext cx="3080588" cy="208627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44000" y="4031999"/>
            <a:ext cx="2448000" cy="936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200" b="0" i="0" u="none" strike="noStrike" kern="1200">
              <a:ln>
                <a:noFill/>
              </a:ln>
              <a:solidFill>
                <a:srgbClr val="FFFFFF"/>
              </a:solidFill>
              <a:latin typeface="Comic Sans MS" pitchFamily="66"/>
              <a:ea typeface="Microsoft YaHei" pitchFamily="2"/>
              <a:cs typeface="Mang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4001" y="5147989"/>
            <a:ext cx="3671999" cy="225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004088" y="5071674"/>
            <a:ext cx="3311519" cy="2411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3168000" y="2015999"/>
            <a:ext cx="3829319" cy="479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 rtl="0" hangingPunct="0"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Droid Sans Fallback" pitchFamily="2"/>
                <a:cs typeface="Lohit Hindi" pitchFamily="2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659" y="1882680"/>
            <a:ext cx="3384000" cy="259200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1pPr>
            <a:lvl2pPr marL="864000" marR="0" lvl="1" indent="-324000">
              <a:spcBef>
                <a:spcPts val="0"/>
              </a:spcBef>
              <a:spcAft>
                <a:spcPts val="1128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3pPr>
            <a:lvl4pPr marL="1728000" marR="0" lvl="3" indent="-216000">
              <a:spcBef>
                <a:spcPts val="0"/>
              </a:spcBef>
              <a:spcAft>
                <a:spcPts val="561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4pPr>
            <a:lvl5pPr marL="2160000" marR="0" lvl="4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5pPr>
            <a:lvl6pPr marL="2592000" marR="0" lvl="5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6pPr>
            <a:lvl7pPr marL="3024000" marR="0" lvl="6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7pPr>
            <a:lvl8pPr marL="3456000" marR="0" lvl="7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8pPr>
            <a:lvl9pPr marL="3887999" marR="0" lvl="8" indent="-216000">
              <a:spcBef>
                <a:spcPts val="0"/>
              </a:spcBef>
              <a:spcAft>
                <a:spcPts val="278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FFFFFF"/>
                </a:solidFill>
              </a:defRPr>
            </a:lvl9pPr>
          </a:lstStyle>
          <a:p>
            <a:pPr lvl="0" rtl="0" hangingPunct="0"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Droid Sans Fallback" pitchFamily="2"/>
                <a:cs typeface="Lohit Hindi" pitchFamily="2"/>
              </a:rPr>
              <a:t>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5000" y="1584000"/>
            <a:ext cx="2509575" cy="80569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В космосе человек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становится выше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6000" y="1087080"/>
            <a:ext cx="2178651" cy="44828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Свеча в космосе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10080000" y="9144000"/>
            <a:ext cx="3311999" cy="10461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6000" y="1392840"/>
            <a:ext cx="2173650" cy="44828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Гигиена на МКС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159" y="4703580"/>
            <a:ext cx="3461823" cy="44828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itchFamily="66"/>
                <a:ea typeface="Microsoft YaHei" pitchFamily="2"/>
                <a:cs typeface="Mangal" pitchFamily="2"/>
              </a:rPr>
              <a:t>Организмы в невесомости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240" y="3401802"/>
            <a:ext cx="2692894" cy="88725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 </a:t>
            </a:r>
            <a:r>
              <a:rPr lang="ru-RU" sz="18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Mangal" pitchFamily="2"/>
              </a:rPr>
              <a:t>Слева — свечка горит</a:t>
            </a:r>
            <a:r>
              <a:rPr lang="ru-RU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 </a:t>
            </a:r>
            <a:endParaRPr lang="en-US" sz="1800" b="0" i="0" u="none" strike="noStrike" kern="1200" dirty="0" smtClean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Mangal" pitchFamily="2"/>
              </a:rPr>
              <a:t>на </a:t>
            </a:r>
            <a:r>
              <a:rPr lang="ru-RU" sz="18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Mangal" pitchFamily="2"/>
              </a:rPr>
              <a:t>Земле, а справа — </a:t>
            </a:r>
            <a:endParaRPr lang="en-US" sz="1800" b="0" i="0" u="none" strike="noStrike" kern="1200" dirty="0" smtClean="0">
              <a:ln>
                <a:noFill/>
              </a:ln>
              <a:solidFill>
                <a:srgbClr val="FFFFFF"/>
              </a:solidFill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Mangal" pitchFamily="2"/>
              </a:rPr>
              <a:t>в </a:t>
            </a:r>
            <a:r>
              <a:rPr lang="ru-RU" sz="18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Mangal" pitchFamily="2"/>
              </a:rPr>
              <a:t>невесомости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14347" y="4573779"/>
            <a:ext cx="5366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omic Sans MS" panose="030F0702030302020204" pitchFamily="66" charset="0"/>
                <a:ea typeface="SimSun"/>
                <a:cs typeface="Mangal"/>
              </a:rPr>
              <a:t>Приправы у </a:t>
            </a:r>
            <a:r>
              <a:rPr lang="ru-RU" sz="2000" b="1" dirty="0" smtClean="0">
                <a:latin typeface="Comic Sans MS" panose="030F0702030302020204" pitchFamily="66" charset="0"/>
                <a:ea typeface="SimSun"/>
                <a:cs typeface="Mangal"/>
              </a:rPr>
              <a:t>космонавтов </a:t>
            </a:r>
            <a:r>
              <a:rPr lang="ru-RU" sz="2000" b="1" dirty="0">
                <a:latin typeface="Comic Sans MS" panose="030F0702030302020204" pitchFamily="66" charset="0"/>
                <a:ea typeface="SimSun"/>
                <a:cs typeface="Mangal"/>
              </a:rPr>
              <a:t>в жидком виде</a:t>
            </a:r>
            <a:r>
              <a:rPr lang="ru-RU" sz="2000" dirty="0">
                <a:latin typeface="Comic Sans MS" panose="030F0702030302020204" pitchFamily="66" charset="0"/>
                <a:ea typeface="SimSun"/>
                <a:cs typeface="Mangal"/>
              </a:rPr>
              <a:t> </a:t>
            </a:r>
            <a:endParaRPr lang="ru-RU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323453"/>
            <a:ext cx="9720832" cy="1133475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 smtClean="0">
                <a:latin typeface="Comic Sans MS" pitchFamily="66"/>
              </a:rPr>
              <a:t> Влияние </a:t>
            </a:r>
            <a:r>
              <a:rPr lang="ru-RU" sz="3200" dirty="0">
                <a:latin typeface="Comic Sans MS" pitchFamily="66"/>
              </a:rPr>
              <a:t>невесомости на </a:t>
            </a:r>
            <a:r>
              <a:rPr lang="ru-RU" sz="3200" dirty="0" smtClean="0">
                <a:latin typeface="Comic Sans MS" pitchFamily="66"/>
              </a:rPr>
              <a:t>организм человека</a:t>
            </a:r>
            <a:endParaRPr lang="ru-RU" sz="3200" dirty="0">
              <a:latin typeface="Comic Sans MS" pitchFamily="6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4008" y="2330137"/>
            <a:ext cx="7776617" cy="411399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numCol="1" anchorCtr="0" compatLnSpc="0"/>
          <a:lstStyle/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-Становятся </a:t>
            </a:r>
            <a:r>
              <a:rPr lang="ru-RU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невесомы руки, ноги, кровь, и </a:t>
            </a:r>
            <a:r>
              <a:rPr lang="ru-RU" sz="20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все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 </a:t>
            </a:r>
            <a:r>
              <a:rPr lang="ru-RU" sz="2000" b="0" i="0" u="none" strike="noStrike" kern="1200" dirty="0">
                <a:ln>
                  <a:noFill/>
                </a:ln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внутренние </a:t>
            </a:r>
            <a:r>
              <a:rPr lang="ru-RU" sz="20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органы ,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i="0" u="none" strike="noStrike" kern="1200" dirty="0" smtClean="0">
                <a:ln>
                  <a:noFill/>
                </a:ln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-Отсутствует нагрузка на костно-мышечную систему</a:t>
            </a:r>
            <a:r>
              <a:rPr lang="ru-RU" sz="2000" dirty="0" smtClean="0">
                <a:solidFill>
                  <a:srgbClr val="FFFFFF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,</a:t>
            </a:r>
            <a:endParaRPr lang="ru-RU" sz="2000" b="0" i="0" u="none" strike="noStrike" kern="1200" dirty="0" smtClean="0">
              <a:ln>
                <a:noFill/>
              </a:ln>
              <a:solidFill>
                <a:srgbClr val="FFFFFF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algn="just" hangingPunct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 smtClean="0">
                <a:latin typeface="Comic Sans MS" panose="030F0702030302020204" pitchFamily="66" charset="0"/>
              </a:rPr>
              <a:t>-Позвоночник </a:t>
            </a:r>
            <a:r>
              <a:rPr lang="ru-RU" sz="2000" dirty="0">
                <a:latin typeface="Comic Sans MS" panose="030F0702030302020204" pitchFamily="66" charset="0"/>
              </a:rPr>
              <a:t>удлиняется на 2,5 см,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pPr algn="just" hangingPunct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 smtClean="0">
                <a:latin typeface="Comic Sans MS" panose="030F0702030302020204" pitchFamily="66" charset="0"/>
              </a:rPr>
              <a:t>-Пульс </a:t>
            </a:r>
            <a:r>
              <a:rPr lang="ru-RU" sz="2000" dirty="0">
                <a:latin typeface="Comic Sans MS" panose="030F0702030302020204" pitchFamily="66" charset="0"/>
              </a:rPr>
              <a:t>становится </a:t>
            </a:r>
            <a:r>
              <a:rPr lang="ru-RU" sz="2000" dirty="0" smtClean="0">
                <a:latin typeface="Comic Sans MS" panose="030F0702030302020204" pitchFamily="66" charset="0"/>
              </a:rPr>
              <a:t>медленнее,</a:t>
            </a:r>
          </a:p>
          <a:p>
            <a:pPr algn="just" hangingPunct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 smtClean="0">
                <a:latin typeface="Comic Sans MS" panose="030F0702030302020204" pitchFamily="66" charset="0"/>
              </a:rPr>
              <a:t>-Из-за </a:t>
            </a:r>
            <a:r>
              <a:rPr lang="ru-RU" sz="2000" dirty="0">
                <a:latin typeface="Comic Sans MS" panose="030F0702030302020204" pitchFamily="66" charset="0"/>
              </a:rPr>
              <a:t>отсутствия силы тяжести  кровь не опускается вниз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pPr algn="just" hangingPunct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 smtClean="0">
                <a:latin typeface="Comic Sans MS" panose="030F0702030302020204" pitchFamily="66" charset="0"/>
              </a:rPr>
              <a:t>по </a:t>
            </a:r>
            <a:r>
              <a:rPr lang="ru-RU" sz="2000" dirty="0">
                <a:latin typeface="Comic Sans MS" panose="030F0702030302020204" pitchFamily="66" charset="0"/>
              </a:rPr>
              <a:t>сосудам</a:t>
            </a:r>
            <a:r>
              <a:rPr lang="ru-RU" sz="2000" dirty="0" smtClean="0">
                <a:latin typeface="Comic Sans MS" panose="030F0702030302020204" pitchFamily="66" charset="0"/>
              </a:rPr>
              <a:t>, </a:t>
            </a:r>
            <a:r>
              <a:rPr lang="ru-RU" sz="2000" dirty="0">
                <a:latin typeface="Comic Sans MS" panose="030F0702030302020204" pitchFamily="66" charset="0"/>
              </a:rPr>
              <a:t>в результате опухает лицо и возникает отдышка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</a:p>
          <a:p>
            <a:pPr algn="just" hangingPunct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 smtClean="0">
                <a:latin typeface="Comic Sans MS" panose="030F0702030302020204" pitchFamily="66" charset="0"/>
              </a:rPr>
              <a:t> -Мускулы</a:t>
            </a:r>
            <a:r>
              <a:rPr lang="ru-RU" sz="2000" dirty="0">
                <a:latin typeface="Comic Sans MS" panose="030F0702030302020204" pitchFamily="66" charset="0"/>
              </a:rPr>
              <a:t>, которые отвечают за поддержку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pPr algn="just" hangingPunct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 smtClean="0">
                <a:latin typeface="Comic Sans MS" panose="030F0702030302020204" pitchFamily="66" charset="0"/>
              </a:rPr>
              <a:t>тела </a:t>
            </a:r>
            <a:r>
              <a:rPr lang="ru-RU" sz="2000" dirty="0">
                <a:latin typeface="Comic Sans MS" panose="030F0702030302020204" pitchFamily="66" charset="0"/>
              </a:rPr>
              <a:t>в вертикальном положении, слабеют</a:t>
            </a:r>
            <a:r>
              <a:rPr lang="ru-RU" sz="2000" dirty="0"/>
              <a:t>.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000" b="0" i="0" u="none" strike="noStrike" kern="1200" dirty="0" smtClean="0">
              <a:ln>
                <a:noFill/>
              </a:ln>
              <a:solidFill>
                <a:srgbClr val="FFFFFF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6" y="1504388"/>
            <a:ext cx="2084832" cy="4937760"/>
          </a:xfrm>
          <a:prstGeom prst="rect">
            <a:avLst/>
          </a:prstGeom>
        </p:spPr>
      </p:pic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6" y="191597"/>
            <a:ext cx="1417315" cy="1991902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6" name="52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55937" y="1187548"/>
            <a:ext cx="6624736" cy="48965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87984" y="366137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Вес тела на земле, в космосе, на луне</a:t>
            </a:r>
            <a:endParaRPr lang="ru-RU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159992" y="299120"/>
            <a:ext cx="5327650" cy="960437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dirty="0" smtClean="0">
                <a:latin typeface="Comic Sans MS" pitchFamily="66"/>
              </a:rPr>
              <a:t>           </a:t>
            </a:r>
            <a:r>
              <a:rPr lang="ru-RU" sz="3200" dirty="0" smtClean="0">
                <a:latin typeface="Comic Sans MS" pitchFamily="66"/>
              </a:rPr>
              <a:t>Опыт</a:t>
            </a:r>
            <a:endParaRPr lang="ru-RU" sz="3200" dirty="0">
              <a:latin typeface="Comic Sans MS" pitchFamily="66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295896" y="1259557"/>
            <a:ext cx="2880320" cy="280831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048000" y="1259557"/>
            <a:ext cx="3024376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600152" y="4355901"/>
            <a:ext cx="3384376" cy="29885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039052" y="4171235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 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560188" y="4171235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 2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297736" y="6975107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 3</a:t>
            </a:r>
            <a:endParaRPr lang="ru-RU" dirty="0"/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943968" y="0"/>
            <a:ext cx="5327650" cy="960437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 smtClean="0">
                <a:latin typeface="Comic Sans MS" pitchFamily="66"/>
              </a:rPr>
              <a:t>            Вывод</a:t>
            </a:r>
            <a:endParaRPr lang="ru-RU" sz="3200" dirty="0">
              <a:latin typeface="Comic Sans MS" pitchFamily="6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1920" y="899517"/>
            <a:ext cx="734481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latin typeface="Comic Sans MS" panose="030F0702030302020204" pitchFamily="66" charset="0"/>
                <a:ea typeface="SimSun"/>
                <a:cs typeface="Mangal"/>
              </a:rPr>
              <a:t>Я</a:t>
            </a:r>
            <a:r>
              <a:rPr lang="ru-RU" sz="2400" dirty="0" smtClean="0">
                <a:latin typeface="Comic Sans MS" panose="030F0702030302020204" pitchFamily="66" charset="0"/>
                <a:ea typeface="SimSun"/>
                <a:cs typeface="Mangal"/>
              </a:rPr>
              <a:t>вление невесомости возникает </a:t>
            </a:r>
            <a:r>
              <a:rPr lang="ru-RU" sz="2400" dirty="0">
                <a:latin typeface="Comic Sans MS" panose="030F0702030302020204" pitchFamily="66" charset="0"/>
                <a:ea typeface="SimSun"/>
                <a:cs typeface="Mangal"/>
              </a:rPr>
              <a:t>и  в космосе и на земле, только в последнем случае, достичь невесомости можно лишь на короткое </a:t>
            </a:r>
            <a:r>
              <a:rPr lang="ru-RU" sz="2400" dirty="0" smtClean="0">
                <a:latin typeface="Comic Sans MS" panose="030F0702030302020204" pitchFamily="66" charset="0"/>
                <a:ea typeface="SimSun"/>
                <a:cs typeface="Mangal"/>
              </a:rPr>
              <a:t>время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Comic Sans MS" panose="030F0702030302020204" pitchFamily="66" charset="0"/>
              </a:rPr>
              <a:t> </a:t>
            </a:r>
            <a:r>
              <a:rPr lang="ru-RU" sz="2400" dirty="0">
                <a:latin typeface="Comic Sans MS" panose="030F0702030302020204" pitchFamily="66" charset="0"/>
              </a:rPr>
              <a:t>Невесомость это  состояние, при котором человек не чувствует  вес собственного тела и вес  окружающих его </a:t>
            </a:r>
            <a:r>
              <a:rPr lang="ru-RU" sz="2400" dirty="0" smtClean="0">
                <a:latin typeface="Comic Sans MS" panose="030F0702030302020204" pitchFamily="66" charset="0"/>
              </a:rPr>
              <a:t>предметов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Comic Sans MS" panose="030F0702030302020204" pitchFamily="66" charset="0"/>
              </a:rPr>
              <a:t>Изучение </a:t>
            </a:r>
            <a:r>
              <a:rPr lang="ru-RU" sz="2400" dirty="0">
                <a:latin typeface="Comic Sans MS" panose="030F0702030302020204" pitchFamily="66" charset="0"/>
              </a:rPr>
              <a:t>пламени в условиях невесомости необходимо для оценки </a:t>
            </a:r>
            <a:r>
              <a:rPr lang="ru-RU" sz="2400" dirty="0" err="1">
                <a:latin typeface="Comic Sans MS" panose="030F0702030302020204" pitchFamily="66" charset="0"/>
              </a:rPr>
              <a:t>пожароустойчивости</a:t>
            </a:r>
            <a:r>
              <a:rPr lang="ru-RU" sz="2400" dirty="0">
                <a:latin typeface="Comic Sans MS" panose="030F0702030302020204" pitchFamily="66" charset="0"/>
              </a:rPr>
              <a:t> космического корабля и при разработке специальных средств </a:t>
            </a:r>
            <a:r>
              <a:rPr lang="ru-RU" sz="2400" dirty="0" smtClean="0">
                <a:latin typeface="Comic Sans MS" panose="030F0702030302020204" pitchFamily="66" charset="0"/>
              </a:rPr>
              <a:t>пожаротушения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/>
              <a:t>Влияние невесомости на организм человека  является отрицательным, так как вызывает изменение ряда его жизненных функций</a:t>
            </a:r>
            <a:endParaRPr lang="ru-RU" sz="2400" dirty="0">
              <a:latin typeface="Comic Sans MS" panose="030F0702030302020204" pitchFamily="66" charset="0"/>
            </a:endParaRPr>
          </a:p>
          <a:p>
            <a:endParaRPr lang="ru-RU" sz="2400" dirty="0">
              <a:latin typeface="Comic Sans MS" panose="030F0702030302020204" pitchFamily="66" charset="0"/>
            </a:endParaRPr>
          </a:p>
          <a:p>
            <a:endParaRPr lang="ru-RU" dirty="0" smtClean="0">
              <a:latin typeface="Times New Roman"/>
              <a:ea typeface="SimSun"/>
              <a:cs typeface="Manga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75816" y="2483693"/>
            <a:ext cx="9433048" cy="932775"/>
          </a:xfrm>
        </p:spPr>
        <p:txBody>
          <a:bodyPr wrap="square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5400" dirty="0">
                <a:solidFill>
                  <a:srgbClr val="FFFFFF"/>
                </a:solidFill>
                <a:latin typeface="Comic Sans MS" pitchFamily="66"/>
              </a:rPr>
              <a:t>СПАСИБО </a:t>
            </a:r>
            <a:r>
              <a:rPr lang="ru-RU" sz="5400" dirty="0" smtClean="0">
                <a:solidFill>
                  <a:srgbClr val="FFFFFF"/>
                </a:solidFill>
                <a:latin typeface="Comic Sans MS" pitchFamily="66"/>
              </a:rPr>
              <a:t>ЗА ВНИМАНИЕ</a:t>
            </a:r>
            <a:r>
              <a:rPr lang="ru-RU" sz="5400" dirty="0">
                <a:solidFill>
                  <a:srgbClr val="FFFFFF"/>
                </a:solidFill>
                <a:latin typeface="Comic Sans MS" pitchFamily="66"/>
              </a:rPr>
              <a:t>!</a:t>
            </a:r>
          </a:p>
        </p:txBody>
      </p:sp>
      <p:pic>
        <p:nvPicPr>
          <p:cNvPr id="3" name="Рисунок 5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55936" y="3179117"/>
            <a:ext cx="5846763" cy="4384675"/>
          </a:xfrm>
        </p:spPr>
      </p:pic>
    </p:spTree>
  </p:cSld>
  <p:clrMapOvr>
    <a:masterClrMapping/>
  </p:clrMapOvr>
  <p:transition spd="slow" advClick="0" advTm="40000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431</Words>
  <Application>Microsoft Office PowerPoint</Application>
  <PresentationFormat>Произвольный</PresentationFormat>
  <Paragraphs>69</Paragraphs>
  <Slides>11</Slides>
  <Notes>11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Обычный</vt:lpstr>
      <vt:lpstr>Сумерки</vt:lpstr>
      <vt:lpstr>Презентация PowerPoint</vt:lpstr>
      <vt:lpstr>   Содержание:</vt:lpstr>
      <vt:lpstr> Что такое невесомость?</vt:lpstr>
      <vt:lpstr>Невесомость в космосе</vt:lpstr>
      <vt:lpstr>  Невесомость на земле</vt:lpstr>
      <vt:lpstr> Интересные факты о невесомости</vt:lpstr>
      <vt:lpstr> Влияние невесомости на организм человека</vt:lpstr>
      <vt:lpstr>Презентация PowerPoint</vt:lpstr>
      <vt:lpstr>           Опыт</vt:lpstr>
      <vt:lpstr>            Вывод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Админ</cp:lastModifiedBy>
  <cp:revision>40</cp:revision>
  <dcterms:created xsi:type="dcterms:W3CDTF">2013-10-26T15:11:21Z</dcterms:created>
  <dcterms:modified xsi:type="dcterms:W3CDTF">2014-12-04T18:06:51Z</dcterms:modified>
</cp:coreProperties>
</file>