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6" r:id="rId3"/>
    <p:sldId id="258" r:id="rId4"/>
    <p:sldId id="262" r:id="rId5"/>
    <p:sldId id="277" r:id="rId6"/>
    <p:sldId id="263" r:id="rId7"/>
    <p:sldId id="267" r:id="rId8"/>
    <p:sldId id="268" r:id="rId9"/>
    <p:sldId id="264" r:id="rId10"/>
    <p:sldId id="265" r:id="rId11"/>
    <p:sldId id="269" r:id="rId12"/>
    <p:sldId id="266" r:id="rId13"/>
    <p:sldId id="259" r:id="rId14"/>
    <p:sldId id="275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917" autoAdjust="0"/>
  </p:normalViewPr>
  <p:slideViewPr>
    <p:cSldViewPr>
      <p:cViewPr varScale="1">
        <p:scale>
          <a:sx n="103" d="100"/>
          <a:sy n="103" d="100"/>
        </p:scale>
        <p:origin x="-12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6A83C9-D2F4-40B3-B522-5730F26D5E8C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F01B40-EF09-406C-BC43-FDFB4EABC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DCC3E-3017-4743-A42C-8EE85945AD9B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01E43-E02A-4D8D-B918-41A410A9AC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B5805-AA4F-4CB6-8D5B-84DF8F90C16F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36444-F5B6-4D74-B0B3-BB2FC6A291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56AB-B8C6-4E51-86BB-054F1AEC636D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A163B-A584-4F91-8B73-0E298FAA35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FB472-AEF7-4D49-8C8C-D778D743BF02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C88DB-857F-4F57-B8F1-2AD0559AC2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E9F1E-91A0-454C-8ADB-AE0ACB6AE4D0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B2C5D-6EAA-4BD3-994D-4430509D0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7C247-1655-4936-BA4F-F1E3E5FFB5DA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93290-2B63-443C-BE69-E999539EAA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86A56-89EC-495D-AF84-63C42849062E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39F46-4900-498D-BF2B-3A3EC5CAD8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49DBB-507D-4CAA-85B8-12F971A7F508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09A60-FA9C-420C-9F14-92828D933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396C7-5915-47F6-AFF6-C18423964C52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73FC8-722B-4819-8C81-605977B18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C2AFA-953A-4323-B160-953C24C7FD98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04199-3011-495E-A258-C63B5AEE01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0B51-2312-45F0-BC6A-54C95C137399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61FE4-9D3C-499B-837B-CB7C5B8D9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70C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F536F1-9C4E-43CD-B4BC-31EFC5BEF39A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38B26C-9E63-4D8B-874F-F4ABC09C8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Cherkas_kiy+kozac_kiy+hor+-+Reve+ta+stogne+Dn&#1110;pr+shirokiy_(mp3top100.net).mp3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herkas_kiy+kozac_kiy+hor+-+Reve+ta+stogne+Dnіpr+shirokiy_(mp3top100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1285852" y="6215082"/>
            <a:ext cx="304800" cy="304800"/>
          </a:xfrm>
          <a:prstGeom prst="rect">
            <a:avLst/>
          </a:prstGeom>
        </p:spPr>
      </p:pic>
      <p:pic>
        <p:nvPicPr>
          <p:cNvPr id="8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8028384" y="0"/>
            <a:ext cx="1115616" cy="3500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9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5" y="3357562"/>
            <a:ext cx="1115615" cy="3500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5364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142852"/>
            <a:ext cx="4123812" cy="543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3357562"/>
            <a:ext cx="1115615" cy="3500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1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 flipV="1">
            <a:off x="0" y="0"/>
            <a:ext cx="1115616" cy="3500438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071670" y="5786454"/>
            <a:ext cx="5143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</a:rPr>
              <a:t>Тарас Шевченко – </a:t>
            </a:r>
            <a:r>
              <a:rPr lang="uk-UA" b="1" i="1" dirty="0" smtClean="0">
                <a:solidFill>
                  <a:schemeClr val="tx2">
                    <a:lumMod val="50000"/>
                  </a:schemeClr>
                </a:solidFill>
              </a:rPr>
              <a:t>видатний поет, прозаїк і  художник, борець за волю України, символ духовного життя нації…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84" y="3714752"/>
            <a:ext cx="4706913" cy="20066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Є куточок землі – </a:t>
            </a:r>
            <a:b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України всієї окраса</a:t>
            </a:r>
            <a:b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Той куточок землі – </a:t>
            </a:r>
            <a:b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На колишній садибі Тараса….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7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1008968" y="4807141"/>
            <a:ext cx="1041893" cy="305983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 flipH="1">
            <a:off x="6996612" y="4710611"/>
            <a:ext cx="1090930" cy="3203849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7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 t="5037" b="34348"/>
          <a:stretch>
            <a:fillRect/>
          </a:stretch>
        </p:blipFill>
        <p:spPr bwMode="auto">
          <a:xfrm rot="5400000">
            <a:off x="4623942" y="5465288"/>
            <a:ext cx="1052738" cy="1732686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8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 t="5037" b="34348"/>
          <a:stretch>
            <a:fillRect/>
          </a:stretch>
        </p:blipFill>
        <p:spPr bwMode="auto">
          <a:xfrm rot="16200000" flipH="1">
            <a:off x="3327798" y="5465293"/>
            <a:ext cx="1052735" cy="1732681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4338" name="Picture 2" descr="http://procherk.info/images/news/032012/76c7972ff542a462f034b3cfff7f20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226459"/>
            <a:ext cx="5715040" cy="3485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autocentre.ua/images/magazines/issues/ac/06/40/images/19/TUR_PICTURE1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564360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429256" y="6215082"/>
            <a:ext cx="3542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Хата дяка Петра </a:t>
            </a:r>
            <a:r>
              <a:rPr lang="uk-UA" b="1" dirty="0" err="1" smtClean="0"/>
              <a:t>Богорського</a:t>
            </a:r>
            <a:endParaRPr lang="ru-RU" b="1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newvv.net/images/stories/photoreport/resized/301/1321000281_cc7k65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433412" cy="3071834"/>
          </a:xfrm>
          <a:prstGeom prst="rect">
            <a:avLst/>
          </a:prstGeom>
          <a:noFill/>
        </p:spPr>
      </p:pic>
      <p:pic>
        <p:nvPicPr>
          <p:cNvPr id="11268" name="Picture 4" descr="http://newvv.net/images/stories/photoreport/resized/301/1321000273_cc7k65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2852"/>
            <a:ext cx="4363438" cy="3071834"/>
          </a:xfrm>
          <a:prstGeom prst="rect">
            <a:avLst/>
          </a:prstGeom>
          <a:noFill/>
        </p:spPr>
      </p:pic>
      <p:pic>
        <p:nvPicPr>
          <p:cNvPr id="11270" name="Picture 6" descr="http://newvv.net/images/stories/photoreport/resized/301/1321000276_cc7k65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357562"/>
            <a:ext cx="2928579" cy="3286148"/>
          </a:xfrm>
          <a:prstGeom prst="rect">
            <a:avLst/>
          </a:prstGeom>
          <a:noFill/>
        </p:spPr>
      </p:pic>
      <p:pic>
        <p:nvPicPr>
          <p:cNvPr id="11272" name="Picture 8" descr="http://shkolazhizni.ru/img/content/i70/70999_o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3429000"/>
            <a:ext cx="5143536" cy="3240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2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1126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12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1127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4" name="Picture 2" descr="http://stat18.privet.ru/lr/0a19220625386b299c2404950c31c7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142852"/>
            <a:ext cx="4643470" cy="29289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676" name="Picture 4" descr="http://img0.liveinternet.ru/images/attach/c/5/85/27/85027044_66_Trutovski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42852"/>
            <a:ext cx="4035810" cy="29289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678" name="Picture 6" descr="http://img0.liveinternet.ru/images/attach/b/3/11/716/11716512_Konstantin_Trutovskiy_Horovod_v_Kurskoy_gubernii_1860_Tretyakovka_sz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357562"/>
            <a:ext cx="4593507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8680" name="Picture 8" descr="http://img1.liveinternet.ru/images/attach/c/4/82/654/82654507_d2e83bf8cfd2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3357562"/>
            <a:ext cx="391356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86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286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286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286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Прямоугольник 6"/>
          <p:cNvSpPr>
            <a:spLocks noChangeArrowheads="1"/>
          </p:cNvSpPr>
          <p:nvPr/>
        </p:nvSpPr>
        <p:spPr bwMode="auto">
          <a:xfrm>
            <a:off x="6300192" y="5373216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242" name="Picture 2" descr="http://historylink101.com/art/BenjaminWilliamsLeader/images/502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7166"/>
            <a:ext cx="7672390" cy="5114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428596" y="5500702"/>
            <a:ext cx="8387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 </a:t>
            </a:r>
            <a:r>
              <a:rPr lang="ru-RU" b="1" dirty="0" err="1" smtClean="0"/>
              <a:t>дитинства</a:t>
            </a:r>
            <a:r>
              <a:rPr lang="ru-RU" b="1" dirty="0" smtClean="0"/>
              <a:t> Тарас </a:t>
            </a:r>
            <a:r>
              <a:rPr lang="ru-RU" b="1" dirty="0" err="1" smtClean="0"/>
              <a:t>закохався</a:t>
            </a:r>
            <a:r>
              <a:rPr lang="ru-RU" b="1" dirty="0" smtClean="0"/>
              <a:t> у пейзаж</a:t>
            </a:r>
            <a:r>
              <a:rPr lang="uk-UA" b="1" dirty="0" smtClean="0"/>
              <a:t>і  рідного села, </a:t>
            </a:r>
            <a:r>
              <a:rPr lang="uk-UA" b="1" dirty="0" err="1" smtClean="0"/>
              <a:t>запам</a:t>
            </a:r>
            <a:r>
              <a:rPr lang="en-US" b="1" dirty="0" smtClean="0"/>
              <a:t>’</a:t>
            </a:r>
            <a:r>
              <a:rPr lang="uk-UA" b="1" dirty="0" err="1" smtClean="0"/>
              <a:t>ятав</a:t>
            </a:r>
            <a:r>
              <a:rPr lang="uk-UA" b="1" dirty="0" smtClean="0"/>
              <a:t> їх красу і проніс протягом усього життя у своєму серці.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4" descr="r4-16.gif"/>
          <p:cNvPicPr>
            <a:picLocks noChangeAspect="1"/>
          </p:cNvPicPr>
          <p:nvPr/>
        </p:nvPicPr>
        <p:blipFill>
          <a:blip r:embed="rId2" cstate="print"/>
          <a:srcRect r="4570"/>
          <a:stretch>
            <a:fillRect/>
          </a:stretch>
        </p:blipFill>
        <p:spPr bwMode="auto">
          <a:xfrm>
            <a:off x="0" y="0"/>
            <a:ext cx="36353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5" descr="r4-16.gif"/>
          <p:cNvPicPr>
            <a:picLocks noChangeAspect="1"/>
          </p:cNvPicPr>
          <p:nvPr/>
        </p:nvPicPr>
        <p:blipFill>
          <a:blip r:embed="rId2" cstate="print"/>
          <a:srcRect r="4570"/>
          <a:stretch>
            <a:fillRect/>
          </a:stretch>
        </p:blipFill>
        <p:spPr bwMode="auto">
          <a:xfrm>
            <a:off x="3563938" y="0"/>
            <a:ext cx="36353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6" descr="r4-16.gif"/>
          <p:cNvPicPr>
            <a:picLocks noChangeAspect="1"/>
          </p:cNvPicPr>
          <p:nvPr/>
        </p:nvPicPr>
        <p:blipFill>
          <a:blip r:embed="rId2" cstate="print"/>
          <a:srcRect r="4570"/>
          <a:stretch>
            <a:fillRect/>
          </a:stretch>
        </p:blipFill>
        <p:spPr bwMode="auto">
          <a:xfrm>
            <a:off x="0" y="5500702"/>
            <a:ext cx="3635375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7" descr="r4-16.gif"/>
          <p:cNvPicPr>
            <a:picLocks noChangeAspect="1"/>
          </p:cNvPicPr>
          <p:nvPr/>
        </p:nvPicPr>
        <p:blipFill>
          <a:blip r:embed="rId2" cstate="print"/>
          <a:srcRect r="4570"/>
          <a:stretch>
            <a:fillRect/>
          </a:stretch>
        </p:blipFill>
        <p:spPr bwMode="auto">
          <a:xfrm>
            <a:off x="3635375" y="5572140"/>
            <a:ext cx="3636963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8" descr="r4-16.gif"/>
          <p:cNvPicPr>
            <a:picLocks noChangeAspect="1"/>
          </p:cNvPicPr>
          <p:nvPr/>
        </p:nvPicPr>
        <p:blipFill>
          <a:blip r:embed="rId3" cstate="print"/>
          <a:srcRect l="43469" r="4570"/>
          <a:stretch>
            <a:fillRect/>
          </a:stretch>
        </p:blipFill>
        <p:spPr bwMode="auto">
          <a:xfrm>
            <a:off x="7164388" y="0"/>
            <a:ext cx="1979612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9" descr="r4-16.gif"/>
          <p:cNvPicPr>
            <a:picLocks noChangeAspect="1"/>
          </p:cNvPicPr>
          <p:nvPr/>
        </p:nvPicPr>
        <p:blipFill>
          <a:blip r:embed="rId3" cstate="print"/>
          <a:srcRect l="43469" r="4570"/>
          <a:stretch>
            <a:fillRect/>
          </a:stretch>
        </p:blipFill>
        <p:spPr bwMode="auto">
          <a:xfrm>
            <a:off x="7164388" y="5572140"/>
            <a:ext cx="1979612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Прямоугольник 10"/>
          <p:cNvSpPr>
            <a:spLocks noChangeArrowheads="1"/>
          </p:cNvSpPr>
          <p:nvPr/>
        </p:nvSpPr>
        <p:spPr bwMode="auto">
          <a:xfrm>
            <a:off x="5715008" y="2285992"/>
            <a:ext cx="321471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  <a:p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9218" name="Picture 2" descr="http://photographic.com.ua/files/pg_catalog/images/1361/4/399b65ee5522fbc2ed42665482_136104_s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736"/>
            <a:ext cx="5214974" cy="397497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500694" y="3786190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Садок </a:t>
            </a:r>
            <a:r>
              <a:rPr lang="ru-RU" b="1" i="1" dirty="0" err="1" smtClean="0"/>
              <a:t>вишневий</a:t>
            </a:r>
            <a:r>
              <a:rPr lang="ru-RU" b="1" i="1" dirty="0" smtClean="0"/>
              <a:t> коло </a:t>
            </a:r>
            <a:r>
              <a:rPr lang="ru-RU" b="1" i="1" dirty="0" err="1" smtClean="0"/>
              <a:t>хати</a:t>
            </a:r>
            <a:r>
              <a:rPr lang="ru-RU" b="1" i="1" dirty="0" smtClean="0"/>
              <a:t>.</a:t>
            </a:r>
            <a:br>
              <a:rPr lang="ru-RU" b="1" i="1" dirty="0" smtClean="0"/>
            </a:br>
            <a:r>
              <a:rPr lang="ru-RU" b="1" i="1" dirty="0" err="1" smtClean="0"/>
              <a:t>Хрущi</a:t>
            </a:r>
            <a:r>
              <a:rPr lang="ru-RU" b="1" i="1" dirty="0" smtClean="0"/>
              <a:t> над вишнями </a:t>
            </a:r>
            <a:r>
              <a:rPr lang="ru-RU" b="1" i="1" dirty="0" err="1" smtClean="0"/>
              <a:t>гудуть</a:t>
            </a:r>
            <a:r>
              <a:rPr lang="ru-RU" b="1" i="1" dirty="0" smtClean="0"/>
              <a:t>.</a:t>
            </a:r>
            <a:br>
              <a:rPr lang="ru-RU" b="1" i="1" dirty="0" smtClean="0"/>
            </a:br>
            <a:r>
              <a:rPr lang="ru-RU" b="1" i="1" dirty="0" err="1" smtClean="0"/>
              <a:t>Плугатарi</a:t>
            </a:r>
            <a:r>
              <a:rPr lang="ru-RU" b="1" i="1" dirty="0" smtClean="0"/>
              <a:t> з плугами </a:t>
            </a:r>
            <a:r>
              <a:rPr lang="ru-RU" b="1" i="1" dirty="0" err="1" smtClean="0"/>
              <a:t>йдуть</a:t>
            </a:r>
            <a:r>
              <a:rPr lang="ru-RU" b="1" i="1" dirty="0" smtClean="0"/>
              <a:t>.</a:t>
            </a:r>
            <a:br>
              <a:rPr lang="ru-RU" b="1" i="1" dirty="0" smtClean="0"/>
            </a:br>
            <a:r>
              <a:rPr lang="ru-RU" b="1" i="1" dirty="0" err="1" smtClean="0"/>
              <a:t>Спiвають</a:t>
            </a:r>
            <a:r>
              <a:rPr lang="ru-RU" b="1" i="1" dirty="0" smtClean="0"/>
              <a:t> </a:t>
            </a:r>
            <a:r>
              <a:rPr lang="ru-RU" b="1" i="1" dirty="0" err="1" smtClean="0"/>
              <a:t>iдучи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дiвчата</a:t>
            </a:r>
            <a:r>
              <a:rPr lang="ru-RU" b="1" i="1" dirty="0" smtClean="0"/>
              <a:t>,</a:t>
            </a:r>
            <a:br>
              <a:rPr lang="ru-RU" b="1" i="1" dirty="0" smtClean="0"/>
            </a:br>
            <a:r>
              <a:rPr lang="ru-RU" b="1" i="1" dirty="0" smtClean="0"/>
              <a:t>А </a:t>
            </a:r>
            <a:r>
              <a:rPr lang="ru-RU" b="1" i="1" dirty="0" err="1" smtClean="0"/>
              <a:t>матерi</a:t>
            </a:r>
            <a:r>
              <a:rPr lang="ru-RU" b="1" i="1" dirty="0" smtClean="0"/>
              <a:t> вечерять </a:t>
            </a:r>
            <a:r>
              <a:rPr lang="ru-RU" b="1" i="1" dirty="0" err="1" smtClean="0"/>
              <a:t>ждуть</a:t>
            </a:r>
            <a:r>
              <a:rPr lang="ru-RU" b="1" i="1" dirty="0" smtClean="0"/>
              <a:t>…</a:t>
            </a:r>
            <a:endParaRPr lang="ru-RU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333375"/>
            <a:ext cx="6624638" cy="5451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835150" y="5949950"/>
            <a:ext cx="5957888" cy="58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3399"/>
                </a:solidFill>
                <a:latin typeface="Monotype Corsiva" pitchFamily="66" charset="0"/>
              </a:rPr>
              <a:t>Тарас Шевченко </a:t>
            </a:r>
            <a:r>
              <a:rPr lang="uk-UA" sz="3200" b="1" dirty="0" err="1">
                <a:solidFill>
                  <a:srgbClr val="003399"/>
                </a:solidFill>
                <a:latin typeface="Monotype Corsiva" pitchFamily="66" charset="0"/>
              </a:rPr>
              <a:t>“Селянська</a:t>
            </a:r>
            <a:r>
              <a:rPr lang="uk-UA" sz="3200" b="1" dirty="0">
                <a:solidFill>
                  <a:srgbClr val="003399"/>
                </a:solidFill>
                <a:latin typeface="Monotype Corsiva" pitchFamily="66" charset="0"/>
              </a:rPr>
              <a:t> </a:t>
            </a:r>
            <a:r>
              <a:rPr lang="uk-UA" sz="3200" b="1" dirty="0" err="1">
                <a:solidFill>
                  <a:srgbClr val="003399"/>
                </a:solidFill>
                <a:latin typeface="Monotype Corsiva" pitchFamily="66" charset="0"/>
              </a:rPr>
              <a:t>родина”</a:t>
            </a:r>
            <a:endParaRPr lang="ru-RU" sz="3200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encspb.ru/image/2805573158/2?attr=102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4329352" cy="5572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ContrastingRightFacing"/>
            <a:lightRig rig="threePt" dir="t"/>
          </a:scene3d>
        </p:spPr>
      </p:pic>
      <p:sp>
        <p:nvSpPr>
          <p:cNvPr id="8" name="Прямоугольник 7"/>
          <p:cNvSpPr/>
          <p:nvPr/>
        </p:nvSpPr>
        <p:spPr>
          <a:xfrm>
            <a:off x="4214810" y="228599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800" i="1" dirty="0" smtClean="0"/>
              <a:t>“Я почув, як маленький </a:t>
            </a:r>
            <a:r>
              <a:rPr lang="uk-UA" sz="2800" i="1" dirty="0" err="1" smtClean="0"/>
              <a:t>оркестрик</a:t>
            </a:r>
            <a:r>
              <a:rPr lang="uk-UA" sz="2800" i="1" dirty="0" smtClean="0"/>
              <a:t> грає увертюру до опери Моцарта. Це така чудова музика, що мені здається, її не можна заграти не добре, вона завжди звучить </a:t>
            </a:r>
            <a:r>
              <a:rPr lang="uk-UA" sz="2800" i="1" dirty="0" err="1" smtClean="0"/>
              <a:t>божественно.”</a:t>
            </a:r>
            <a:r>
              <a:rPr lang="uk-UA" sz="2800" i="1" dirty="0" smtClean="0"/>
              <a:t> </a:t>
            </a:r>
            <a:endParaRPr lang="ru-RU" sz="2800" i="1" dirty="0"/>
          </a:p>
        </p:txBody>
      </p:sp>
      <p:pic>
        <p:nvPicPr>
          <p:cNvPr id="9" name="Рисунок 8" descr="anime-muzika-6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090" y="5286388"/>
            <a:ext cx="466725" cy="1333500"/>
          </a:xfrm>
          <a:prstGeom prst="rect">
            <a:avLst/>
          </a:prstGeom>
        </p:spPr>
      </p:pic>
      <p:pic>
        <p:nvPicPr>
          <p:cNvPr id="10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143768" y="142852"/>
            <a:ext cx="1907704" cy="1812319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526.imageshack.us/img526/4052/gilaboru201ij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42852"/>
            <a:ext cx="2657028" cy="290078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429388" y="3143248"/>
            <a:ext cx="30718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Зацвіла</a:t>
            </a:r>
            <a:r>
              <a:rPr lang="ru-RU" dirty="0" smtClean="0"/>
              <a:t> в </a:t>
            </a:r>
            <a:r>
              <a:rPr lang="ru-RU" dirty="0" err="1" smtClean="0"/>
              <a:t>долині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err="1" smtClean="0"/>
              <a:t>Червона</a:t>
            </a:r>
            <a:r>
              <a:rPr lang="ru-RU" dirty="0" smtClean="0"/>
              <a:t> калина, </a:t>
            </a:r>
            <a:br>
              <a:rPr lang="ru-RU" dirty="0" smtClean="0"/>
            </a:br>
            <a:r>
              <a:rPr lang="ru-RU" dirty="0" err="1" smtClean="0"/>
              <a:t>Ніби</a:t>
            </a:r>
            <a:r>
              <a:rPr lang="ru-RU" dirty="0" smtClean="0"/>
              <a:t> </a:t>
            </a:r>
            <a:r>
              <a:rPr lang="ru-RU" dirty="0" err="1" smtClean="0"/>
              <a:t>засміялась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err="1" smtClean="0"/>
              <a:t>Дівчина-дитина</a:t>
            </a:r>
            <a:r>
              <a:rPr lang="ru-RU" dirty="0" smtClean="0"/>
              <a:t>. </a:t>
            </a:r>
            <a:br>
              <a:rPr lang="ru-RU" dirty="0" smtClean="0"/>
            </a:br>
            <a:r>
              <a:rPr lang="ru-RU" dirty="0" smtClean="0"/>
              <a:t>Любо, любо стало, </a:t>
            </a:r>
            <a:br>
              <a:rPr lang="ru-RU" dirty="0" smtClean="0"/>
            </a:br>
            <a:r>
              <a:rPr lang="ru-RU" dirty="0" smtClean="0"/>
              <a:t>Пташечка </a:t>
            </a:r>
            <a:r>
              <a:rPr lang="ru-RU" dirty="0" err="1" smtClean="0"/>
              <a:t>зраділа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І защебетала. </a:t>
            </a:r>
            <a:br>
              <a:rPr lang="ru-RU" dirty="0" smtClean="0"/>
            </a:br>
            <a:r>
              <a:rPr lang="ru-RU" dirty="0" err="1" smtClean="0"/>
              <a:t>Почула</a:t>
            </a:r>
            <a:r>
              <a:rPr lang="ru-RU" dirty="0" smtClean="0"/>
              <a:t> </a:t>
            </a:r>
            <a:r>
              <a:rPr lang="ru-RU" dirty="0" err="1" smtClean="0"/>
              <a:t>дівчина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І в </a:t>
            </a:r>
            <a:r>
              <a:rPr lang="ru-RU" dirty="0" err="1" smtClean="0"/>
              <a:t>білій</a:t>
            </a:r>
            <a:r>
              <a:rPr lang="ru-RU" dirty="0" smtClean="0"/>
              <a:t> </a:t>
            </a:r>
            <a:r>
              <a:rPr lang="ru-RU" dirty="0" err="1" smtClean="0"/>
              <a:t>свитині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З </a:t>
            </a:r>
            <a:r>
              <a:rPr lang="ru-RU" dirty="0" err="1" smtClean="0"/>
              <a:t>біленької</a:t>
            </a:r>
            <a:r>
              <a:rPr lang="ru-RU" dirty="0" smtClean="0"/>
              <a:t> </a:t>
            </a:r>
            <a:r>
              <a:rPr lang="ru-RU" dirty="0" err="1" smtClean="0"/>
              <a:t>хати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err="1" smtClean="0"/>
              <a:t>Вийшла</a:t>
            </a:r>
            <a:r>
              <a:rPr lang="ru-RU" dirty="0" smtClean="0"/>
              <a:t> </a:t>
            </a:r>
            <a:r>
              <a:rPr lang="ru-RU" dirty="0" err="1" smtClean="0"/>
              <a:t>погуляти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У гай на долину. ..</a:t>
            </a:r>
            <a:endParaRPr lang="ru-RU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00042"/>
            <a:ext cx="4186026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3" descr="ptaxi_heom_sx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85813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Рисунок 4" descr="ptaxi_heom_sx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213"/>
            <a:ext cx="785813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5" descr="ptaxi_heom_sx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13325"/>
            <a:ext cx="78581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Рисунок 6" descr="ptaxi_heom_sx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7563"/>
            <a:ext cx="785813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9" descr="ptaxi_heom_sx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8188" y="0"/>
            <a:ext cx="785812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Рисунок 10" descr="ptaxi_heom_sx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8188" y="1700213"/>
            <a:ext cx="785812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Рисунок 11" descr="ptaxi_heom_sx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8188" y="3357563"/>
            <a:ext cx="785812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Рисунок 12" descr="ptaxi_heom_sx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8188" y="5013325"/>
            <a:ext cx="785812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 l="18144" r="14120"/>
          <a:stretch>
            <a:fillRect/>
          </a:stretch>
        </p:blipFill>
        <p:spPr bwMode="auto">
          <a:xfrm>
            <a:off x="827584" y="1844824"/>
            <a:ext cx="3033752" cy="3167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610" name="Rectangle 1"/>
          <p:cNvSpPr>
            <a:spLocks noChangeArrowheads="1"/>
          </p:cNvSpPr>
          <p:nvPr/>
        </p:nvSpPr>
        <p:spPr bwMode="auto">
          <a:xfrm>
            <a:off x="3923928" y="1556792"/>
            <a:ext cx="500404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ru-RU" sz="3200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... І перед нею </a:t>
            </a:r>
            <a:r>
              <a:rPr lang="ru-RU" sz="3200" b="1" dirty="0" err="1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помолюся</a:t>
            </a:r>
            <a:r>
              <a:rPr lang="ru-RU" sz="3200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eaLnBrk="0" hangingPunct="0">
              <a:lnSpc>
                <a:spcPct val="150000"/>
              </a:lnSpc>
            </a:pPr>
            <a:r>
              <a:rPr lang="ru-RU" sz="3200" b="1" dirty="0" err="1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мов</a:t>
            </a:r>
            <a:r>
              <a:rPr lang="ru-RU" sz="3200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перед образом святим.</a:t>
            </a:r>
          </a:p>
          <a:p>
            <a:pPr eaLnBrk="0" hangingPunct="0">
              <a:lnSpc>
                <a:spcPct val="150000"/>
              </a:lnSpc>
            </a:pPr>
            <a:r>
              <a:rPr lang="uk-UA" sz="3200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Тієї матері святої,</a:t>
            </a:r>
          </a:p>
          <a:p>
            <a:pPr eaLnBrk="0" hangingPunct="0">
              <a:lnSpc>
                <a:spcPct val="150000"/>
              </a:lnSpc>
            </a:pPr>
            <a:r>
              <a:rPr lang="uk-UA" sz="3200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Що в мир нам Бога принесла…</a:t>
            </a:r>
            <a:endParaRPr lang="ru-RU" sz="3200" b="1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lnSpc>
                <a:spcPct val="150000"/>
              </a:lnSpc>
            </a:pPr>
            <a:endParaRPr lang="ru-RU" sz="2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lnSpc>
                <a:spcPct val="150000"/>
              </a:lnSpc>
            </a:pPr>
            <a:endParaRPr lang="ru-RU" sz="2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11" name="Прямоугольник 20"/>
          <p:cNvSpPr>
            <a:spLocks noChangeArrowheads="1"/>
          </p:cNvSpPr>
          <p:nvPr/>
        </p:nvSpPr>
        <p:spPr bwMode="auto">
          <a:xfrm>
            <a:off x="6011863" y="5229225"/>
            <a:ext cx="2181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000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Т. Шевченко </a:t>
            </a:r>
            <a:endParaRPr lang="ru-RU" sz="2800" b="1">
              <a:solidFill>
                <a:srgbClr val="C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5984" y="-7572453"/>
            <a:ext cx="65008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0" lvl="8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1600" b="1" i="1" dirty="0" smtClean="0"/>
              <a:t>Якби я мав одним словом схарактеризувати поезію Шевченка, то сказав би, що це поезія бажання, вільне життя, свобідне, нічим не укутаний розвій особистості, цілого суспільства, цілого </a:t>
            </a:r>
            <a:r>
              <a:rPr lang="uk-UA" sz="1600" b="1" i="1" dirty="0" err="1" smtClean="0"/>
              <a:t>народу”</a:t>
            </a:r>
            <a:endParaRPr lang="ru-RU" sz="1600" b="1" i="1" dirty="0" smtClean="0"/>
          </a:p>
        </p:txBody>
      </p:sp>
      <p:pic>
        <p:nvPicPr>
          <p:cNvPr id="6146" name="Picture 2" descr="http://www.geocaching.su/photos/areas/422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000108"/>
            <a:ext cx="4160602" cy="2857520"/>
          </a:xfrm>
          <a:prstGeom prst="rect">
            <a:avLst/>
          </a:prstGeom>
          <a:noFill/>
        </p:spPr>
      </p:pic>
      <p:pic>
        <p:nvPicPr>
          <p:cNvPr id="6148" name="Picture 4" descr="http://kobzar.univ.kiev.ua/draws/images/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983746"/>
            <a:ext cx="3614532" cy="276667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31102" y="0"/>
            <a:ext cx="87128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Картини Т.Г.Шевченка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54" name="Picture 10" descr="http://lh4.ggpht.com/_FP9AXc5yaBA/R9KO1nVfH8I/AAAAAAAAA1A/iF-W9T8L3nQ/s800/00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000504"/>
            <a:ext cx="3857652" cy="2741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Группа 5"/>
          <p:cNvGrpSpPr>
            <a:grpSpLocks/>
          </p:cNvGrpSpPr>
          <p:nvPr/>
        </p:nvGrpSpPr>
        <p:grpSpPr bwMode="auto">
          <a:xfrm>
            <a:off x="0" y="5857875"/>
            <a:ext cx="9144000" cy="1000125"/>
            <a:chOff x="2" y="5857890"/>
            <a:chExt cx="9143998" cy="1000111"/>
          </a:xfrm>
        </p:grpSpPr>
        <p:pic>
          <p:nvPicPr>
            <p:cNvPr id="23562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892989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3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3464724" y="4964905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4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6036492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5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 b="50000"/>
            <a:stretch>
              <a:fillRect/>
            </a:stretch>
          </p:blipFill>
          <p:spPr bwMode="auto">
            <a:xfrm rot="-5400000">
              <a:off x="7947425" y="5661425"/>
              <a:ext cx="1000109" cy="139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5" name="Группа 10"/>
          <p:cNvGrpSpPr>
            <a:grpSpLocks/>
          </p:cNvGrpSpPr>
          <p:nvPr/>
        </p:nvGrpSpPr>
        <p:grpSpPr bwMode="auto">
          <a:xfrm>
            <a:off x="0" y="0"/>
            <a:ext cx="9144000" cy="981075"/>
            <a:chOff x="2" y="5857890"/>
            <a:chExt cx="9143998" cy="1000111"/>
          </a:xfrm>
        </p:grpSpPr>
        <p:pic>
          <p:nvPicPr>
            <p:cNvPr id="23558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892989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9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3464724" y="4964905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0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400000">
              <a:off x="6036492" y="4964903"/>
              <a:ext cx="1000109" cy="278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1" name="Picture 6" descr="C:\Documents and Settings\Учитель\Рабочий стол\орнаменти\Урок10рис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DFFFC"/>
                </a:clrFrom>
                <a:clrTo>
                  <a:srgbClr val="FDFFFC">
                    <a:alpha val="0"/>
                  </a:srgbClr>
                </a:clrTo>
              </a:clrChange>
            </a:blip>
            <a:srcRect b="50000"/>
            <a:stretch>
              <a:fillRect/>
            </a:stretch>
          </p:blipFill>
          <p:spPr bwMode="auto">
            <a:xfrm rot="-5400000">
              <a:off x="7947425" y="5661425"/>
              <a:ext cx="1000109" cy="139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TextBox 20"/>
          <p:cNvSpPr txBox="1">
            <a:spLocks noChangeArrowheads="1"/>
          </p:cNvSpPr>
          <p:nvPr/>
        </p:nvSpPr>
        <p:spPr bwMode="auto">
          <a:xfrm>
            <a:off x="5724525" y="4292600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5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8532440" y="4221088"/>
            <a:ext cx="611560" cy="216024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3857620" y="371475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Народ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знає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Тараса, любить Тараса,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співає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його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пісні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пересилає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з уст в уста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оповіді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про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нього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,  як про живого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сучасника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учасника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на­шої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дійсності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9" name="Picture 4" descr="http://www.vevivi.ru/best/images/all1/1397_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285860"/>
            <a:ext cx="3000396" cy="42395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1" name="Прямоугольник 20"/>
          <p:cNvSpPr/>
          <p:nvPr/>
        </p:nvSpPr>
        <p:spPr>
          <a:xfrm>
            <a:off x="5214942" y="5072074"/>
            <a:ext cx="34290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Максим Рильський</a:t>
            </a:r>
            <a:endParaRPr lang="ru-RU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/>
          <a:srcRect t="6550" b="45945"/>
          <a:stretch>
            <a:fillRect/>
          </a:stretch>
        </p:blipFill>
        <p:spPr bwMode="auto">
          <a:xfrm>
            <a:off x="1043608" y="0"/>
            <a:ext cx="6552728" cy="1349694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0" name="Прямоугольник 19"/>
          <p:cNvSpPr/>
          <p:nvPr/>
        </p:nvSpPr>
        <p:spPr>
          <a:xfrm>
            <a:off x="3537066" y="1571612"/>
            <a:ext cx="560693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Monotype Corsiva" pitchFamily="66" charset="0"/>
              </a:rPr>
              <a:t>Огненне</a:t>
            </a:r>
            <a:r>
              <a:rPr lang="ru-RU" sz="3200" dirty="0">
                <a:latin typeface="Monotype Corsiva" pitchFamily="66" charset="0"/>
              </a:rPr>
              <a:t> слово </a:t>
            </a:r>
            <a:r>
              <a:rPr lang="ru-RU" sz="3200" dirty="0" err="1">
                <a:latin typeface="Monotype Corsiva" pitchFamily="66" charset="0"/>
              </a:rPr>
              <a:t>його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наскрізь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проймало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серце</a:t>
            </a:r>
            <a:r>
              <a:rPr lang="ru-RU" sz="3200" dirty="0">
                <a:latin typeface="Monotype Corsiva" pitchFamily="66" charset="0"/>
              </a:rPr>
              <a:t> не </a:t>
            </a:r>
            <a:r>
              <a:rPr lang="ru-RU" sz="3200" dirty="0" err="1">
                <a:latin typeface="Monotype Corsiva" pitchFamily="66" charset="0"/>
              </a:rPr>
              <a:t>тільки</a:t>
            </a:r>
            <a:r>
              <a:rPr lang="ru-RU" sz="3200" dirty="0">
                <a:latin typeface="Monotype Corsiva" pitchFamily="66" charset="0"/>
              </a:rPr>
              <a:t> тих, кому </a:t>
            </a:r>
            <a:r>
              <a:rPr lang="ru-RU" sz="3200" dirty="0" err="1">
                <a:latin typeface="Monotype Corsiva" pitchFamily="66" charset="0"/>
              </a:rPr>
              <a:t>близьке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було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народне</a:t>
            </a:r>
            <a:r>
              <a:rPr lang="ru-RU" sz="3200" dirty="0">
                <a:latin typeface="Monotype Corsiva" pitchFamily="66" charset="0"/>
              </a:rPr>
              <a:t> горе, </a:t>
            </a:r>
            <a:endParaRPr lang="ru-RU" sz="3200" dirty="0" smtClean="0">
              <a:latin typeface="Monotype Corsiva" pitchFamily="66" charset="0"/>
            </a:endParaRPr>
          </a:p>
          <a:p>
            <a:pPr algn="ctr"/>
            <a:r>
              <a:rPr lang="ru-RU" sz="3200" dirty="0" smtClean="0">
                <a:latin typeface="Monotype Corsiva" pitchFamily="66" charset="0"/>
              </a:rPr>
              <a:t>а </a:t>
            </a:r>
            <a:r>
              <a:rPr lang="ru-RU" sz="3200" dirty="0" err="1">
                <a:latin typeface="Monotype Corsiva" pitchFamily="66" charset="0"/>
              </a:rPr>
              <a:t>й</a:t>
            </a:r>
            <a:r>
              <a:rPr lang="ru-RU" sz="3200" dirty="0">
                <a:latin typeface="Monotype Corsiva" pitchFamily="66" charset="0"/>
              </a:rPr>
              <a:t> тих, кому </a:t>
            </a:r>
            <a:r>
              <a:rPr lang="ru-RU" sz="3200" dirty="0" err="1">
                <a:latin typeface="Monotype Corsiva" pitchFamily="66" charset="0"/>
              </a:rPr>
              <a:t>й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байдуже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було</a:t>
            </a:r>
            <a:r>
              <a:rPr lang="ru-RU" sz="3200" dirty="0">
                <a:latin typeface="Monotype Corsiva" pitchFamily="66" charset="0"/>
              </a:rPr>
              <a:t> до того… </a:t>
            </a:r>
            <a:r>
              <a:rPr lang="ru-RU" sz="3200" dirty="0" smtClean="0">
                <a:latin typeface="Monotype Corsiva" pitchFamily="66" charset="0"/>
              </a:rPr>
              <a:t>Увесь </a:t>
            </a:r>
            <a:r>
              <a:rPr lang="ru-RU" sz="3200" dirty="0" err="1">
                <a:latin typeface="Monotype Corsiva" pitchFamily="66" charset="0"/>
              </a:rPr>
              <a:t>світ</a:t>
            </a:r>
            <a:r>
              <a:rPr lang="ru-RU" sz="3200" dirty="0">
                <a:latin typeface="Monotype Corsiva" pitchFamily="66" charset="0"/>
              </a:rPr>
              <a:t> став </a:t>
            </a:r>
            <a:r>
              <a:rPr lang="ru-RU" sz="3200" dirty="0" err="1">
                <a:latin typeface="Monotype Corsiva" pitchFamily="66" charset="0"/>
              </a:rPr>
              <a:t>прислухатися</a:t>
            </a:r>
            <a:r>
              <a:rPr lang="ru-RU" sz="3200" dirty="0">
                <a:latin typeface="Monotype Corsiva" pitchFamily="66" charset="0"/>
              </a:rPr>
              <a:t> до </a:t>
            </a:r>
            <a:r>
              <a:rPr lang="ru-RU" sz="3200" dirty="0" err="1">
                <a:latin typeface="Monotype Corsiva" pitchFamily="66" charset="0"/>
              </a:rPr>
              <a:t>його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мови</a:t>
            </a:r>
            <a:r>
              <a:rPr lang="ru-RU" sz="3200" dirty="0">
                <a:latin typeface="Monotype Corsiva" pitchFamily="66" charset="0"/>
              </a:rPr>
              <a:t>, а на </a:t>
            </a:r>
            <a:r>
              <a:rPr lang="ru-RU" sz="3200" dirty="0" err="1">
                <a:latin typeface="Monotype Corsiva" pitchFamily="66" charset="0"/>
              </a:rPr>
              <a:t>Вкраїні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вірші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err="1">
                <a:latin typeface="Monotype Corsiva" pitchFamily="66" charset="0"/>
              </a:rPr>
              <a:t>приймали</a:t>
            </a:r>
            <a:r>
              <a:rPr lang="ru-RU" sz="3200" dirty="0">
                <a:latin typeface="Monotype Corsiva" pitchFamily="66" charset="0"/>
              </a:rPr>
              <a:t> як </a:t>
            </a:r>
            <a:r>
              <a:rPr lang="ru-RU" sz="3200" dirty="0" err="1">
                <a:latin typeface="Monotype Corsiva" pitchFamily="66" charset="0"/>
              </a:rPr>
              <a:t>благовісне</a:t>
            </a:r>
            <a:r>
              <a:rPr lang="ru-RU" sz="3200" dirty="0">
                <a:latin typeface="Monotype Corsiva" pitchFamily="66" charset="0"/>
              </a:rPr>
              <a:t>, </a:t>
            </a:r>
            <a:r>
              <a:rPr lang="ru-RU" sz="3200" dirty="0" err="1">
                <a:latin typeface="Monotype Corsiva" pitchFamily="66" charset="0"/>
              </a:rPr>
              <a:t>пророче</a:t>
            </a:r>
            <a:r>
              <a:rPr lang="ru-RU" sz="3200" dirty="0">
                <a:latin typeface="Monotype Corsiva" pitchFamily="66" charset="0"/>
              </a:rPr>
              <a:t> слово</a:t>
            </a:r>
            <a:r>
              <a:rPr lang="ru-RU" sz="3200" dirty="0" smtClean="0">
                <a:latin typeface="Monotype Corsiva" pitchFamily="66" charset="0"/>
              </a:rPr>
              <a:t>.</a:t>
            </a:r>
            <a:endParaRPr lang="ru-RU" sz="3200" dirty="0">
              <a:latin typeface="Monotype Corsiva" pitchFamily="66" charset="0"/>
            </a:endParaRPr>
          </a:p>
          <a:p>
            <a:pPr algn="r"/>
            <a:r>
              <a:rPr lang="ru-RU" sz="3200" dirty="0" smtClean="0">
                <a:latin typeface="Monotype Corsiva" pitchFamily="66" charset="0"/>
              </a:rPr>
              <a:t>                      </a:t>
            </a:r>
            <a:r>
              <a:rPr lang="ru-RU" sz="3600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Панас</a:t>
            </a:r>
            <a:r>
              <a:rPr lang="ru-RU" sz="36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  </a:t>
            </a:r>
            <a:r>
              <a:rPr lang="ru-RU" sz="3600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Мирний</a:t>
            </a:r>
            <a:endParaRPr lang="ru-RU" sz="3600" b="1" dirty="0">
              <a:solidFill>
                <a:srgbClr val="00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052" name="Picture 4" descr="http://img0.liveinternet.ru/images/attach/b/2/23/373/23373137_SHevchenk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85860"/>
            <a:ext cx="3552825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363</TotalTime>
  <Words>235</Words>
  <PresentationFormat>Экран (4:3)</PresentationFormat>
  <Paragraphs>22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2</vt:lpstr>
      <vt:lpstr>Слайд 1</vt:lpstr>
      <vt:lpstr>Є куточок землі –  України всієї окраса Той куточок землі –  На колишній садибі Тараса….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Виховний потенціал творів  Т. Шевченка</dc:title>
  <cp:lastModifiedBy>Your User Name</cp:lastModifiedBy>
  <cp:revision>28</cp:revision>
  <dcterms:modified xsi:type="dcterms:W3CDTF">2014-03-19T22:37:25Z</dcterms:modified>
</cp:coreProperties>
</file>