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legacyDocTextInfo.bin" ContentType="application/vnd.ms-office.legacyDocTextInfo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ms-office.legacyDiagramTex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7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74" r:id="rId10"/>
    <p:sldId id="264" r:id="rId11"/>
    <p:sldId id="265" r:id="rId12"/>
    <p:sldId id="266" r:id="rId13"/>
    <p:sldId id="267" r:id="rId14"/>
    <p:sldId id="268" r:id="rId15"/>
    <p:sldId id="269" r:id="rId16"/>
    <p:sldId id="271" r:id="rId17"/>
    <p:sldId id="270" r:id="rId18"/>
    <p:sldId id="272" r:id="rId19"/>
    <p:sldId id="273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7" r:id="rId32"/>
    <p:sldId id="288" r:id="rId33"/>
    <p:sldId id="289" r:id="rId34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109" d="100"/>
          <a:sy n="109" d="100"/>
        </p:scale>
        <p:origin x="-1680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microsoft.com/office/2006/relationships/legacyDocTextInfo" Target="legacyDocTextInfo.bin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3" Type="http://schemas.microsoft.com/office/2006/relationships/legacyDiagramText" Target="legacyDiagramText3.bin"/><Relationship Id="rId2" Type="http://schemas.microsoft.com/office/2006/relationships/legacyDiagramText" Target="legacyDiagramText2.bin"/><Relationship Id="rId1" Type="http://schemas.microsoft.com/office/2006/relationships/legacyDiagramText" Target="legacyDiagramText1.bin"/><Relationship Id="rId4" Type="http://schemas.microsoft.com/office/2006/relationships/legacyDiagramText" Target="legacyDiagramText4.bin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314" name="Group 2"/>
          <p:cNvGrpSpPr>
            <a:grpSpLocks/>
          </p:cNvGrpSpPr>
          <p:nvPr/>
        </p:nvGrpSpPr>
        <p:grpSpPr bwMode="auto">
          <a:xfrm>
            <a:off x="0" y="0"/>
            <a:ext cx="8458200" cy="5943600"/>
            <a:chOff x="0" y="0"/>
            <a:chExt cx="5328" cy="3744"/>
          </a:xfrm>
        </p:grpSpPr>
        <p:sp>
          <p:nvSpPr>
            <p:cNvPr id="13315" name="Freeform 3"/>
            <p:cNvSpPr>
              <a:spLocks/>
            </p:cNvSpPr>
            <p:nvPr/>
          </p:nvSpPr>
          <p:spPr bwMode="hidden">
            <a:xfrm>
              <a:off x="0" y="1440"/>
              <a:ext cx="5155" cy="2304"/>
            </a:xfrm>
            <a:custGeom>
              <a:avLst/>
              <a:gdLst/>
              <a:ahLst/>
              <a:cxnLst>
                <a:cxn ang="0">
                  <a:pos x="5154" y="1769"/>
                </a:cxn>
                <a:cxn ang="0">
                  <a:pos x="0" y="2304"/>
                </a:cxn>
                <a:cxn ang="0">
                  <a:pos x="0" y="1252"/>
                </a:cxn>
                <a:cxn ang="0">
                  <a:pos x="5155" y="0"/>
                </a:cxn>
                <a:cxn ang="0">
                  <a:pos x="5155" y="1416"/>
                </a:cxn>
                <a:cxn ang="0">
                  <a:pos x="5154" y="1769"/>
                </a:cxn>
              </a:cxnLst>
              <a:rect l="0" t="0" r="r" b="b"/>
              <a:pathLst>
                <a:path w="5155" h="2304">
                  <a:moveTo>
                    <a:pt x="5154" y="1769"/>
                  </a:moveTo>
                  <a:lnTo>
                    <a:pt x="0" y="2304"/>
                  </a:lnTo>
                  <a:lnTo>
                    <a:pt x="0" y="1252"/>
                  </a:lnTo>
                  <a:lnTo>
                    <a:pt x="5155" y="0"/>
                  </a:lnTo>
                  <a:lnTo>
                    <a:pt x="5155" y="1416"/>
                  </a:lnTo>
                  <a:lnTo>
                    <a:pt x="5154" y="1769"/>
                  </a:lnTo>
                  <a:close/>
                </a:path>
              </a:pathLst>
            </a:custGeom>
            <a:gradFill rotWithShape="1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316" name="Freeform 4"/>
            <p:cNvSpPr>
              <a:spLocks/>
            </p:cNvSpPr>
            <p:nvPr/>
          </p:nvSpPr>
          <p:spPr bwMode="hidden">
            <a:xfrm>
              <a:off x="0" y="0"/>
              <a:ext cx="5328" cy="3689"/>
            </a:xfrm>
            <a:custGeom>
              <a:avLst/>
              <a:gdLst/>
              <a:ahLst/>
              <a:cxnLst>
                <a:cxn ang="0">
                  <a:pos x="5311" y="3209"/>
                </a:cxn>
                <a:cxn ang="0">
                  <a:pos x="0" y="3689"/>
                </a:cxn>
                <a:cxn ang="0">
                  <a:pos x="0" y="9"/>
                </a:cxn>
                <a:cxn ang="0">
                  <a:pos x="5328" y="0"/>
                </a:cxn>
                <a:cxn ang="0">
                  <a:pos x="5311" y="3209"/>
                </a:cxn>
              </a:cxnLst>
              <a:rect l="0" t="0" r="r" b="b"/>
              <a:pathLst>
                <a:path w="5328" h="3689">
                  <a:moveTo>
                    <a:pt x="5311" y="3209"/>
                  </a:moveTo>
                  <a:lnTo>
                    <a:pt x="0" y="3689"/>
                  </a:lnTo>
                  <a:lnTo>
                    <a:pt x="0" y="9"/>
                  </a:lnTo>
                  <a:lnTo>
                    <a:pt x="5328" y="0"/>
                  </a:lnTo>
                  <a:lnTo>
                    <a:pt x="5311" y="3209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13317" name="Rectangle 5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13318" name="Rectangle 6"/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13319" name="Rectangle 7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13320" name="Rectangle 8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C5DC84E1-5F6A-41C7-95BB-B4125696CAEE}" type="slidenum">
              <a:rPr lang="ru-RU"/>
              <a:pPr/>
              <a:t>‹№›</a:t>
            </a:fld>
            <a:endParaRPr lang="ru-RU"/>
          </a:p>
        </p:txBody>
      </p:sp>
      <p:sp>
        <p:nvSpPr>
          <p:cNvPr id="13321" name="Rectangle 9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768475"/>
            <a:ext cx="7772400" cy="1736725"/>
          </a:xfrm>
        </p:spPr>
        <p:txBody>
          <a:bodyPr anchor="b" anchorCtr="1"/>
          <a:lstStyle>
            <a:lvl1pPr>
              <a:defRPr sz="5400"/>
            </a:lvl1pPr>
          </a:lstStyle>
          <a:p>
            <a:r>
              <a:rPr lang="ru-RU"/>
              <a:t>Образец заголовка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0AC5DBD-89E7-4681-BEFD-94635218D568}" type="slidenum">
              <a:rPr lang="ru-RU"/>
              <a:pPr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61A62AC-5154-418B-BA94-F8BB9CE10685}" type="slidenum">
              <a:rPr lang="ru-RU"/>
              <a:pPr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1371F9C-B9CC-4E0B-ADED-EA3F21952820}" type="slidenum">
              <a:rPr lang="ru-RU"/>
              <a:pPr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126E091-CF9B-4148-BD3B-EFDFA0DDCB1A}" type="slidenum">
              <a:rPr lang="ru-RU"/>
              <a:pPr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F5200E3-2453-407D-B342-9C423377252A}" type="slidenum">
              <a:rPr lang="ru-RU"/>
              <a:pPr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3A64E10-BBED-41E8-83CA-CDA40AE4ED0F}" type="slidenum">
              <a:rPr lang="ru-RU"/>
              <a:pPr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1A862AB-4984-41AE-B487-A420290FF452}" type="slidenum">
              <a:rPr lang="ru-RU"/>
              <a:pPr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E64EC67-EC50-4978-BD01-D29D46D4C730}" type="slidenum">
              <a:rPr lang="ru-RU"/>
              <a:pPr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A585B8E-D07E-4ECF-9564-AA604494FD0F}" type="slidenum">
              <a:rPr lang="ru-RU"/>
              <a:pPr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2136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2136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797586A-E4B7-4209-BF56-22ECD03B0ECC}" type="slidenum">
              <a:rPr lang="ru-RU"/>
              <a:pPr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dgm" preserve="1">
  <p:cSld name="Заголовок, схема или организационная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SmartArt 2"/>
          <p:cNvSpPr>
            <a:spLocks noGrp="1"/>
          </p:cNvSpPr>
          <p:nvPr>
            <p:ph type="dgm" idx="1"/>
          </p:nvPr>
        </p:nvSpPr>
        <p:spPr>
          <a:xfrm>
            <a:off x="457200" y="1600200"/>
            <a:ext cx="8229600" cy="4495800"/>
          </a:xfrm>
        </p:spPr>
        <p:txBody>
          <a:bodyPr/>
          <a:lstStyle/>
          <a:p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89C7E3D2-CB65-4997-A062-6F2A4B9AD0AB}" type="slidenum">
              <a:rPr lang="ru-RU"/>
              <a:pPr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290" name="Group 2"/>
          <p:cNvGrpSpPr>
            <a:grpSpLocks/>
          </p:cNvGrpSpPr>
          <p:nvPr/>
        </p:nvGrpSpPr>
        <p:grpSpPr bwMode="auto">
          <a:xfrm>
            <a:off x="0" y="0"/>
            <a:ext cx="7242175" cy="1981200"/>
            <a:chOff x="0" y="0"/>
            <a:chExt cx="4562" cy="1248"/>
          </a:xfrm>
        </p:grpSpPr>
        <p:sp>
          <p:nvSpPr>
            <p:cNvPr id="12291" name="Freeform 3"/>
            <p:cNvSpPr>
              <a:spLocks/>
            </p:cNvSpPr>
            <p:nvPr/>
          </p:nvSpPr>
          <p:spPr bwMode="hidden">
            <a:xfrm>
              <a:off x="0" y="583"/>
              <a:ext cx="4487" cy="665"/>
            </a:xfrm>
            <a:custGeom>
              <a:avLst/>
              <a:gdLst/>
              <a:ahLst/>
              <a:cxnLst>
                <a:cxn ang="0">
                  <a:pos x="4800" y="299"/>
                </a:cxn>
                <a:cxn ang="0">
                  <a:pos x="0" y="665"/>
                </a:cxn>
                <a:cxn ang="0">
                  <a:pos x="0" y="0"/>
                </a:cxn>
                <a:cxn ang="0">
                  <a:pos x="4806" y="1"/>
                </a:cxn>
                <a:cxn ang="0">
                  <a:pos x="4800" y="153"/>
                </a:cxn>
                <a:cxn ang="0">
                  <a:pos x="4800" y="299"/>
                </a:cxn>
              </a:cxnLst>
              <a:rect l="0" t="0" r="r" b="b"/>
              <a:pathLst>
                <a:path w="4806" h="665">
                  <a:moveTo>
                    <a:pt x="4800" y="299"/>
                  </a:moveTo>
                  <a:lnTo>
                    <a:pt x="0" y="665"/>
                  </a:lnTo>
                  <a:lnTo>
                    <a:pt x="0" y="0"/>
                  </a:lnTo>
                  <a:lnTo>
                    <a:pt x="4806" y="1"/>
                  </a:lnTo>
                  <a:lnTo>
                    <a:pt x="4800" y="153"/>
                  </a:lnTo>
                  <a:lnTo>
                    <a:pt x="4800" y="299"/>
                  </a:lnTo>
                  <a:close/>
                </a:path>
              </a:pathLst>
            </a:custGeom>
            <a:gradFill rotWithShape="1">
              <a:gsLst>
                <a:gs pos="0">
                  <a:schemeClr val="bg1">
                    <a:gamma/>
                    <a:shade val="94118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2292" name="Freeform 4"/>
            <p:cNvSpPr>
              <a:spLocks/>
            </p:cNvSpPr>
            <p:nvPr/>
          </p:nvSpPr>
          <p:spPr bwMode="hidden">
            <a:xfrm>
              <a:off x="0" y="0"/>
              <a:ext cx="4562" cy="1199"/>
            </a:xfrm>
            <a:custGeom>
              <a:avLst/>
              <a:gdLst/>
              <a:ahLst/>
              <a:cxnLst>
                <a:cxn ang="0">
                  <a:pos x="4560" y="932"/>
                </a:cxn>
                <a:cxn ang="0">
                  <a:pos x="0" y="1199"/>
                </a:cxn>
                <a:cxn ang="0">
                  <a:pos x="0" y="0"/>
                </a:cxn>
                <a:cxn ang="0">
                  <a:pos x="4562" y="0"/>
                </a:cxn>
                <a:cxn ang="0">
                  <a:pos x="4560" y="932"/>
                </a:cxn>
                <a:cxn ang="0">
                  <a:pos x="4560" y="932"/>
                </a:cxn>
              </a:cxnLst>
              <a:rect l="0" t="0" r="r" b="b"/>
              <a:pathLst>
                <a:path w="4562" h="1199">
                  <a:moveTo>
                    <a:pt x="4560" y="932"/>
                  </a:moveTo>
                  <a:lnTo>
                    <a:pt x="0" y="1199"/>
                  </a:lnTo>
                  <a:lnTo>
                    <a:pt x="0" y="0"/>
                  </a:lnTo>
                  <a:lnTo>
                    <a:pt x="4562" y="0"/>
                  </a:lnTo>
                  <a:lnTo>
                    <a:pt x="4560" y="932"/>
                  </a:lnTo>
                  <a:lnTo>
                    <a:pt x="4560" y="93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12293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2294" name="Rectangle 6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2295" name="Rectangle 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endParaRPr lang="ru-RU"/>
          </a:p>
        </p:txBody>
      </p:sp>
      <p:sp>
        <p:nvSpPr>
          <p:cNvPr id="12296" name="Rectangle 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endParaRPr lang="ru-RU"/>
          </a:p>
        </p:txBody>
      </p:sp>
      <p:sp>
        <p:nvSpPr>
          <p:cNvPr id="12297" name="Rectangle 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fld id="{093E326D-3623-4740-B737-7C1C781070ED}" type="slidenum">
              <a:rPr lang="ru-RU"/>
              <a:pPr/>
              <a:t>‹№›</a:t>
            </a:fld>
            <a:endParaRPr lang="ru-RU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58" r:id="rId1"/>
    <p:sldLayoutId id="2147483659" r:id="rId2"/>
    <p:sldLayoutId id="2147483660" r:id="rId3"/>
    <p:sldLayoutId id="2147483661" r:id="rId4"/>
    <p:sldLayoutId id="2147483662" r:id="rId5"/>
    <p:sldLayoutId id="2147483663" r:id="rId6"/>
    <p:sldLayoutId id="2147483664" r:id="rId7"/>
    <p:sldLayoutId id="2147483665" r:id="rId8"/>
    <p:sldLayoutId id="2147483666" r:id="rId9"/>
    <p:sldLayoutId id="2147483667" r:id="rId10"/>
    <p:sldLayoutId id="2147483668" r:id="rId11"/>
    <p:sldLayoutId id="2147483669" r:id="rId12"/>
  </p:sldLayoutIdLst>
  <p:timing>
    <p:tnLst>
      <p:par>
        <p:cTn id="1" dur="indefinite" restart="never" nodeType="tmRoot"/>
      </p:par>
    </p:tnLst>
  </p:timing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tx1"/>
        </a:buClr>
        <a:buChar char="–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.v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3" Type="http://schemas.openxmlformats.org/officeDocument/2006/relationships/image" Target="../media/image12.jpeg"/><Relationship Id="rId7" Type="http://schemas.openxmlformats.org/officeDocument/2006/relationships/image" Target="../media/image16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Relationship Id="rId9" Type="http://schemas.openxmlformats.org/officeDocument/2006/relationships/image" Target="../media/image18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11188" y="476250"/>
            <a:ext cx="7848600" cy="2305050"/>
          </a:xfrm>
        </p:spPr>
        <p:txBody>
          <a:bodyPr/>
          <a:lstStyle/>
          <a:p>
            <a:r>
              <a:rPr lang="uk-UA" sz="4800"/>
              <a:t>Влада та владні відносини. Державна влада в Україні</a:t>
            </a:r>
            <a:r>
              <a:rPr lang="ru-RU" sz="4800"/>
              <a:t/>
            </a:r>
            <a:br>
              <a:rPr lang="ru-RU" sz="4800"/>
            </a:br>
            <a:endParaRPr lang="ru-RU" sz="480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11188" y="2781300"/>
            <a:ext cx="7921625" cy="3527425"/>
          </a:xfrm>
        </p:spPr>
        <p:txBody>
          <a:bodyPr/>
          <a:lstStyle/>
          <a:p>
            <a:pPr algn="l"/>
            <a:r>
              <a:rPr lang="en-US" sz="2800"/>
              <a:t>1</a:t>
            </a:r>
            <a:r>
              <a:rPr lang="uk-UA" sz="2800"/>
              <a:t>. </a:t>
            </a:r>
            <a:r>
              <a:rPr lang="ru-RU" sz="2800"/>
              <a:t>Визначення понять „влада", „політична влада",„державна влада". </a:t>
            </a:r>
            <a:br>
              <a:rPr lang="ru-RU" sz="2800"/>
            </a:br>
            <a:r>
              <a:rPr lang="ru-RU" sz="2800"/>
              <a:t>2. Конституційна модель розподілу влади в Україні.</a:t>
            </a:r>
            <a:r>
              <a:rPr lang="uk-UA" sz="2800"/>
              <a:t/>
            </a:r>
            <a:br>
              <a:rPr lang="uk-UA" sz="2800"/>
            </a:br>
            <a:r>
              <a:rPr lang="uk-UA" sz="2800"/>
              <a:t>3. Х</a:t>
            </a:r>
            <a:r>
              <a:rPr lang="ru-RU" sz="2800"/>
              <a:t>арактеристика державної влади в Україні. </a:t>
            </a:r>
            <a:r>
              <a:rPr lang="uk-UA" sz="2800"/>
              <a:t/>
            </a:r>
            <a:br>
              <a:rPr lang="uk-UA" sz="2800"/>
            </a:br>
            <a:r>
              <a:rPr lang="uk-UA" sz="2800"/>
              <a:t>	а) Законодавча влада</a:t>
            </a:r>
            <a:br>
              <a:rPr lang="uk-UA" sz="2800"/>
            </a:br>
            <a:r>
              <a:rPr lang="uk-UA" sz="2800"/>
              <a:t>	б) Виконавча влада</a:t>
            </a:r>
            <a:br>
              <a:rPr lang="uk-UA" sz="2800"/>
            </a:br>
            <a:r>
              <a:rPr lang="uk-UA" sz="2800"/>
              <a:t>	в) Судова влада</a:t>
            </a:r>
            <a:endParaRPr lang="ru-RU" sz="28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ВЛАДА</a:t>
            </a:r>
            <a:endParaRPr lang="ru-RU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uk-UA" sz="3600"/>
              <a:t>Влада – це здатність і можливість здійснювати свою волю, чинити вирішальний вплив на діяльність, поведінку людей за допомогою певних засобів, зокрема авторитету, права, насильства.</a:t>
            </a:r>
            <a:endParaRPr lang="ru-RU" sz="36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850900"/>
          </a:xfrm>
        </p:spPr>
        <p:txBody>
          <a:bodyPr/>
          <a:lstStyle/>
          <a:p>
            <a:r>
              <a:rPr lang="uk-UA"/>
              <a:t>ТЛУМАЧЕННЯ ВЛАДИ</a:t>
            </a:r>
            <a:endParaRPr lang="ru-RU"/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850" y="1268413"/>
            <a:ext cx="8435975" cy="5472112"/>
          </a:xfrm>
        </p:spPr>
        <p:txBody>
          <a:bodyPr/>
          <a:lstStyle/>
          <a:p>
            <a:pPr marL="609600" indent="-609600"/>
            <a:r>
              <a:rPr lang="uk-UA" sz="2400"/>
              <a:t>Телеологічний напрям. Влада – це  здатність досягати результату, поставленої мети.</a:t>
            </a:r>
            <a:r>
              <a:rPr lang="ru-RU" sz="2400"/>
              <a:t> </a:t>
            </a:r>
          </a:p>
          <a:p>
            <a:pPr marL="609600" indent="-609600"/>
            <a:r>
              <a:rPr lang="uk-UA" sz="2400"/>
              <a:t>Біхевіористський напрям трактує владу як особливий тип поведінки при якому одні люди командують, управляють іншими, а інші підкоряються. </a:t>
            </a:r>
          </a:p>
          <a:p>
            <a:pPr marL="609600" indent="-609600"/>
            <a:r>
              <a:rPr lang="uk-UA" sz="2400"/>
              <a:t>Психологічні інтерпретації влади виходять з того що витоки влади існують у свідомості і підсвідомості людей. </a:t>
            </a:r>
          </a:p>
          <a:p>
            <a:pPr marL="609600" indent="-609600"/>
            <a:r>
              <a:rPr lang="uk-UA" sz="2400"/>
              <a:t>Структурно-функіоналістські інтерпретації влади розглядають її як властивість соціальної організації, як спосіб самоорганізації людської спільності, заснованої на доцільності розподілу функцій управління і виконання.</a:t>
            </a:r>
            <a:endParaRPr lang="ru-RU" sz="24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ПОЛІТИЧНА ВЛАДА</a:t>
            </a:r>
            <a:endParaRPr lang="ru-RU"/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uk-UA"/>
              <a:t>Політична влада — реальна здатність соціальної спільноти, індивіда до виявлення своєї волі у політиці на основі осмисленого політичного інтересу і сформованих політичних потреб.	</a:t>
            </a:r>
            <a:r>
              <a:rPr lang="ru-RU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Особливості політичної влади:</a:t>
            </a:r>
            <a:r>
              <a:rPr lang="ru-RU"/>
              <a:t> 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412875"/>
            <a:ext cx="8229600" cy="5184775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ru-RU" sz="2800"/>
              <a:t>Здатність, готовність суб'єкта влади виявити політичну волю.</a:t>
            </a:r>
          </a:p>
          <a:p>
            <a:pPr>
              <a:lnSpc>
                <a:spcPct val="80000"/>
              </a:lnSpc>
            </a:pPr>
            <a:r>
              <a:rPr lang="ru-RU" sz="2800"/>
              <a:t>Охоплення всього політичного простору взаємодією різних політичних суб'єктів. </a:t>
            </a:r>
          </a:p>
          <a:p>
            <a:pPr>
              <a:lnSpc>
                <a:spcPct val="80000"/>
              </a:lnSpc>
            </a:pPr>
            <a:r>
              <a:rPr lang="ru-RU" sz="2800"/>
              <a:t>Наявність політичних організацій, через які суб'єкт</a:t>
            </a:r>
            <a:r>
              <a:rPr lang="uk-UA" sz="2800"/>
              <a:t> </a:t>
            </a:r>
            <a:r>
              <a:rPr lang="ru-RU" sz="2800"/>
              <a:t>політичного волевиявлення здійснює політичну діяльність.</a:t>
            </a:r>
          </a:p>
          <a:p>
            <a:pPr>
              <a:lnSpc>
                <a:spcPct val="80000"/>
              </a:lnSpc>
            </a:pPr>
            <a:r>
              <a:rPr lang="ru-RU" sz="2800"/>
              <a:t>Осмислення політичного інтересу і політичних потреб.</a:t>
            </a:r>
            <a:r>
              <a:rPr lang="uk-UA" sz="2800"/>
              <a:t>	</a:t>
            </a:r>
          </a:p>
          <a:p>
            <a:pPr>
              <a:lnSpc>
                <a:spcPct val="80000"/>
              </a:lnSpc>
            </a:pPr>
            <a:r>
              <a:rPr lang="ru-RU" sz="2800"/>
              <a:t>Забезпечення соціального панування в суспільстві суб'єкта політичної влади.</a:t>
            </a:r>
          </a:p>
          <a:p>
            <a:pPr>
              <a:lnSpc>
                <a:spcPct val="80000"/>
              </a:lnSpc>
            </a:pPr>
            <a:r>
              <a:rPr lang="ru-RU" sz="2800"/>
              <a:t>Різноманітність ресурсів </a:t>
            </a:r>
            <a:br>
              <a:rPr lang="ru-RU" sz="2800"/>
            </a:br>
            <a:r>
              <a:rPr lang="uk-UA" sz="2400"/>
              <a:t>	</a:t>
            </a:r>
            <a:r>
              <a:rPr lang="ru-RU" sz="2400"/>
              <a:t>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1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68413"/>
            <a:ext cx="8229600" cy="4827587"/>
          </a:xfrm>
        </p:spPr>
        <p:txBody>
          <a:bodyPr/>
          <a:lstStyle/>
          <a:p>
            <a:r>
              <a:rPr lang="ru-RU" sz="3600"/>
              <a:t>Політична влада має різноманітні форми виявлення, серед них — державна і партійна влади, влада громадських організацій та інформаційна влада (ЗМІ як четверта влада).</a:t>
            </a:r>
            <a:r>
              <a:rPr lang="uk-UA" sz="3600"/>
              <a:t> </a:t>
            </a:r>
            <a:r>
              <a:rPr lang="ru-RU" sz="3600"/>
              <a:t>Головним знаряддям політичної влади є державна влада.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ДЕРЖАВНА ВЛАДА</a:t>
            </a:r>
            <a:r>
              <a:rPr lang="ru-RU"/>
              <a:t> 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uk-UA"/>
              <a:t>Державна влада — це така форма суспільної влади, яка виражає волю економічно і політично панівної спільноти і спирається на спеціальний апарат примусу, має монопольне право видавати закони й інші розпорядження, обов'язкові для всього населення.</a:t>
            </a: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115888"/>
            <a:ext cx="8229600" cy="792162"/>
          </a:xfrm>
        </p:spPr>
        <p:txBody>
          <a:bodyPr/>
          <a:lstStyle/>
          <a:p>
            <a:r>
              <a:rPr lang="uk-UA"/>
              <a:t>Суть і ознаки державної влади</a:t>
            </a:r>
            <a:endParaRPr lang="ru-RU"/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0825" y="908050"/>
            <a:ext cx="8642350" cy="5689600"/>
          </a:xfrm>
        </p:spPr>
        <p:txBody>
          <a:bodyPr/>
          <a:lstStyle/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uk-UA" sz="1200"/>
          </a:p>
          <a:p>
            <a:pPr>
              <a:lnSpc>
                <a:spcPct val="80000"/>
              </a:lnSpc>
            </a:pPr>
            <a:r>
              <a:rPr lang="uk-UA" sz="1800"/>
              <a:t>публічний характер;</a:t>
            </a:r>
          </a:p>
          <a:p>
            <a:pPr>
              <a:lnSpc>
                <a:spcPct val="80000"/>
              </a:lnSpc>
            </a:pPr>
            <a:r>
              <a:rPr lang="uk-UA" sz="1800"/>
              <a:t>суверенність влади, тобто в сфері державних справ вона має верховенство, самостійність й незалежність стосовно якої-небудь іншої влади як усередині держави ,так і за її межами;</a:t>
            </a:r>
            <a:endParaRPr lang="ru-RU" sz="1800"/>
          </a:p>
          <a:p>
            <a:pPr>
              <a:lnSpc>
                <a:spcPct val="80000"/>
              </a:lnSpc>
            </a:pPr>
            <a:r>
              <a:rPr lang="ru-RU" sz="1800"/>
              <a:t>здійснюється на постійній основі спеціальним апаратом влади (державним апаратом);</a:t>
            </a:r>
          </a:p>
          <a:p>
            <a:pPr>
              <a:lnSpc>
                <a:spcPct val="80000"/>
              </a:lnSpc>
            </a:pPr>
            <a:r>
              <a:rPr lang="ru-RU" sz="1800"/>
              <a:t>має монопольне право застосовувати примус на території своєї дії (території держави);</a:t>
            </a:r>
          </a:p>
          <a:p>
            <a:pPr>
              <a:lnSpc>
                <a:spcPct val="80000"/>
              </a:lnSpc>
            </a:pPr>
            <a:r>
              <a:rPr lang="ru-RU" sz="1800"/>
              <a:t>має монопольне право оподатковування певних осіб, що перебувають на території держави ( для формування бюджету);</a:t>
            </a:r>
          </a:p>
          <a:p>
            <a:pPr>
              <a:lnSpc>
                <a:spcPct val="80000"/>
              </a:lnSpc>
            </a:pPr>
            <a:r>
              <a:rPr lang="ru-RU" sz="1800"/>
              <a:t>поширюється на всіх осіб (фізичних, юридичних), що</a:t>
            </a:r>
            <a:r>
              <a:rPr lang="uk-UA" sz="1800"/>
              <a:t> </a:t>
            </a:r>
            <a:r>
              <a:rPr lang="ru-RU" sz="1800"/>
              <a:t>перебувають на території держави (виключення: наприклад, іноземні дипломати); </a:t>
            </a:r>
          </a:p>
          <a:p>
            <a:pPr>
              <a:lnSpc>
                <a:spcPct val="80000"/>
              </a:lnSpc>
            </a:pPr>
            <a:r>
              <a:rPr lang="ru-RU" sz="1800"/>
              <a:t>видає нормативно-правові акти.</a:t>
            </a:r>
            <a:endParaRPr lang="uk-UA" sz="1800"/>
          </a:p>
          <a:p>
            <a:pPr>
              <a:lnSpc>
                <a:spcPct val="80000"/>
              </a:lnSpc>
            </a:pPr>
            <a:r>
              <a:rPr lang="uk-UA" sz="1800"/>
              <a:t> </a:t>
            </a:r>
            <a:r>
              <a:rPr lang="ru-RU" sz="1800"/>
              <a:t>легітимна влада — юридичне (конституційне) обгрунтована і визнана народом країни, а також світовою спільнотою. Наприклад, представницькі органи набувають легітимності в результаті проведення виборів, передбачених і регламентованих законом.</a:t>
            </a:r>
            <a:endParaRPr lang="uk-UA" sz="1800"/>
          </a:p>
          <a:p>
            <a:pPr>
              <a:lnSpc>
                <a:spcPct val="80000"/>
              </a:lnSpc>
            </a:pPr>
            <a:r>
              <a:rPr lang="ru-RU" sz="1800"/>
              <a:t>легальна влада — узаконена у своїй діяльності, в тому числі у застосуванні сили в межах держави (наявність спеціально створених органів для утримання влади і втілення її рішень у життя). Легальність — це юридичне вираження легітимності: здатність втілюватися в нормах права, функціонувати в межах закону.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>
          <a:xfrm>
            <a:off x="3492500" y="188913"/>
            <a:ext cx="5194300" cy="1143000"/>
          </a:xfrm>
        </p:spPr>
        <p:txBody>
          <a:bodyPr/>
          <a:lstStyle/>
          <a:p>
            <a:r>
              <a:rPr lang="uk-UA"/>
              <a:t>Поділ влади</a:t>
            </a:r>
            <a:endParaRPr lang="ru-RU"/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492500" y="1196975"/>
            <a:ext cx="5194300" cy="5400675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uk-UA" sz="2400"/>
              <a:t>Поділ влади – характерна для демократичної держави система функціонування влади, згідно з якою законодавча, виконавча і судова влади здійснюються різними державними органами та різними посадовими особами.</a:t>
            </a:r>
          </a:p>
          <a:p>
            <a:pPr>
              <a:lnSpc>
                <a:spcPct val="80000"/>
              </a:lnSpc>
            </a:pPr>
            <a:r>
              <a:rPr lang="uk-UA" sz="2400"/>
              <a:t>Один з перших поділив владу на законодавчу, виконавчу і судову французький політичний мислитель Ш.-Л. Монтеск’є, ще на початку ХУІІІ століття. Він вважав, що основою нормального функціонування державного апарату є незалежність цих трьох гілок одна від одної.</a:t>
            </a:r>
            <a:endParaRPr lang="ru-RU" sz="2400"/>
          </a:p>
        </p:txBody>
      </p:sp>
      <p:pic>
        <p:nvPicPr>
          <p:cNvPr id="39940" name="Picture 4" descr="250px-Montesquieu_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8313" y="1844675"/>
            <a:ext cx="3000375" cy="36004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561975"/>
          </a:xfrm>
        </p:spPr>
        <p:txBody>
          <a:bodyPr/>
          <a:lstStyle/>
          <a:p>
            <a:endParaRPr lang="ru-RU" sz="4000"/>
          </a:p>
        </p:txBody>
      </p:sp>
      <p:graphicFrame>
        <p:nvGraphicFramePr>
          <p:cNvPr id="22534" name="Organization Chart 6"/>
          <p:cNvGraphicFramePr>
            <a:graphicFrameLocks/>
          </p:cNvGraphicFramePr>
          <p:nvPr>
            <p:ph type="dgm" idx="1"/>
          </p:nvPr>
        </p:nvGraphicFramePr>
        <p:xfrm>
          <a:off x="369888" y="981075"/>
          <a:ext cx="8208962" cy="5083175"/>
        </p:xfrm>
        <a:graphic>
          <a:graphicData uri="http://schemas.openxmlformats.org/drawingml/2006/compatibility">
            <com:legacyDrawing xmlns:com="http://schemas.openxmlformats.org/drawingml/2006/compatibility" spid="_x0000_s22534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uk-UA" b="1"/>
              <a:t>Законодавча влада - це</a:t>
            </a:r>
            <a:endParaRPr lang="ru-RU" b="1"/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341438"/>
            <a:ext cx="8229600" cy="5111750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uk-UA"/>
              <a:t>   </a:t>
            </a:r>
            <a:r>
              <a:rPr lang="uk-UA" sz="3600"/>
              <a:t>одна з гілок єдиної, але поділеної функціонально державної влади, сутність якої полягає у здатності держави здійснювати свою волю, впливати на діяльність і поведінку людей та їх обєднань за допомогою законів і правових рішень, які приймаються представницькими органами влади (парламентом).</a:t>
            </a:r>
            <a:r>
              <a:rPr lang="uk-UA"/>
              <a:t> </a:t>
            </a: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ВЕРХОВНА РАДА УКРАЇНИ</a:t>
            </a:r>
            <a:endParaRPr lang="ru-RU"/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24300" y="1196975"/>
            <a:ext cx="4762500" cy="532765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uk-UA"/>
              <a:t>єдиний орган законодавчої влади в Україні. Складається з 450 народних депутатів, що обираються на основі рівного, вільного і прямого виборчого права, шляхом таємного голосування строком на 4 роки.</a:t>
            </a:r>
            <a:r>
              <a:rPr lang="ru-RU"/>
              <a:t> </a:t>
            </a:r>
          </a:p>
        </p:txBody>
      </p:sp>
      <p:pic>
        <p:nvPicPr>
          <p:cNvPr id="27652" name="Picture 4" descr="programmu-timoshenko-po-razvitiyu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7950" y="1341438"/>
            <a:ext cx="3810000" cy="2381250"/>
          </a:xfrm>
          <a:prstGeom prst="rect">
            <a:avLst/>
          </a:prstGeom>
          <a:noFill/>
        </p:spPr>
      </p:pic>
      <p:pic>
        <p:nvPicPr>
          <p:cNvPr id="27653" name="Picture 5" descr="3110_16122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7950" y="3429000"/>
            <a:ext cx="3816350" cy="313213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                СКЛАД ВРУ</a:t>
            </a:r>
            <a:endParaRPr lang="ru-RU"/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140200" y="1557338"/>
            <a:ext cx="4679950" cy="4967287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uk-UA" sz="2800"/>
              <a:t>Зі свого складу депутати обирають Голову ВРУ, першого заступника і заступника Голови ВРУ, депутати також можуть відкликати їх. ВРУ працює сесійно і є повноважною за умови обрання не менш як 2/3 від її конституційного складу . Засідання ВРУ проходять відкрито. </a:t>
            </a:r>
            <a:endParaRPr lang="ru-RU" sz="2800"/>
          </a:p>
        </p:txBody>
      </p:sp>
      <p:pic>
        <p:nvPicPr>
          <p:cNvPr id="28676" name="Picture 4" descr="7689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3850" y="1700213"/>
            <a:ext cx="4097338" cy="3073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15888"/>
            <a:ext cx="8229600" cy="792162"/>
          </a:xfrm>
        </p:spPr>
        <p:txBody>
          <a:bodyPr/>
          <a:lstStyle/>
          <a:p>
            <a:r>
              <a:rPr lang="uk-UA"/>
              <a:t>Повноваження ВРУ</a:t>
            </a:r>
            <a:endParaRPr lang="ru-RU"/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7950" y="836613"/>
            <a:ext cx="9036050" cy="59055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ru-RU" sz="2000"/>
              <a:t>внесення змін до Конституції України;</a:t>
            </a:r>
          </a:p>
          <a:p>
            <a:pPr>
              <a:lnSpc>
                <a:spcPct val="80000"/>
              </a:lnSpc>
            </a:pPr>
            <a:r>
              <a:rPr lang="uk-UA" sz="2000"/>
              <a:t>призначення всеукраїнського референдуму;</a:t>
            </a:r>
          </a:p>
          <a:p>
            <a:pPr>
              <a:lnSpc>
                <a:spcPct val="80000"/>
              </a:lnSpc>
            </a:pPr>
            <a:r>
              <a:rPr lang="uk-UA" sz="2000"/>
              <a:t>прийняття законів; </a:t>
            </a:r>
          </a:p>
          <a:p>
            <a:pPr>
              <a:lnSpc>
                <a:spcPct val="80000"/>
              </a:lnSpc>
            </a:pPr>
            <a:r>
              <a:rPr lang="uk-UA" sz="2000"/>
              <a:t>затвердження Державного бюджету України та внесення змін до нього; контроль за виконанням Державного бюджету України;</a:t>
            </a:r>
          </a:p>
          <a:p>
            <a:pPr>
              <a:lnSpc>
                <a:spcPct val="80000"/>
              </a:lnSpc>
            </a:pPr>
            <a:r>
              <a:rPr lang="uk-UA" sz="2000"/>
              <a:t>визначення засад внутрішньої і зовнішньої політики; </a:t>
            </a:r>
          </a:p>
          <a:p>
            <a:pPr>
              <a:lnSpc>
                <a:spcPct val="80000"/>
              </a:lnSpc>
            </a:pPr>
            <a:r>
              <a:rPr lang="uk-UA" sz="2000"/>
              <a:t>затвердження загальнодержавних програм економічного, науково-технічного, соціального, національно-культурного розвитку, охорони довкілля; </a:t>
            </a:r>
          </a:p>
          <a:p>
            <a:pPr>
              <a:lnSpc>
                <a:spcPct val="80000"/>
              </a:lnSpc>
            </a:pPr>
            <a:r>
              <a:rPr lang="uk-UA" sz="2000"/>
              <a:t>призначення чергових та позачергових виборів Президента України;</a:t>
            </a:r>
          </a:p>
          <a:p>
            <a:pPr>
              <a:lnSpc>
                <a:spcPct val="80000"/>
              </a:lnSpc>
            </a:pPr>
            <a:r>
              <a:rPr lang="uk-UA" sz="2000"/>
              <a:t>заслуховування щорічних та позачергових послань Президента про внутрішнє і зовнішнє становище України; </a:t>
            </a:r>
          </a:p>
          <a:p>
            <a:pPr>
              <a:lnSpc>
                <a:spcPct val="80000"/>
              </a:lnSpc>
            </a:pPr>
            <a:r>
              <a:rPr lang="uk-UA" sz="2000"/>
              <a:t>оголошення за поданням Президента України стану війни і укладення миру, схвалення рішення Президента України про використання Збройних Сил України та інших військових формувань у разі збройної агресії проти України; </a:t>
            </a:r>
          </a:p>
          <a:p>
            <a:pPr>
              <a:lnSpc>
                <a:spcPct val="80000"/>
              </a:lnSpc>
            </a:pPr>
            <a:r>
              <a:rPr lang="uk-UA" sz="2000"/>
              <a:t>усунення Президента України з поста в порядку імпічменту;</a:t>
            </a:r>
          </a:p>
          <a:p>
            <a:pPr>
              <a:lnSpc>
                <a:spcPct val="80000"/>
              </a:lnSpc>
            </a:pPr>
            <a:r>
              <a:rPr lang="uk-UA" sz="2000"/>
              <a:t> розгляд і прийняття рішення щодо схвалення Програми діяльності Кабінету Міністрів України; </a:t>
            </a:r>
          </a:p>
          <a:p>
            <a:pPr>
              <a:lnSpc>
                <a:spcPct val="80000"/>
              </a:lnSpc>
            </a:pPr>
            <a:r>
              <a:rPr lang="uk-UA" sz="2000"/>
              <a:t>надання згоди на призначення Президентом України Прем’єр-міністра України;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ru-RU" sz="20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8" name="Rectangle 8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0729" name="Rectangle 9"/>
          <p:cNvSpPr>
            <a:spLocks noGrp="1" noChangeArrowheads="1"/>
          </p:cNvSpPr>
          <p:nvPr>
            <p:ph type="body" idx="1"/>
          </p:nvPr>
        </p:nvSpPr>
        <p:spPr>
          <a:xfrm>
            <a:off x="179388" y="260350"/>
            <a:ext cx="8964612" cy="6408738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uk-UA" sz="1800"/>
              <a:t>здійснення контролю за діяльністю Кабінету Міністрів України; </a:t>
            </a:r>
          </a:p>
          <a:p>
            <a:pPr>
              <a:lnSpc>
                <a:spcPct val="80000"/>
              </a:lnSpc>
            </a:pPr>
            <a:r>
              <a:rPr lang="uk-UA" sz="1800"/>
              <a:t>затвердження рішень про надання Україною позик і економічної допомоги іноземним державам та міжнародним організаціям, а також одержання Україною від іноземних держав, банків і міжнародних фінансових організацій позик, не передбачених Державним бюджетом України, здійснення контролю за їх використанням; </a:t>
            </a:r>
          </a:p>
          <a:p>
            <a:pPr>
              <a:lnSpc>
                <a:spcPct val="80000"/>
              </a:lnSpc>
            </a:pPr>
            <a:r>
              <a:rPr lang="ru-RU" sz="1800"/>
              <a:t>призначення на посади та звільнення з посад Голови та інших членів Рахункової палати; </a:t>
            </a:r>
          </a:p>
          <a:p>
            <a:pPr>
              <a:lnSpc>
                <a:spcPct val="80000"/>
              </a:lnSpc>
            </a:pPr>
            <a:r>
              <a:rPr lang="ru-RU" sz="1800"/>
              <a:t>призначення на посаду та звільнення з посади Уповноваженого Верховної Ради України з прав людини, заслуховування його щорічних доповідей про стан дотримання та захисту прав і свобод людини в Україні; </a:t>
            </a:r>
          </a:p>
          <a:p>
            <a:pPr>
              <a:lnSpc>
                <a:spcPct val="80000"/>
              </a:lnSpc>
            </a:pPr>
            <a:r>
              <a:rPr lang="ru-RU" sz="1800"/>
              <a:t>призначення на посаду та звільнення з посади Голови Національного банку України за поданням Президента України; </a:t>
            </a:r>
          </a:p>
          <a:p>
            <a:pPr>
              <a:lnSpc>
                <a:spcPct val="80000"/>
              </a:lnSpc>
            </a:pPr>
            <a:r>
              <a:rPr lang="uk-UA" sz="1800"/>
              <a:t>призначення та звільнення половини складу Ради Національного банку України; </a:t>
            </a:r>
          </a:p>
          <a:p>
            <a:pPr>
              <a:lnSpc>
                <a:spcPct val="80000"/>
              </a:lnSpc>
            </a:pPr>
            <a:r>
              <a:rPr lang="uk-UA" sz="1800"/>
              <a:t>призначення половини складу Національної ради України з питань телебачення і радіомовлення; </a:t>
            </a:r>
          </a:p>
          <a:p>
            <a:pPr>
              <a:lnSpc>
                <a:spcPct val="80000"/>
              </a:lnSpc>
            </a:pPr>
            <a:r>
              <a:rPr lang="uk-UA" sz="1800"/>
              <a:t>призначення на посаду та припинення повноважень членів Центральної виборчої комісії за поданням Президента України; </a:t>
            </a:r>
          </a:p>
          <a:p>
            <a:pPr>
              <a:lnSpc>
                <a:spcPct val="80000"/>
              </a:lnSpc>
            </a:pPr>
            <a:r>
              <a:rPr lang="uk-UA" sz="1800"/>
              <a:t>затвердження загальної структури, чисельності, визначення функцій Збройних Сил України, Служби безпеки України, інших військових формувань;</a:t>
            </a:r>
          </a:p>
          <a:p>
            <a:pPr>
              <a:lnSpc>
                <a:spcPct val="80000"/>
              </a:lnSpc>
            </a:pPr>
            <a:r>
              <a:rPr lang="uk-UA" sz="1800"/>
              <a:t> висловлює недовіру уряду;</a:t>
            </a:r>
          </a:p>
          <a:p>
            <a:pPr>
              <a:lnSpc>
                <a:spcPct val="80000"/>
              </a:lnSpc>
            </a:pPr>
            <a:r>
              <a:rPr lang="uk-UA" sz="1800"/>
              <a:t>за поданням Президента призначає міністра Оборони і ВС,за поданням Премєр-міністра призначає всіх інших міністрів.	</a:t>
            </a:r>
            <a:endParaRPr lang="ru-RU" sz="18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Виконавча влада - це</a:t>
            </a:r>
            <a:endParaRPr lang="ru-RU"/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0825" y="1412875"/>
            <a:ext cx="8435975" cy="5111750"/>
          </a:xfrm>
        </p:spPr>
        <p:txBody>
          <a:bodyPr/>
          <a:lstStyle/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uk-UA" sz="2800"/>
              <a:t>   одна з трьох гілок державної влади, котра організовує і спрямовує внутрішню і зовнішню діяльність держави, забезпечує здійснення втіленої в законах волі суспільства, охорону прав і свобод людини. Виконавча влада охоплює всю державну діяльність, яка не відноситься ні до законодавчої, ні до судової влади, становить широку сукупність державних органів і установ, які здійснюють владно-політичні та управлінські функції у відповідній сфері та забезпечують реалізацію прийнятих законів на всій території держави.	</a:t>
            </a:r>
            <a:r>
              <a:rPr lang="ru-RU" sz="2800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>
          <a:xfrm>
            <a:off x="3924300" y="274638"/>
            <a:ext cx="4762500" cy="1143000"/>
          </a:xfrm>
        </p:spPr>
        <p:txBody>
          <a:bodyPr/>
          <a:lstStyle/>
          <a:p>
            <a:r>
              <a:rPr lang="uk-UA" sz="3600" b="1" i="1"/>
              <a:t>Система органів виконавчої влади:</a:t>
            </a:r>
            <a:endParaRPr lang="ru-RU" sz="3600" b="1" i="1"/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95738" y="1557338"/>
            <a:ext cx="4968875" cy="5111750"/>
          </a:xfrm>
        </p:spPr>
        <p:txBody>
          <a:bodyPr/>
          <a:lstStyle/>
          <a:p>
            <a:pPr marL="609600" indent="-609600">
              <a:lnSpc>
                <a:spcPct val="90000"/>
              </a:lnSpc>
            </a:pPr>
            <a:r>
              <a:rPr lang="uk-UA"/>
              <a:t>КабМін у взаємодії з Президентом України;</a:t>
            </a:r>
          </a:p>
          <a:p>
            <a:pPr marL="609600" indent="-609600">
              <a:lnSpc>
                <a:spcPct val="90000"/>
              </a:lnSpc>
            </a:pPr>
            <a:r>
              <a:rPr lang="uk-UA"/>
              <a:t>Центральні органи виконавчої влади (міністерства, комітети та ін.);</a:t>
            </a:r>
          </a:p>
          <a:p>
            <a:pPr marL="609600" indent="-609600">
              <a:lnSpc>
                <a:spcPct val="90000"/>
              </a:lnSpc>
            </a:pPr>
            <a:r>
              <a:rPr lang="uk-UA"/>
              <a:t>Місцеві органи виконавчої влади (обласні, районні ради, Рада Міністрів АРК та ін.)</a:t>
            </a:r>
            <a:r>
              <a:rPr lang="ru-RU"/>
              <a:t> </a:t>
            </a:r>
          </a:p>
        </p:txBody>
      </p:sp>
      <p:pic>
        <p:nvPicPr>
          <p:cNvPr id="35844" name="Picture 4" descr="image00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9388" y="765175"/>
            <a:ext cx="3876675" cy="2876550"/>
          </a:xfrm>
          <a:prstGeom prst="rect">
            <a:avLst/>
          </a:prstGeom>
          <a:noFill/>
        </p:spPr>
      </p:pic>
      <p:pic>
        <p:nvPicPr>
          <p:cNvPr id="35845" name="Picture 5" descr="091208140434_1_cabmin_un_444_33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9388" y="3644900"/>
            <a:ext cx="3889375" cy="29178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Склад Уряду</a:t>
            </a:r>
            <a:endParaRPr lang="ru-RU"/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uk-UA"/>
              <a:t>Прем'єр-Міністр</a:t>
            </a:r>
            <a:r>
              <a:rPr lang="en-US"/>
              <a:t> </a:t>
            </a:r>
            <a:r>
              <a:rPr lang="uk-UA"/>
              <a:t>України</a:t>
            </a:r>
          </a:p>
          <a:p>
            <a:r>
              <a:rPr lang="uk-UA"/>
              <a:t>Перший віце-прем'єр-міністр</a:t>
            </a:r>
          </a:p>
          <a:p>
            <a:r>
              <a:rPr lang="uk-UA"/>
              <a:t>Віце-прем'єр-міністри</a:t>
            </a:r>
          </a:p>
          <a:p>
            <a:r>
              <a:rPr lang="uk-UA"/>
              <a:t>Міністри</a:t>
            </a:r>
          </a:p>
          <a:p>
            <a:r>
              <a:rPr lang="uk-UA"/>
              <a:t> </a:t>
            </a:r>
            <a:r>
              <a:rPr lang="ru-RU"/>
              <a:t>Прем'єр-Міністр України призначається Верховною Радою України за поданням Президента України.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Повноваження </a:t>
            </a:r>
            <a:r>
              <a:rPr lang="ru-RU"/>
              <a:t> Кабінет</a:t>
            </a:r>
            <a:r>
              <a:rPr lang="uk-UA"/>
              <a:t>у</a:t>
            </a:r>
            <a:r>
              <a:rPr lang="ru-RU"/>
              <a:t> Міністрів України:</a:t>
            </a:r>
            <a:r>
              <a:rPr lang="ru-RU" sz="4000"/>
              <a:t> </a:t>
            </a:r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388" y="1600200"/>
            <a:ext cx="8785225" cy="499745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ru-RU" sz="1600"/>
              <a:t>забезпечує</a:t>
            </a:r>
            <a:r>
              <a:rPr lang="uk-UA" sz="1600"/>
              <a:t> </a:t>
            </a:r>
            <a:r>
              <a:rPr lang="ru-RU" sz="1600"/>
              <a:t>державний суверенітет і</a:t>
            </a:r>
            <a:r>
              <a:rPr lang="uk-UA" sz="1600"/>
              <a:t> </a:t>
            </a:r>
            <a:r>
              <a:rPr lang="ru-RU" sz="1600"/>
              <a:t>економічну</a:t>
            </a:r>
            <a:r>
              <a:rPr lang="uk-UA" sz="1600"/>
              <a:t> </a:t>
            </a:r>
            <a:r>
              <a:rPr lang="ru-RU" sz="1600"/>
              <a:t>самостійність д-ви, здійснення внутрішньої і зовнішньої </a:t>
            </a:r>
            <a:r>
              <a:rPr lang="uk-UA" sz="1600"/>
              <a:t> </a:t>
            </a:r>
            <a:r>
              <a:rPr lang="ru-RU" sz="1600"/>
              <a:t>політики держави,  виконання КУ і законів</a:t>
            </a:r>
            <a:r>
              <a:rPr lang="uk-UA" sz="1600"/>
              <a:t> </a:t>
            </a:r>
            <a:r>
              <a:rPr lang="ru-RU" sz="1600"/>
              <a:t>України,</a:t>
            </a:r>
            <a:r>
              <a:rPr lang="uk-UA" sz="1600"/>
              <a:t> </a:t>
            </a:r>
            <a:r>
              <a:rPr lang="ru-RU" sz="1600"/>
              <a:t>актів</a:t>
            </a:r>
            <a:r>
              <a:rPr lang="uk-UA" sz="1600"/>
              <a:t> </a:t>
            </a:r>
            <a:r>
              <a:rPr lang="ru-RU" sz="1600"/>
              <a:t>Президента України;     </a:t>
            </a:r>
          </a:p>
          <a:p>
            <a:pPr>
              <a:lnSpc>
                <a:spcPct val="80000"/>
              </a:lnSpc>
            </a:pPr>
            <a:r>
              <a:rPr lang="ru-RU" sz="1600"/>
              <a:t>вживає заходів щодо забезпечення прав і  свобод  людини  і</a:t>
            </a:r>
            <a:r>
              <a:rPr lang="uk-UA" sz="1600"/>
              <a:t> </a:t>
            </a:r>
            <a:r>
              <a:rPr lang="ru-RU" sz="1600"/>
              <a:t>громадянина;    </a:t>
            </a:r>
          </a:p>
          <a:p>
            <a:pPr>
              <a:lnSpc>
                <a:spcPct val="80000"/>
              </a:lnSpc>
            </a:pPr>
            <a:r>
              <a:rPr lang="ru-RU" sz="1600"/>
              <a:t>забезпечує проведення фінансової,  цінової,  інвестиційної та податкової політики;  політики  у  сферах  праці  й  зайнятості населення, соціального захисту, освіти, науки і культури, охорони природи, екологічної безпеки і природокористування;    </a:t>
            </a:r>
          </a:p>
          <a:p>
            <a:pPr>
              <a:lnSpc>
                <a:spcPct val="80000"/>
              </a:lnSpc>
            </a:pPr>
            <a:r>
              <a:rPr lang="ru-RU" sz="1600"/>
              <a:t>розробляє і здійснює</a:t>
            </a:r>
            <a:r>
              <a:rPr lang="uk-UA" sz="1600"/>
              <a:t> </a:t>
            </a:r>
            <a:r>
              <a:rPr lang="ru-RU" sz="1600"/>
              <a:t>загальнодержавні програми </a:t>
            </a:r>
            <a:r>
              <a:rPr lang="uk-UA" sz="1600"/>
              <a:t>	</a:t>
            </a:r>
            <a:r>
              <a:rPr lang="ru-RU" sz="1600"/>
              <a:t>економічного,</a:t>
            </a:r>
            <a:r>
              <a:rPr lang="uk-UA" sz="1600"/>
              <a:t> </a:t>
            </a:r>
            <a:r>
              <a:rPr lang="ru-RU" sz="1600"/>
              <a:t>науково-технічного,</a:t>
            </a:r>
            <a:r>
              <a:rPr lang="uk-UA" sz="1600"/>
              <a:t> </a:t>
            </a:r>
            <a:r>
              <a:rPr lang="ru-RU" sz="1600"/>
              <a:t>соціального і культурного</a:t>
            </a:r>
            <a:r>
              <a:rPr lang="uk-UA" sz="1600"/>
              <a:t> </a:t>
            </a:r>
            <a:r>
              <a:rPr lang="ru-RU" sz="1600"/>
              <a:t>розвитку України;    </a:t>
            </a:r>
          </a:p>
          <a:p>
            <a:pPr>
              <a:lnSpc>
                <a:spcPct val="80000"/>
              </a:lnSpc>
            </a:pPr>
            <a:r>
              <a:rPr lang="ru-RU" sz="1600"/>
              <a:t>забезпечує рівні умови розвитку всіх форм  власності; здійснює управління об'єктами держ. власності;     </a:t>
            </a:r>
          </a:p>
          <a:p>
            <a:pPr>
              <a:lnSpc>
                <a:spcPct val="80000"/>
              </a:lnSpc>
            </a:pPr>
            <a:r>
              <a:rPr lang="ru-RU" sz="1600"/>
              <a:t>розробляє проект закону про  Державний  бюджет  України;    </a:t>
            </a:r>
          </a:p>
          <a:p>
            <a:pPr>
              <a:lnSpc>
                <a:spcPct val="80000"/>
              </a:lnSpc>
            </a:pPr>
            <a:r>
              <a:rPr lang="ru-RU" sz="1600"/>
              <a:t>здійснює  заходи  щодо  забезпечення  обороноздатності  інаціональної безпеки України, громадського порядку, боротьби  зі злочинністю;     </a:t>
            </a:r>
          </a:p>
          <a:p>
            <a:pPr>
              <a:lnSpc>
                <a:spcPct val="80000"/>
              </a:lnSpc>
            </a:pPr>
            <a:r>
              <a:rPr lang="ru-RU" sz="1600"/>
              <a:t>організовує і забезпечує здійснення зовнішньоекономічної діяльності, митної справи;    </a:t>
            </a:r>
          </a:p>
          <a:p>
            <a:pPr>
              <a:lnSpc>
                <a:spcPct val="80000"/>
              </a:lnSpc>
            </a:pPr>
            <a:r>
              <a:rPr lang="ru-RU" sz="1600"/>
              <a:t>спрямовує і координує роботу міністерств,  інших  органів виконавчої влади;    </a:t>
            </a:r>
          </a:p>
          <a:p>
            <a:pPr>
              <a:lnSpc>
                <a:spcPct val="80000"/>
              </a:lnSpc>
            </a:pPr>
            <a:r>
              <a:rPr lang="ru-RU" sz="1600"/>
              <a:t>утворює, реорганізовує та ліквідовує  відповідно  до</a:t>
            </a:r>
            <a:r>
              <a:rPr lang="uk-UA" sz="1600"/>
              <a:t> </a:t>
            </a:r>
            <a:r>
              <a:rPr lang="ru-RU" sz="1600"/>
              <a:t>закону міністерства та інші центральні  органи  виконавчої  влади,</a:t>
            </a:r>
            <a:r>
              <a:rPr lang="uk-UA" sz="1600"/>
              <a:t> </a:t>
            </a:r>
            <a:r>
              <a:rPr lang="ru-RU" sz="1600"/>
              <a:t>діючи в межах коштів, передбачених на утримання органів виконавчої </a:t>
            </a:r>
            <a:r>
              <a:rPr lang="uk-UA" sz="1600"/>
              <a:t> </a:t>
            </a:r>
            <a:r>
              <a:rPr lang="ru-RU" sz="1600"/>
              <a:t>влади;      </a:t>
            </a:r>
          </a:p>
          <a:p>
            <a:pPr>
              <a:lnSpc>
                <a:spcPct val="80000"/>
              </a:lnSpc>
            </a:pPr>
            <a:r>
              <a:rPr lang="ru-RU" sz="1600"/>
              <a:t>призначає на посади та звільняє з посад за поданням Прем'єр-міністра України керівників центральних органів виконавчої влади,  які  не  входять  до  складу  КабМіну України;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>
          <a:xfrm>
            <a:off x="395288" y="404813"/>
            <a:ext cx="8229600" cy="1143000"/>
          </a:xfrm>
        </p:spPr>
        <p:txBody>
          <a:bodyPr/>
          <a:lstStyle/>
          <a:p>
            <a:r>
              <a:rPr lang="uk-UA" sz="4800"/>
              <a:t>Судова влада –</a:t>
            </a:r>
            <a:r>
              <a:rPr lang="en-US" sz="4800"/>
              <a:t> </a:t>
            </a:r>
            <a:r>
              <a:rPr lang="uk-UA" sz="4800"/>
              <a:t>це</a:t>
            </a:r>
            <a:endParaRPr lang="ru-RU" sz="4800"/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1844675"/>
            <a:ext cx="8229600" cy="4495800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uk-UA"/>
              <a:t>   </a:t>
            </a:r>
            <a:r>
              <a:rPr lang="uk-UA" sz="3600"/>
              <a:t>одна з трьох гілок державної влади, необхідна умова реалізації принципу поділу влади, покликана запобігати можливості змови чи протистояння двох інших гілок влади, створювати перепони на шляху виникнення диктатури.</a:t>
            </a:r>
            <a:r>
              <a:rPr lang="ru-RU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74638"/>
            <a:ext cx="9144000" cy="1066800"/>
          </a:xfrm>
        </p:spPr>
        <p:txBody>
          <a:bodyPr/>
          <a:lstStyle/>
          <a:p>
            <a:r>
              <a:rPr lang="uk-UA" sz="4000"/>
              <a:t>Основні принципи правосуддя в Україні:</a:t>
            </a:r>
            <a:r>
              <a:rPr lang="ru-RU" sz="4000"/>
              <a:t> </a:t>
            </a:r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457325"/>
            <a:ext cx="8856663" cy="5400675"/>
          </a:xfrm>
        </p:spPr>
        <p:txBody>
          <a:bodyPr/>
          <a:lstStyle/>
          <a:p>
            <a:pPr marL="609600" indent="-609600">
              <a:lnSpc>
                <a:spcPct val="80000"/>
              </a:lnSpc>
            </a:pPr>
            <a:r>
              <a:rPr lang="uk-UA" sz="2800"/>
              <a:t>незалежність судів і суддів і підпорядкування їх лише Конституції України та Законам України;</a:t>
            </a:r>
          </a:p>
          <a:p>
            <a:pPr marL="609600" indent="-609600">
              <a:lnSpc>
                <a:spcPct val="80000"/>
              </a:lnSpc>
            </a:pPr>
            <a:r>
              <a:rPr lang="uk-UA" sz="2800"/>
              <a:t>рівність громадян перед судом і законом;</a:t>
            </a:r>
          </a:p>
          <a:p>
            <a:pPr marL="609600" indent="-609600">
              <a:lnSpc>
                <a:spcPct val="80000"/>
              </a:lnSpc>
            </a:pPr>
            <a:r>
              <a:rPr lang="uk-UA" sz="2800"/>
              <a:t>право громадян на кваліфіковану юридичну допомогу;</a:t>
            </a:r>
          </a:p>
          <a:p>
            <a:pPr marL="609600" indent="-609600">
              <a:lnSpc>
                <a:spcPct val="80000"/>
              </a:lnSpc>
            </a:pPr>
            <a:r>
              <a:rPr lang="uk-UA" sz="2800"/>
              <a:t>загальність судочинства;</a:t>
            </a:r>
          </a:p>
          <a:p>
            <a:pPr marL="609600" indent="-609600">
              <a:lnSpc>
                <a:spcPct val="80000"/>
              </a:lnSpc>
            </a:pPr>
            <a:r>
              <a:rPr lang="uk-UA" sz="2800"/>
              <a:t>недоторканість суддів;</a:t>
            </a:r>
          </a:p>
          <a:p>
            <a:pPr marL="609600" indent="-609600">
              <a:lnSpc>
                <a:spcPct val="80000"/>
              </a:lnSpc>
            </a:pPr>
            <a:r>
              <a:rPr lang="uk-UA" sz="2800"/>
              <a:t>гласність судочинства;</a:t>
            </a:r>
          </a:p>
          <a:p>
            <a:pPr marL="609600" indent="-609600">
              <a:lnSpc>
                <a:spcPct val="80000"/>
              </a:lnSpc>
            </a:pPr>
            <a:r>
              <a:rPr lang="uk-UA" sz="2800"/>
              <a:t>презумпція невинності;</a:t>
            </a:r>
          </a:p>
          <a:p>
            <a:pPr marL="609600" indent="-609600">
              <a:lnSpc>
                <a:spcPct val="80000"/>
              </a:lnSpc>
            </a:pPr>
            <a:r>
              <a:rPr lang="uk-UA" sz="2800"/>
              <a:t>підтримка державного звинувачен-                  ня в суді прокурором;</a:t>
            </a:r>
          </a:p>
          <a:p>
            <a:pPr marL="609600" indent="-609600">
              <a:lnSpc>
                <a:spcPct val="80000"/>
              </a:lnSpc>
            </a:pPr>
            <a:r>
              <a:rPr lang="uk-UA" sz="2800"/>
              <a:t>обов’язковість судових рішень;</a:t>
            </a:r>
            <a:r>
              <a:rPr lang="ru-RU" sz="2800"/>
              <a:t> </a:t>
            </a:r>
            <a:endParaRPr lang="uk-UA" sz="2800"/>
          </a:p>
          <a:p>
            <a:pPr marL="609600" indent="-609600">
              <a:lnSpc>
                <a:spcPct val="80000"/>
              </a:lnSpc>
            </a:pPr>
            <a:r>
              <a:rPr lang="uk-UA" sz="2800"/>
              <a:t>недоступність зворотної сили закону.</a:t>
            </a:r>
            <a:r>
              <a:rPr lang="ru-RU" sz="2800"/>
              <a:t> </a:t>
            </a:r>
          </a:p>
        </p:txBody>
      </p:sp>
      <p:pic>
        <p:nvPicPr>
          <p:cNvPr id="41988" name="Picture 4" descr="b129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588125" y="3213100"/>
            <a:ext cx="2481263" cy="26638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Конституційний Суд України</a:t>
            </a:r>
            <a:endParaRPr lang="ru-RU"/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492500" y="1341438"/>
            <a:ext cx="5651500" cy="5516562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uk-UA"/>
              <a:t>  є незалежним органом судової влади, що забезпечує відповідність законів ін. нормативних актів законодавчої та виконавчої влади Конституції України, охорону конституційних прав і свобод людини і громадянина.</a:t>
            </a:r>
            <a:r>
              <a:rPr lang="ru-RU"/>
              <a:t> </a:t>
            </a:r>
          </a:p>
        </p:txBody>
      </p:sp>
      <p:pic>
        <p:nvPicPr>
          <p:cNvPr id="43012" name="Picture 4" descr="sud-04-10-b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060575"/>
            <a:ext cx="3635375" cy="288131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74638"/>
            <a:ext cx="9144000" cy="2433637"/>
          </a:xfrm>
        </p:spPr>
        <p:txBody>
          <a:bodyPr/>
          <a:lstStyle/>
          <a:p>
            <a:r>
              <a:rPr lang="uk-UA" sz="4000" b="1"/>
              <a:t>Президент України як глава держави та гарант забезпечення конституційних прав громадян</a:t>
            </a:r>
            <a:br>
              <a:rPr lang="uk-UA" sz="4000" b="1"/>
            </a:br>
            <a:endParaRPr lang="ru-RU" sz="4000" b="1"/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2492375"/>
            <a:ext cx="8569325" cy="4137025"/>
          </a:xfrm>
        </p:spPr>
        <p:txBody>
          <a:bodyPr/>
          <a:lstStyle/>
          <a:p>
            <a:r>
              <a:rPr lang="uk-UA" sz="3600"/>
              <a:t>Статус і повноваження Президента України.</a:t>
            </a:r>
          </a:p>
          <a:p>
            <a:r>
              <a:rPr lang="uk-UA" sz="3600"/>
              <a:t>Порядок обрання Президента України. </a:t>
            </a:r>
          </a:p>
          <a:p>
            <a:r>
              <a:rPr lang="uk-UA" sz="3600"/>
              <a:t>Інститут Президента України: історія та сучасність.</a:t>
            </a:r>
            <a:endParaRPr lang="ru-RU" sz="360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>
          <a:xfrm>
            <a:off x="4211638" y="188913"/>
            <a:ext cx="4932362" cy="2519362"/>
          </a:xfrm>
        </p:spPr>
        <p:txBody>
          <a:bodyPr/>
          <a:lstStyle/>
          <a:p>
            <a:r>
              <a:rPr lang="uk-UA" sz="4800" b="1">
                <a:latin typeface="Garamond" pitchFamily="18" charset="0"/>
              </a:rPr>
              <a:t>Стаття 102 Конституції України</a:t>
            </a:r>
            <a:endParaRPr lang="ru-RU" sz="4800" b="1">
              <a:latin typeface="Garamond" pitchFamily="18" charset="0"/>
            </a:endParaRPr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7950" y="3141663"/>
            <a:ext cx="9036050" cy="3716337"/>
          </a:xfrm>
        </p:spPr>
        <p:txBody>
          <a:bodyPr/>
          <a:lstStyle/>
          <a:p>
            <a:r>
              <a:rPr lang="ru-RU">
                <a:latin typeface="Garamond" pitchFamily="18" charset="0"/>
              </a:rPr>
              <a:t>зазначає, що Президент України є</a:t>
            </a:r>
            <a:r>
              <a:rPr lang="uk-UA">
                <a:latin typeface="Garamond" pitchFamily="18" charset="0"/>
              </a:rPr>
              <a:t> </a:t>
            </a:r>
            <a:r>
              <a:rPr lang="ru-RU">
                <a:latin typeface="Garamond" pitchFamily="18" charset="0"/>
              </a:rPr>
              <a:t>главою держави і виступає від ї імені. Президент України є гарантом</a:t>
            </a:r>
            <a:r>
              <a:rPr lang="uk-UA">
                <a:latin typeface="Garamond" pitchFamily="18" charset="0"/>
              </a:rPr>
              <a:t> </a:t>
            </a:r>
            <a:r>
              <a:rPr lang="ru-RU">
                <a:latin typeface="Garamond" pitchFamily="18" charset="0"/>
              </a:rPr>
              <a:t>державного суверинітету. Територіальної цілісності України,  додержання</a:t>
            </a:r>
            <a:r>
              <a:rPr lang="uk-UA">
                <a:latin typeface="Garamond" pitchFamily="18" charset="0"/>
              </a:rPr>
              <a:t> </a:t>
            </a:r>
            <a:r>
              <a:rPr lang="ru-RU">
                <a:latin typeface="Garamond" pitchFamily="18" charset="0"/>
              </a:rPr>
              <a:t>Конституції України, прав і свобод людини і громадянина.</a:t>
            </a:r>
            <a:r>
              <a:rPr lang="ru-RU"/>
              <a:t> </a:t>
            </a:r>
          </a:p>
        </p:txBody>
      </p:sp>
      <p:pic>
        <p:nvPicPr>
          <p:cNvPr id="45060" name="Picture 4" descr="1873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9388" y="115888"/>
            <a:ext cx="4373562" cy="2997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>
          <a:xfrm>
            <a:off x="395288" y="115888"/>
            <a:ext cx="8229600" cy="576262"/>
          </a:xfrm>
        </p:spPr>
        <p:txBody>
          <a:bodyPr/>
          <a:lstStyle/>
          <a:p>
            <a:r>
              <a:rPr lang="uk-UA" b="1">
                <a:latin typeface="Garamond" pitchFamily="18" charset="0"/>
              </a:rPr>
              <a:t>Повноваження Президента</a:t>
            </a:r>
            <a:r>
              <a:rPr lang="uk-UA" sz="4000"/>
              <a:t> </a:t>
            </a:r>
            <a:endParaRPr lang="ru-RU" sz="4000"/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836613"/>
            <a:ext cx="9144000" cy="59055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ru-RU" sz="2300">
                <a:latin typeface="Garamond" pitchFamily="18" charset="0"/>
              </a:rPr>
              <a:t>забезпечує державну незалежність, національну безпеку і правонаступництво держави;</a:t>
            </a:r>
            <a:endParaRPr lang="uk-UA" sz="2300">
              <a:latin typeface="Garamond" pitchFamily="18" charset="0"/>
            </a:endParaRPr>
          </a:p>
          <a:p>
            <a:pPr>
              <a:lnSpc>
                <a:spcPct val="80000"/>
              </a:lnSpc>
            </a:pPr>
            <a:r>
              <a:rPr lang="ru-RU" sz="2300">
                <a:latin typeface="Garamond" pitchFamily="18" charset="0"/>
              </a:rPr>
              <a:t>звертається з посланнями до народу та із щорічними і позачерговими посланнями до ВРУ про внутрішнє і зовнішнє становище України;</a:t>
            </a:r>
            <a:endParaRPr lang="uk-UA" sz="2300">
              <a:latin typeface="Garamond" pitchFamily="18" charset="0"/>
            </a:endParaRPr>
          </a:p>
          <a:p>
            <a:pPr>
              <a:lnSpc>
                <a:spcPct val="80000"/>
              </a:lnSpc>
            </a:pPr>
            <a:r>
              <a:rPr lang="uk-UA" sz="2300">
                <a:latin typeface="Garamond" pitchFamily="18" charset="0"/>
              </a:rPr>
              <a:t>представляє державу в міжнародних відносинах, здійснює керівництво зовнішньоекономічною діяльністю держави, веде переговори та укладає міжнародні договори України;	</a:t>
            </a:r>
          </a:p>
          <a:p>
            <a:pPr>
              <a:lnSpc>
                <a:spcPct val="80000"/>
              </a:lnSpc>
            </a:pPr>
            <a:r>
              <a:rPr lang="uk-UA" sz="2300">
                <a:latin typeface="Garamond" pitchFamily="18" charset="0"/>
              </a:rPr>
              <a:t>приймає рішення про визнання іноземних держав;</a:t>
            </a:r>
          </a:p>
          <a:p>
            <a:pPr>
              <a:lnSpc>
                <a:spcPct val="80000"/>
              </a:lnSpc>
            </a:pPr>
            <a:r>
              <a:rPr lang="uk-UA" sz="2300">
                <a:latin typeface="Garamond" pitchFamily="18" charset="0"/>
              </a:rPr>
              <a:t>призначає та звільняє глав дипломатичних представництв України в інших державах;</a:t>
            </a:r>
          </a:p>
          <a:p>
            <a:pPr>
              <a:lnSpc>
                <a:spcPct val="80000"/>
              </a:lnSpc>
            </a:pPr>
            <a:r>
              <a:rPr lang="uk-UA" sz="2300">
                <a:latin typeface="Garamond" pitchFamily="18" charset="0"/>
              </a:rPr>
              <a:t> призначає всеукраїнський референдум щодо змін Конституції України, проголошує всеукраїнський референдум за народною ініціативою;</a:t>
            </a:r>
          </a:p>
          <a:p>
            <a:pPr>
              <a:lnSpc>
                <a:spcPct val="80000"/>
              </a:lnSpc>
            </a:pPr>
            <a:r>
              <a:rPr lang="uk-UA" sz="2300">
                <a:latin typeface="Garamond" pitchFamily="18" charset="0"/>
              </a:rPr>
              <a:t>призначає позачергові вибори до Верховної Ради України;</a:t>
            </a:r>
          </a:p>
          <a:p>
            <a:pPr>
              <a:lnSpc>
                <a:spcPct val="80000"/>
              </a:lnSpc>
            </a:pPr>
            <a:r>
              <a:rPr lang="uk-UA" sz="2300">
                <a:latin typeface="Garamond" pitchFamily="18" charset="0"/>
              </a:rPr>
              <a:t>припиняє повноваження Верховної Ради України;</a:t>
            </a:r>
          </a:p>
          <a:p>
            <a:pPr>
              <a:lnSpc>
                <a:spcPct val="80000"/>
              </a:lnSpc>
            </a:pPr>
            <a:r>
              <a:rPr lang="uk-UA" sz="2300">
                <a:latin typeface="Garamond" pitchFamily="18" charset="0"/>
              </a:rPr>
              <a:t>призначає за згодою ВРУ Прем’єр-міністра України; припиняє повноваження Прем’єр-міністра України та приймає рішення про його відставку;	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ru-RU" sz="2300">
                <a:latin typeface="Garamond" pitchFamily="18" charset="0"/>
              </a:rPr>
              <a:t/>
            </a:r>
            <a:br>
              <a:rPr lang="ru-RU" sz="2300">
                <a:latin typeface="Garamond" pitchFamily="18" charset="0"/>
              </a:rPr>
            </a:br>
            <a:endParaRPr lang="ru-RU" sz="2300">
              <a:latin typeface="Garamond" pitchFamily="18" charset="0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88913"/>
          </a:xfrm>
        </p:spPr>
        <p:txBody>
          <a:bodyPr/>
          <a:lstStyle/>
          <a:p>
            <a:endParaRPr lang="ru-RU" sz="4000"/>
          </a:p>
        </p:txBody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7950" y="260350"/>
            <a:ext cx="9036050" cy="659765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uk-UA" sz="2400">
                <a:latin typeface="Garamond" pitchFamily="18" charset="0"/>
              </a:rPr>
              <a:t>призначає за поданням Прем’єр-міністра України членів Кабінету Міністрів України, керівників інших центральних органів виконавчої влади, а також голів місцевих державних адміністрацій та припиняє їхні повноваження на цих посадах;	</a:t>
            </a:r>
          </a:p>
          <a:p>
            <a:pPr>
              <a:lnSpc>
                <a:spcPct val="80000"/>
              </a:lnSpc>
            </a:pPr>
            <a:r>
              <a:rPr lang="uk-UA" sz="2400">
                <a:latin typeface="Garamond" pitchFamily="18" charset="0"/>
              </a:rPr>
              <a:t>призначає за згодою </a:t>
            </a:r>
            <a:r>
              <a:rPr lang="ru-RU" sz="2400">
                <a:latin typeface="Garamond" pitchFamily="18" charset="0"/>
              </a:rPr>
              <a:t>Верховної Ради України на посаду Генерального прокурора України та звільняє його з посади;</a:t>
            </a:r>
            <a:r>
              <a:rPr lang="uk-UA" sz="2400">
                <a:latin typeface="Garamond" pitchFamily="18" charset="0"/>
              </a:rPr>
              <a:t>	</a:t>
            </a:r>
            <a:endParaRPr lang="ru-RU" sz="2400">
              <a:latin typeface="Garamond" pitchFamily="18" charset="0"/>
            </a:endParaRPr>
          </a:p>
          <a:p>
            <a:pPr>
              <a:lnSpc>
                <a:spcPct val="80000"/>
              </a:lnSpc>
            </a:pPr>
            <a:r>
              <a:rPr lang="ru-RU" sz="2400">
                <a:latin typeface="Garamond" pitchFamily="18" charset="0"/>
              </a:rPr>
              <a:t>призначає половину складу Ради Національного банку України;</a:t>
            </a:r>
          </a:p>
          <a:p>
            <a:pPr>
              <a:lnSpc>
                <a:spcPct val="80000"/>
              </a:lnSpc>
            </a:pPr>
            <a:r>
              <a:rPr lang="ru-RU" sz="2400">
                <a:latin typeface="Garamond" pitchFamily="18" charset="0"/>
              </a:rPr>
              <a:t>призначає половину складу Національної ради України з питань телебачення і радіомовлення;</a:t>
            </a:r>
            <a:r>
              <a:rPr lang="uk-UA" sz="2400">
                <a:latin typeface="Garamond" pitchFamily="18" charset="0"/>
              </a:rPr>
              <a:t>	</a:t>
            </a:r>
            <a:endParaRPr lang="ru-RU" sz="2400">
              <a:latin typeface="Garamond" pitchFamily="18" charset="0"/>
            </a:endParaRPr>
          </a:p>
          <a:p>
            <a:pPr>
              <a:lnSpc>
                <a:spcPct val="80000"/>
              </a:lnSpc>
            </a:pPr>
            <a:r>
              <a:rPr lang="ru-RU" sz="2400">
                <a:latin typeface="Garamond" pitchFamily="18" charset="0"/>
              </a:rPr>
              <a:t>призначає на посади та звільняє з посад за згодою Верховної Ради України Голову Антимонопольного комітету України, Голову Фонду державного майна України, Голову Державного комітету телебачення і радіомовлення України;</a:t>
            </a:r>
            <a:endParaRPr lang="uk-UA" sz="2400">
              <a:latin typeface="Garamond" pitchFamily="18" charset="0"/>
            </a:endParaRPr>
          </a:p>
          <a:p>
            <a:pPr>
              <a:lnSpc>
                <a:spcPct val="80000"/>
              </a:lnSpc>
            </a:pPr>
            <a:r>
              <a:rPr lang="uk-UA" sz="2400">
                <a:latin typeface="Garamond" pitchFamily="18" charset="0"/>
              </a:rPr>
              <a:t>є Верховним Головнокомандувачем Збройних Сил України; призначає на посади та звільняє з посад вище командування Збройних Сил України;</a:t>
            </a:r>
          </a:p>
          <a:p>
            <a:pPr>
              <a:lnSpc>
                <a:spcPct val="80000"/>
              </a:lnSpc>
            </a:pPr>
            <a:r>
              <a:rPr lang="uk-UA" sz="2400">
                <a:latin typeface="Garamond" pitchFamily="18" charset="0"/>
              </a:rPr>
              <a:t>очолює Раду національної безпеки й оборони України;</a:t>
            </a:r>
          </a:p>
          <a:p>
            <a:pPr>
              <a:lnSpc>
                <a:spcPct val="80000"/>
              </a:lnSpc>
            </a:pPr>
            <a:r>
              <a:rPr lang="uk-UA" sz="2400">
                <a:latin typeface="Garamond" pitchFamily="18" charset="0"/>
              </a:rPr>
              <a:t>вносить до Верховної Ради України подання про оголошення стану війни;</a:t>
            </a:r>
            <a:br>
              <a:rPr lang="uk-UA" sz="2400">
                <a:latin typeface="Garamond" pitchFamily="18" charset="0"/>
              </a:rPr>
            </a:br>
            <a:r>
              <a:rPr lang="uk-UA" sz="2400">
                <a:latin typeface="Garamond" pitchFamily="18" charset="0"/>
              </a:rPr>
              <a:t>	</a:t>
            </a:r>
            <a:br>
              <a:rPr lang="uk-UA" sz="2400">
                <a:latin typeface="Garamond" pitchFamily="18" charset="0"/>
              </a:rPr>
            </a:br>
            <a:endParaRPr lang="ru-RU" sz="2400">
              <a:latin typeface="Garamond" pitchFamily="18" charset="0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>
          <a:xfrm flipV="1">
            <a:off x="457200" y="188913"/>
            <a:ext cx="8229600" cy="85725"/>
          </a:xfrm>
        </p:spPr>
        <p:txBody>
          <a:bodyPr/>
          <a:lstStyle/>
          <a:p>
            <a:endParaRPr lang="ru-RU" sz="4000"/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404813"/>
            <a:ext cx="9144000" cy="6048375"/>
          </a:xfrm>
        </p:spPr>
        <p:txBody>
          <a:bodyPr/>
          <a:lstStyle/>
          <a:p>
            <a:pPr>
              <a:lnSpc>
                <a:spcPct val="80000"/>
              </a:lnSpc>
            </a:pPr>
            <a:endParaRPr lang="uk-UA" sz="1800"/>
          </a:p>
          <a:p>
            <a:pPr>
              <a:lnSpc>
                <a:spcPct val="80000"/>
              </a:lnSpc>
            </a:pPr>
            <a:r>
              <a:rPr lang="uk-UA" sz="2600">
                <a:latin typeface="Garamond" pitchFamily="18" charset="0"/>
              </a:rPr>
              <a:t>приймає в разі необхідності рішення про введення в Україні або в окремих її місцевостях надзвичайного стану або воєнного стану;</a:t>
            </a:r>
          </a:p>
          <a:p>
            <a:pPr>
              <a:lnSpc>
                <a:spcPct val="80000"/>
              </a:lnSpc>
            </a:pPr>
            <a:r>
              <a:rPr lang="uk-UA" sz="2600">
                <a:latin typeface="Garamond" pitchFamily="18" charset="0"/>
              </a:rPr>
              <a:t>призначає третину складу Конституційного Суду України;</a:t>
            </a:r>
          </a:p>
          <a:p>
            <a:pPr>
              <a:lnSpc>
                <a:spcPct val="80000"/>
              </a:lnSpc>
            </a:pPr>
            <a:r>
              <a:rPr lang="uk-UA" sz="2600">
                <a:latin typeface="Garamond" pitchFamily="18" charset="0"/>
              </a:rPr>
              <a:t>утворює суди у визначеному законом порядку;	</a:t>
            </a:r>
          </a:p>
          <a:p>
            <a:pPr>
              <a:lnSpc>
                <a:spcPct val="80000"/>
              </a:lnSpc>
            </a:pPr>
            <a:r>
              <a:rPr lang="uk-UA" sz="2600">
                <a:latin typeface="Garamond" pitchFamily="18" charset="0"/>
              </a:rPr>
              <a:t>присвоює вищі військові звання, вищі дипломатичні ранги;</a:t>
            </a:r>
          </a:p>
          <a:p>
            <a:pPr>
              <a:lnSpc>
                <a:spcPct val="80000"/>
              </a:lnSpc>
            </a:pPr>
            <a:r>
              <a:rPr lang="uk-UA" sz="2600">
                <a:latin typeface="Garamond" pitchFamily="18" charset="0"/>
              </a:rPr>
              <a:t>нагороджує державними нагородами; встановлює президентські відзнаки та нагороджує ними;	</a:t>
            </a:r>
          </a:p>
          <a:p>
            <a:pPr>
              <a:lnSpc>
                <a:spcPct val="80000"/>
              </a:lnSpc>
            </a:pPr>
            <a:r>
              <a:rPr lang="uk-UA" sz="2600">
                <a:latin typeface="Garamond" pitchFamily="18" charset="0"/>
              </a:rPr>
              <a:t>приймає рішення про прийняття до громадянства України та припинення громадянства України, про надання притулку в Україні; </a:t>
            </a:r>
          </a:p>
          <a:p>
            <a:pPr>
              <a:lnSpc>
                <a:spcPct val="80000"/>
              </a:lnSpc>
            </a:pPr>
            <a:r>
              <a:rPr lang="uk-UA" sz="2600">
                <a:latin typeface="Garamond" pitchFamily="18" charset="0"/>
              </a:rPr>
              <a:t>здійснює помилування;	</a:t>
            </a:r>
          </a:p>
          <a:p>
            <a:pPr>
              <a:lnSpc>
                <a:spcPct val="80000"/>
              </a:lnSpc>
            </a:pPr>
            <a:r>
              <a:rPr lang="uk-UA" sz="2600">
                <a:latin typeface="Garamond" pitchFamily="18" charset="0"/>
              </a:rPr>
              <a:t>підписує закони, прийняті Верховною Радою України;	</a:t>
            </a:r>
          </a:p>
          <a:p>
            <a:pPr>
              <a:lnSpc>
                <a:spcPct val="80000"/>
              </a:lnSpc>
            </a:pPr>
            <a:r>
              <a:rPr lang="uk-UA" sz="2600">
                <a:latin typeface="Garamond" pitchFamily="18" charset="0"/>
              </a:rPr>
              <a:t>має право вето щодо прийнятих ВРУ законів із наступним поверненням їх на повторний розгляд ВРУ.</a:t>
            </a:r>
            <a:endParaRPr lang="ru-RU" sz="2600">
              <a:latin typeface="Garamond" pitchFamily="18" charset="0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>
          <a:xfrm>
            <a:off x="3708400" y="274638"/>
            <a:ext cx="5435600" cy="1570037"/>
          </a:xfrm>
        </p:spPr>
        <p:txBody>
          <a:bodyPr/>
          <a:lstStyle/>
          <a:p>
            <a:pPr marL="838200" indent="-838200"/>
            <a:r>
              <a:rPr lang="uk-UA" sz="4000"/>
              <a:t> </a:t>
            </a:r>
            <a:r>
              <a:rPr lang="uk-UA" sz="4200" b="1">
                <a:latin typeface="Garamond" pitchFamily="18" charset="0"/>
              </a:rPr>
              <a:t>Порядок обрання Президента України</a:t>
            </a:r>
            <a:r>
              <a:rPr lang="uk-UA" sz="4000"/>
              <a:t> </a:t>
            </a:r>
            <a:endParaRPr lang="ru-RU" sz="4000"/>
          </a:p>
        </p:txBody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95738" y="1989138"/>
            <a:ext cx="5148262" cy="4868862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uk-UA" sz="3600">
                <a:latin typeface="Garamond" pitchFamily="18" charset="0"/>
              </a:rPr>
              <a:t>   Вибори Президента України відбуваються на основі загального, рівного і прямого виборчого права, шляхом таємного голосування строком на 5 років.</a:t>
            </a:r>
          </a:p>
        </p:txBody>
      </p:sp>
      <p:pic>
        <p:nvPicPr>
          <p:cNvPr id="49156" name="Picture 4" descr="b15ba-1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9388" y="333375"/>
            <a:ext cx="4105275" cy="284003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>
          <a:xfrm>
            <a:off x="1547813" y="0"/>
            <a:ext cx="6048375" cy="1052513"/>
          </a:xfrm>
        </p:spPr>
        <p:txBody>
          <a:bodyPr/>
          <a:lstStyle/>
          <a:p>
            <a:r>
              <a:rPr lang="uk-UA" sz="4800" b="1">
                <a:latin typeface="Garamond" pitchFamily="18" charset="0"/>
              </a:rPr>
              <a:t>Виборча система</a:t>
            </a:r>
            <a:endParaRPr lang="ru-RU" sz="4800" b="1">
              <a:latin typeface="Garamond" pitchFamily="18" charset="0"/>
            </a:endParaRPr>
          </a:p>
        </p:txBody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619250" y="1125538"/>
            <a:ext cx="5905500" cy="5616575"/>
          </a:xfrm>
        </p:spPr>
        <p:txBody>
          <a:bodyPr/>
          <a:lstStyle/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uk-UA" sz="2800">
                <a:latin typeface="Garamond" pitchFamily="18" charset="0"/>
              </a:rPr>
              <a:t>    Вибори Президента України проводяться за мажоритарною системою абсолютної більшості, тобто 50% + 1 голос. Якщо у першому турі жоден кандидат не набрав більше 50 % голосів виборців, що взяли участь у голосуванні, ЦВК оголошує другий тур, в який виходять лише два кандидати, які здобули найбільшу кількість голосів виборців в першому турі. За результатами ІІ туру визначається переможець виборів.</a:t>
            </a:r>
            <a:r>
              <a:rPr lang="ru-RU" sz="2800">
                <a:latin typeface="Garamond" pitchFamily="18" charset="0"/>
              </a:rPr>
              <a:t> </a:t>
            </a:r>
          </a:p>
        </p:txBody>
      </p:sp>
      <p:pic>
        <p:nvPicPr>
          <p:cNvPr id="50180" name="Picture 4" descr="0cb4e2efb886dcd644e7cc6ec62b84a9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380288" y="0"/>
            <a:ext cx="1763712" cy="1763713"/>
          </a:xfrm>
          <a:prstGeom prst="rect">
            <a:avLst/>
          </a:prstGeom>
          <a:noFill/>
        </p:spPr>
      </p:pic>
      <p:pic>
        <p:nvPicPr>
          <p:cNvPr id="50181" name="Picture 5" descr="84c270b65bb58c00dab9aafc8cbb90cd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380288" y="1700213"/>
            <a:ext cx="1763712" cy="1763712"/>
          </a:xfrm>
          <a:prstGeom prst="rect">
            <a:avLst/>
          </a:prstGeom>
          <a:noFill/>
        </p:spPr>
      </p:pic>
      <p:pic>
        <p:nvPicPr>
          <p:cNvPr id="50182" name="Picture 6" descr="c5c3f5530ea77e28d1d0fe4433152a3d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380288" y="5094288"/>
            <a:ext cx="1763712" cy="1763712"/>
          </a:xfrm>
          <a:prstGeom prst="rect">
            <a:avLst/>
          </a:prstGeom>
          <a:noFill/>
        </p:spPr>
      </p:pic>
      <p:pic>
        <p:nvPicPr>
          <p:cNvPr id="50183" name="Picture 7" descr="e73a2273697e39b4c21f95392f12abc0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0"/>
            <a:ext cx="1763713" cy="1687513"/>
          </a:xfrm>
          <a:prstGeom prst="rect">
            <a:avLst/>
          </a:prstGeom>
          <a:noFill/>
        </p:spPr>
      </p:pic>
      <p:pic>
        <p:nvPicPr>
          <p:cNvPr id="50186" name="Picture 10" descr="e0072ecd0d069a66f0d8482e37123e25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0" y="3357563"/>
            <a:ext cx="1763713" cy="1727200"/>
          </a:xfrm>
          <a:prstGeom prst="rect">
            <a:avLst/>
          </a:prstGeom>
          <a:noFill/>
        </p:spPr>
      </p:pic>
      <p:pic>
        <p:nvPicPr>
          <p:cNvPr id="50187" name="Picture 11" descr="11892b762eb5e00631260324c31e9463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0" y="1628775"/>
            <a:ext cx="1763713" cy="1763713"/>
          </a:xfrm>
          <a:prstGeom prst="rect">
            <a:avLst/>
          </a:prstGeom>
          <a:noFill/>
        </p:spPr>
      </p:pic>
      <p:pic>
        <p:nvPicPr>
          <p:cNvPr id="50188" name="Picture 12" descr="84f47cd24160eb8245753ea8660340f0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7380288" y="3429000"/>
            <a:ext cx="1763712" cy="1758950"/>
          </a:xfrm>
          <a:prstGeom prst="rect">
            <a:avLst/>
          </a:prstGeom>
          <a:noFill/>
        </p:spPr>
      </p:pic>
      <p:pic>
        <p:nvPicPr>
          <p:cNvPr id="50189" name="Picture 13" descr="767f1e53432c901598f36b1a480464e2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0" y="5013325"/>
            <a:ext cx="1763713" cy="18446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>
          <a:xfrm>
            <a:off x="1258888" y="260350"/>
            <a:ext cx="8229600" cy="1143000"/>
          </a:xfrm>
        </p:spPr>
        <p:txBody>
          <a:bodyPr/>
          <a:lstStyle/>
          <a:p>
            <a:r>
              <a:rPr lang="uk-UA" sz="5400" b="1">
                <a:latin typeface="Garamond" pitchFamily="18" charset="0"/>
              </a:rPr>
              <a:t>Організація виборів</a:t>
            </a:r>
            <a:endParaRPr lang="ru-RU" sz="5400" b="1">
              <a:latin typeface="Garamond" pitchFamily="18" charset="0"/>
            </a:endParaRPr>
          </a:p>
        </p:txBody>
      </p:sp>
      <p:pic>
        <p:nvPicPr>
          <p:cNvPr id="51205" name="Picture 5" descr="FB53EFF8-D8FE-4498-A890-07DE6F1E5C1B_mw270_s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268413"/>
            <a:ext cx="1547813" cy="1439862"/>
          </a:xfrm>
          <a:prstGeom prst="rect">
            <a:avLst/>
          </a:prstGeom>
          <a:noFill/>
        </p:spPr>
      </p:pic>
      <p:pic>
        <p:nvPicPr>
          <p:cNvPr id="51206" name="Picture 6" descr="80e5685ffc874d9094ff031cabeb8a4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4076700"/>
            <a:ext cx="1547813" cy="1657350"/>
          </a:xfrm>
          <a:prstGeom prst="rect">
            <a:avLst/>
          </a:prstGeom>
          <a:noFill/>
        </p:spPr>
      </p:pic>
      <p:pic>
        <p:nvPicPr>
          <p:cNvPr id="51207" name="Picture 7" descr="a2ebb52b729d0f8300fe5a7fd290e65e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2636838"/>
            <a:ext cx="1547813" cy="1439862"/>
          </a:xfrm>
          <a:prstGeom prst="rect">
            <a:avLst/>
          </a:prstGeom>
          <a:noFill/>
        </p:spPr>
      </p:pic>
      <p:pic>
        <p:nvPicPr>
          <p:cNvPr id="51208" name="Picture 8" descr="6f6b614a209123971a532d561d02d066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5445125"/>
            <a:ext cx="1547813" cy="1412875"/>
          </a:xfrm>
          <a:prstGeom prst="rect">
            <a:avLst/>
          </a:prstGeom>
          <a:noFill/>
        </p:spPr>
      </p:pic>
      <p:sp>
        <p:nvSpPr>
          <p:cNvPr id="51210" name="Rectangle 10"/>
          <p:cNvSpPr>
            <a:spLocks noGrp="1" noChangeArrowheads="1"/>
          </p:cNvSpPr>
          <p:nvPr>
            <p:ph type="body" idx="1"/>
          </p:nvPr>
        </p:nvSpPr>
        <p:spPr>
          <a:xfrm>
            <a:off x="1331913" y="1600200"/>
            <a:ext cx="7812087" cy="5141913"/>
          </a:xfrm>
        </p:spPr>
        <p:txBody>
          <a:bodyPr/>
          <a:lstStyle/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uk-UA" sz="3000">
                <a:latin typeface="Garamond" pitchFamily="18" charset="0"/>
              </a:rPr>
              <a:t>   Для проведення виборів Президента України створюються виборчі органи, центрального, регіонального та місцевого значення, а саме Центральна виборча комісія, територіальні виборчі комісії, окружні та дільничі виборчі комісії. Вибори фінансуються з державного бюджету України. Всі кандидати зареєстровані ЦВК повинні сплатити 2,5 млн. грн. передвиборчого взносу, двом кандидатам, які увійшли в ІІ тур,  гроші повертаються. Всі кандидати у президенти мають однакові права.</a:t>
            </a:r>
            <a:endParaRPr lang="ru-RU" sz="3000">
              <a:latin typeface="Garamond" pitchFamily="18" charset="0"/>
            </a:endParaRPr>
          </a:p>
        </p:txBody>
      </p:sp>
      <p:pic>
        <p:nvPicPr>
          <p:cNvPr id="51212" name="Picture 12" descr="a5fe9067c004a35480ae5354fd98dde2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0" y="0"/>
            <a:ext cx="1547813" cy="134143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uk-UA" sz="5400" b="1">
                <a:latin typeface="Garamond" pitchFamily="18" charset="0"/>
              </a:rPr>
              <a:t>Вимоги до кандидата</a:t>
            </a:r>
            <a:endParaRPr lang="ru-RU" sz="5400" b="1">
              <a:latin typeface="Garamond" pitchFamily="18" charset="0"/>
            </a:endParaRPr>
          </a:p>
        </p:txBody>
      </p:sp>
      <p:sp>
        <p:nvSpPr>
          <p:cNvPr id="532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58775" y="1557338"/>
            <a:ext cx="8785225" cy="44958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uk-UA" sz="4000" b="1">
                <a:latin typeface="Garamond" pitchFamily="18" charset="0"/>
              </a:rPr>
              <a:t>громадянство України</a:t>
            </a:r>
          </a:p>
          <a:p>
            <a:pPr>
              <a:lnSpc>
                <a:spcPct val="90000"/>
              </a:lnSpc>
            </a:pPr>
            <a:r>
              <a:rPr lang="uk-UA" sz="4000" b="1">
                <a:latin typeface="Garamond" pitchFamily="18" charset="0"/>
              </a:rPr>
              <a:t>досягення 35–річного </a:t>
            </a:r>
          </a:p>
          <a:p>
            <a:pPr>
              <a:lnSpc>
                <a:spcPct val="90000"/>
              </a:lnSpc>
            </a:pPr>
            <a:r>
              <a:rPr lang="uk-UA" sz="4000" b="1">
                <a:latin typeface="Garamond" pitchFamily="18" charset="0"/>
              </a:rPr>
              <a:t>проживання в Україні протягом останніх 10 років	</a:t>
            </a:r>
          </a:p>
          <a:p>
            <a:pPr>
              <a:lnSpc>
                <a:spcPct val="90000"/>
              </a:lnSpc>
            </a:pPr>
            <a:r>
              <a:rPr lang="uk-UA" sz="4000" b="1">
                <a:latin typeface="Garamond" pitchFamily="18" charset="0"/>
              </a:rPr>
              <a:t>володіння активним виборчим правом</a:t>
            </a:r>
          </a:p>
          <a:p>
            <a:pPr>
              <a:lnSpc>
                <a:spcPct val="90000"/>
              </a:lnSpc>
            </a:pPr>
            <a:r>
              <a:rPr lang="uk-UA" sz="4000" b="1">
                <a:latin typeface="Garamond" pitchFamily="18" charset="0"/>
              </a:rPr>
              <a:t>знання української мови	</a:t>
            </a:r>
            <a:endParaRPr lang="ru-RU" sz="4000" b="1">
              <a:latin typeface="Garamond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uk-UA" sz="5400" b="1">
                <a:latin typeface="Garamond" pitchFamily="18" charset="0"/>
              </a:rPr>
              <a:t>Інститут Президентства</a:t>
            </a:r>
            <a:endParaRPr lang="ru-RU" sz="5400" b="1">
              <a:latin typeface="Garamond" pitchFamily="18" charset="0"/>
            </a:endParaRPr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388" y="1557338"/>
            <a:ext cx="8964612" cy="4997450"/>
          </a:xfrm>
        </p:spPr>
        <p:txBody>
          <a:bodyPr/>
          <a:lstStyle/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ru-RU"/>
              <a:t>   </a:t>
            </a:r>
            <a:r>
              <a:rPr lang="ru-RU" sz="3600">
                <a:latin typeface="Garamond" pitchFamily="18" charset="0"/>
              </a:rPr>
              <a:t>У світовій конституційній практиці статус президента визначається по</a:t>
            </a:r>
            <a:r>
              <a:rPr lang="uk-UA" sz="3600">
                <a:latin typeface="Garamond" pitchFamily="18" charset="0"/>
              </a:rPr>
              <a:t>-</a:t>
            </a:r>
            <a:r>
              <a:rPr lang="ru-RU" sz="3600">
                <a:latin typeface="Garamond" pitchFamily="18" charset="0"/>
              </a:rPr>
              <a:t>різному. В одних країнах (Італія, Росія, Угорщина) Президент, як і в</a:t>
            </a:r>
            <a:r>
              <a:rPr lang="uk-UA" sz="3600">
                <a:latin typeface="Garamond" pitchFamily="18" charset="0"/>
              </a:rPr>
              <a:t> </a:t>
            </a:r>
            <a:r>
              <a:rPr lang="ru-RU" sz="3600">
                <a:latin typeface="Garamond" pitchFamily="18" charset="0"/>
              </a:rPr>
              <a:t>Україні, визнається главою держави, що підтверджено статтею 102</a:t>
            </a:r>
            <a:r>
              <a:rPr lang="uk-UA" sz="3600">
                <a:latin typeface="Garamond" pitchFamily="18" charset="0"/>
              </a:rPr>
              <a:t> </a:t>
            </a:r>
            <a:r>
              <a:rPr lang="ru-RU" sz="3600">
                <a:latin typeface="Garamond" pitchFamily="18" charset="0"/>
              </a:rPr>
              <a:t>Конституції України: “Президент України є главою держави і виступає від</a:t>
            </a:r>
            <a:r>
              <a:rPr lang="uk-UA" sz="3600">
                <a:latin typeface="Garamond" pitchFamily="18" charset="0"/>
              </a:rPr>
              <a:t> </a:t>
            </a:r>
            <a:r>
              <a:rPr lang="ru-RU" sz="3600">
                <a:latin typeface="Garamond" pitchFamily="18" charset="0"/>
              </a:rPr>
              <a:t>її імені, в інших – Мексика, США – </a:t>
            </a:r>
            <a:r>
              <a:rPr lang="uk-UA" sz="3600">
                <a:latin typeface="Garamond" pitchFamily="18" charset="0"/>
              </a:rPr>
              <a:t>є в одночас главою держави і </a:t>
            </a:r>
            <a:r>
              <a:rPr lang="ru-RU" sz="3600">
                <a:latin typeface="Garamond" pitchFamily="18" charset="0"/>
              </a:rPr>
              <a:t>главою виконавчої влади.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>
          <a:xfrm>
            <a:off x="2771775" y="274638"/>
            <a:ext cx="6372225" cy="1282700"/>
          </a:xfrm>
        </p:spPr>
        <p:txBody>
          <a:bodyPr/>
          <a:lstStyle/>
          <a:p>
            <a:r>
              <a:rPr lang="uk-UA" b="1">
                <a:latin typeface="Garamond" pitchFamily="18" charset="0"/>
              </a:rPr>
              <a:t>Розвиток інституту президентства в Україні</a:t>
            </a:r>
            <a:endParaRPr lang="ru-RU" b="1">
              <a:latin typeface="Garamond" pitchFamily="18" charset="0"/>
            </a:endParaRPr>
          </a:p>
        </p:txBody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627313" y="1600200"/>
            <a:ext cx="6516687" cy="5257800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uk-UA" sz="3000">
                <a:latin typeface="Garamond" pitchFamily="18" charset="0"/>
              </a:rPr>
              <a:t>   </a:t>
            </a:r>
            <a:r>
              <a:rPr lang="ru-RU" sz="3000">
                <a:latin typeface="Garamond" pitchFamily="18" charset="0"/>
              </a:rPr>
              <a:t>1 грудня 1991 року відбувся всеукраїнський референдум, на якому,</a:t>
            </a:r>
            <a:r>
              <a:rPr lang="uk-UA" sz="3000">
                <a:latin typeface="Garamond" pitchFamily="18" charset="0"/>
              </a:rPr>
              <a:t> </a:t>
            </a:r>
            <a:r>
              <a:rPr lang="ru-RU" sz="3000">
                <a:latin typeface="Garamond" pitchFamily="18" charset="0"/>
              </a:rPr>
              <a:t>одночасно з проголошенням незалежності України, народ віддав перевагу</a:t>
            </a:r>
            <a:r>
              <a:rPr lang="uk-UA" sz="3000">
                <a:latin typeface="Garamond" pitchFamily="18" charset="0"/>
              </a:rPr>
              <a:t> </a:t>
            </a:r>
            <a:r>
              <a:rPr lang="ru-RU" sz="3000">
                <a:latin typeface="Garamond" pitchFamily="18" charset="0"/>
              </a:rPr>
              <a:t>президентській формі правління. Того дня був обраний перший Президент</a:t>
            </a:r>
            <a:r>
              <a:rPr lang="uk-UA" sz="3000">
                <a:latin typeface="Garamond" pitchFamily="18" charset="0"/>
              </a:rPr>
              <a:t> </a:t>
            </a:r>
            <a:r>
              <a:rPr lang="ru-RU" sz="3000">
                <a:latin typeface="Garamond" pitchFamily="18" charset="0"/>
              </a:rPr>
              <a:t>нової Української держави – Леонід Кравчук.  </a:t>
            </a:r>
          </a:p>
          <a:p>
            <a:pPr>
              <a:buFont typeface="Wingdings" pitchFamily="2" charset="2"/>
              <a:buNone/>
            </a:pPr>
            <a:r>
              <a:rPr lang="uk-UA" sz="3000">
                <a:latin typeface="Garamond" pitchFamily="18" charset="0"/>
              </a:rPr>
              <a:t>   З 1994 по 2004 роки Президентом України двічі обирався Леонід Кучма.</a:t>
            </a:r>
            <a:endParaRPr lang="ru-RU" sz="3000">
              <a:latin typeface="Garamond" pitchFamily="18" charset="0"/>
            </a:endParaRPr>
          </a:p>
        </p:txBody>
      </p:sp>
      <p:pic>
        <p:nvPicPr>
          <p:cNvPr id="55300" name="Picture 4" descr="krav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2901950" cy="4076700"/>
          </a:xfrm>
          <a:prstGeom prst="rect">
            <a:avLst/>
          </a:prstGeom>
          <a:noFill/>
        </p:spPr>
      </p:pic>
      <p:pic>
        <p:nvPicPr>
          <p:cNvPr id="55301" name="Picture 5" descr="kuchma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3068638"/>
            <a:ext cx="2913063" cy="378936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Разрез">
  <a:themeElements>
    <a:clrScheme name="Разрез 1">
      <a:dk1>
        <a:srgbClr val="8C0000"/>
      </a:dk1>
      <a:lt1>
        <a:srgbClr val="FFFFFF"/>
      </a:lt1>
      <a:dk2>
        <a:srgbClr val="720000"/>
      </a:dk2>
      <a:lt2>
        <a:srgbClr val="FFFFCC"/>
      </a:lt2>
      <a:accent1>
        <a:srgbClr val="FF3300"/>
      </a:accent1>
      <a:accent2>
        <a:srgbClr val="BE7960"/>
      </a:accent2>
      <a:accent3>
        <a:srgbClr val="BCAAAA"/>
      </a:accent3>
      <a:accent4>
        <a:srgbClr val="DADADA"/>
      </a:accent4>
      <a:accent5>
        <a:srgbClr val="FFADAA"/>
      </a:accent5>
      <a:accent6>
        <a:srgbClr val="AC6D56"/>
      </a:accent6>
      <a:hlink>
        <a:srgbClr val="FFCC66"/>
      </a:hlink>
      <a:folHlink>
        <a:srgbClr val="FF9900"/>
      </a:folHlink>
    </a:clrScheme>
    <a:fontScheme name="Разрез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Разрез 1">
        <a:dk1>
          <a:srgbClr val="8C0000"/>
        </a:dk1>
        <a:lt1>
          <a:srgbClr val="FFFFFF"/>
        </a:lt1>
        <a:dk2>
          <a:srgbClr val="720000"/>
        </a:dk2>
        <a:lt2>
          <a:srgbClr val="FFFFCC"/>
        </a:lt2>
        <a:accent1>
          <a:srgbClr val="FF3300"/>
        </a:accent1>
        <a:accent2>
          <a:srgbClr val="BE7960"/>
        </a:accent2>
        <a:accent3>
          <a:srgbClr val="BCAAAA"/>
        </a:accent3>
        <a:accent4>
          <a:srgbClr val="DADADA"/>
        </a:accent4>
        <a:accent5>
          <a:srgbClr val="FFADAA"/>
        </a:accent5>
        <a:accent6>
          <a:srgbClr val="AC6D56"/>
        </a:accent6>
        <a:hlink>
          <a:srgbClr val="FFCC66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Разрез 2">
        <a:dk1>
          <a:srgbClr val="674E2F"/>
        </a:dk1>
        <a:lt1>
          <a:srgbClr val="FFFFFF"/>
        </a:lt1>
        <a:dk2>
          <a:srgbClr val="533F27"/>
        </a:dk2>
        <a:lt2>
          <a:srgbClr val="D8B274"/>
        </a:lt2>
        <a:accent1>
          <a:srgbClr val="CC990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E2CAAA"/>
        </a:accent5>
        <a:accent6>
          <a:srgbClr val="81552A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Разрез 3">
        <a:dk1>
          <a:srgbClr val="646464"/>
        </a:dk1>
        <a:lt1>
          <a:srgbClr val="FFFFFF"/>
        </a:lt1>
        <a:dk2>
          <a:srgbClr val="545454"/>
        </a:dk2>
        <a:lt2>
          <a:srgbClr val="D4D4CE"/>
        </a:lt2>
        <a:accent1>
          <a:srgbClr val="49747D"/>
        </a:accent1>
        <a:accent2>
          <a:srgbClr val="8F9699"/>
        </a:accent2>
        <a:accent3>
          <a:srgbClr val="B3B3B3"/>
        </a:accent3>
        <a:accent4>
          <a:srgbClr val="DADADA"/>
        </a:accent4>
        <a:accent5>
          <a:srgbClr val="B1BCBF"/>
        </a:accent5>
        <a:accent6>
          <a:srgbClr val="81878A"/>
        </a:accent6>
        <a:hlink>
          <a:srgbClr val="8DC4D7"/>
        </a:hlink>
        <a:folHlink>
          <a:srgbClr val="7FB97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Разрез 4">
        <a:dk1>
          <a:srgbClr val="3A7400"/>
        </a:dk1>
        <a:lt1>
          <a:srgbClr val="FFFFFF"/>
        </a:lt1>
        <a:dk2>
          <a:srgbClr val="2E5C00"/>
        </a:dk2>
        <a:lt2>
          <a:srgbClr val="FFFFFF"/>
        </a:lt2>
        <a:accent1>
          <a:srgbClr val="79CA02"/>
        </a:accent1>
        <a:accent2>
          <a:srgbClr val="008080"/>
        </a:accent2>
        <a:accent3>
          <a:srgbClr val="ADB5AA"/>
        </a:accent3>
        <a:accent4>
          <a:srgbClr val="DADADA"/>
        </a:accent4>
        <a:accent5>
          <a:srgbClr val="BEE1AA"/>
        </a:accent5>
        <a:accent6>
          <a:srgbClr val="007373"/>
        </a:accent6>
        <a:hlink>
          <a:srgbClr val="A8DE0E"/>
        </a:hlink>
        <a:folHlink>
          <a:srgbClr val="00CC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Разрез 5">
        <a:dk1>
          <a:srgbClr val="008885"/>
        </a:dk1>
        <a:lt1>
          <a:srgbClr val="FFFFFF"/>
        </a:lt1>
        <a:dk2>
          <a:srgbClr val="007572"/>
        </a:dk2>
        <a:lt2>
          <a:srgbClr val="FFFF99"/>
        </a:lt2>
        <a:accent1>
          <a:srgbClr val="33CCCC"/>
        </a:accent1>
        <a:accent2>
          <a:srgbClr val="6D6FC7"/>
        </a:accent2>
        <a:accent3>
          <a:srgbClr val="AABDBC"/>
        </a:accent3>
        <a:accent4>
          <a:srgbClr val="DADADA"/>
        </a:accent4>
        <a:accent5>
          <a:srgbClr val="ADE2E2"/>
        </a:accent5>
        <a:accent6>
          <a:srgbClr val="6264B4"/>
        </a:accent6>
        <a:hlink>
          <a:srgbClr val="FFFFCC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Разрез 6">
        <a:dk1>
          <a:srgbClr val="0000AC"/>
        </a:dk1>
        <a:lt1>
          <a:srgbClr val="FFFFFF"/>
        </a:lt1>
        <a:dk2>
          <a:srgbClr val="000086"/>
        </a:dk2>
        <a:lt2>
          <a:srgbClr val="CCFFFF"/>
        </a:lt2>
        <a:accent1>
          <a:srgbClr val="0099FF"/>
        </a:accent1>
        <a:accent2>
          <a:srgbClr val="00B000"/>
        </a:accent2>
        <a:accent3>
          <a:srgbClr val="AAAAC3"/>
        </a:accent3>
        <a:accent4>
          <a:srgbClr val="DADADA"/>
        </a:accent4>
        <a:accent5>
          <a:srgbClr val="AACAFF"/>
        </a:accent5>
        <a:accent6>
          <a:srgbClr val="009F00"/>
        </a:accent6>
        <a:hlink>
          <a:srgbClr val="FFE701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Разрез 7">
        <a:dk1>
          <a:srgbClr val="7474A2"/>
        </a:dk1>
        <a:lt1>
          <a:srgbClr val="FFFFFF"/>
        </a:lt1>
        <a:dk2>
          <a:srgbClr val="5E5E8E"/>
        </a:dk2>
        <a:lt2>
          <a:srgbClr val="D1D1DF"/>
        </a:lt2>
        <a:accent1>
          <a:srgbClr val="CC66FF"/>
        </a:accent1>
        <a:accent2>
          <a:srgbClr val="6666FF"/>
        </a:accent2>
        <a:accent3>
          <a:srgbClr val="B6B6C6"/>
        </a:accent3>
        <a:accent4>
          <a:srgbClr val="DADADA"/>
        </a:accent4>
        <a:accent5>
          <a:srgbClr val="E2B8FF"/>
        </a:accent5>
        <a:accent6>
          <a:srgbClr val="5C5CE7"/>
        </a:accent6>
        <a:hlink>
          <a:srgbClr val="FFCC99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Разрез 8">
        <a:dk1>
          <a:srgbClr val="000000"/>
        </a:dk1>
        <a:lt1>
          <a:srgbClr val="D0DAE2"/>
        </a:lt1>
        <a:dk2>
          <a:srgbClr val="000000"/>
        </a:dk2>
        <a:lt2>
          <a:srgbClr val="E7EDF1"/>
        </a:lt2>
        <a:accent1>
          <a:srgbClr val="33CCCC"/>
        </a:accent1>
        <a:accent2>
          <a:srgbClr val="0099CC"/>
        </a:accent2>
        <a:accent3>
          <a:srgbClr val="E4EAEE"/>
        </a:accent3>
        <a:accent4>
          <a:srgbClr val="000000"/>
        </a:accent4>
        <a:accent5>
          <a:srgbClr val="ADE2E2"/>
        </a:accent5>
        <a:accent6>
          <a:srgbClr val="008AB9"/>
        </a:accent6>
        <a:hlink>
          <a:srgbClr val="3333CC"/>
        </a:hlink>
        <a:folHlink>
          <a:srgbClr val="008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Разрез 9">
        <a:dk1>
          <a:srgbClr val="000000"/>
        </a:dk1>
        <a:lt1>
          <a:srgbClr val="FFFFFF"/>
        </a:lt1>
        <a:dk2>
          <a:srgbClr val="000000"/>
        </a:dk2>
        <a:lt2>
          <a:srgbClr val="E6E6E6"/>
        </a:lt2>
        <a:accent1>
          <a:srgbClr val="66CCFF"/>
        </a:accent1>
        <a:accent2>
          <a:srgbClr val="9999FF"/>
        </a:accent2>
        <a:accent3>
          <a:srgbClr val="FFFFFF"/>
        </a:accent3>
        <a:accent4>
          <a:srgbClr val="000000"/>
        </a:accent4>
        <a:accent5>
          <a:srgbClr val="B8E2FF"/>
        </a:accent5>
        <a:accent6>
          <a:srgbClr val="8A8AE7"/>
        </a:accent6>
        <a:hlink>
          <a:srgbClr val="3333CC"/>
        </a:hlink>
        <a:folHlink>
          <a:srgbClr val="008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Slit</Template>
  <TotalTime>222</TotalTime>
  <Words>1790</Words>
  <Application>Microsoft Office PowerPoint</Application>
  <PresentationFormat>Екран (4:3)</PresentationFormat>
  <Paragraphs>164</Paragraphs>
  <Slides>33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33</vt:i4>
      </vt:variant>
    </vt:vector>
  </HeadingPairs>
  <TitlesOfParts>
    <vt:vector size="39" baseType="lpstr">
      <vt:lpstr>Arial</vt:lpstr>
      <vt:lpstr>Tahoma</vt:lpstr>
      <vt:lpstr>Times New Roman</vt:lpstr>
      <vt:lpstr>Wingdings</vt:lpstr>
      <vt:lpstr>Garamond</vt:lpstr>
      <vt:lpstr>Разрез</vt:lpstr>
      <vt:lpstr>Влада та владні відносини. Державна влада в Україні </vt:lpstr>
      <vt:lpstr>ВЛАДА</vt:lpstr>
      <vt:lpstr>ТЛУМАЧЕННЯ ВЛАДИ</vt:lpstr>
      <vt:lpstr>ПОЛІТИЧНА ВЛАДА</vt:lpstr>
      <vt:lpstr>Особливості політичної влади: </vt:lpstr>
      <vt:lpstr>Слайд 6</vt:lpstr>
      <vt:lpstr>ДЕРЖАВНА ВЛАДА </vt:lpstr>
      <vt:lpstr>Суть і ознаки державної влади</vt:lpstr>
      <vt:lpstr>Поділ влади</vt:lpstr>
      <vt:lpstr>Слайд 10</vt:lpstr>
      <vt:lpstr>Законодавча влада - це</vt:lpstr>
      <vt:lpstr>ВЕРХОВНА РАДА УКРАЇНИ</vt:lpstr>
      <vt:lpstr>                СКЛАД ВРУ</vt:lpstr>
      <vt:lpstr>Повноваження ВРУ</vt:lpstr>
      <vt:lpstr>Слайд 15</vt:lpstr>
      <vt:lpstr>Виконавча влада - це</vt:lpstr>
      <vt:lpstr>Система органів виконавчої влади:</vt:lpstr>
      <vt:lpstr>Склад Уряду</vt:lpstr>
      <vt:lpstr>Повноваження  Кабінету Міністрів України: </vt:lpstr>
      <vt:lpstr>Судова влада – це</vt:lpstr>
      <vt:lpstr>Основні принципи правосуддя в Україні: </vt:lpstr>
      <vt:lpstr>Конституційний Суд України</vt:lpstr>
      <vt:lpstr>Президент України як глава держави та гарант забезпечення конституційних прав громадян </vt:lpstr>
      <vt:lpstr>Стаття 102 Конституції України</vt:lpstr>
      <vt:lpstr>Повноваження Президента </vt:lpstr>
      <vt:lpstr>Слайд 26</vt:lpstr>
      <vt:lpstr>Слайд 27</vt:lpstr>
      <vt:lpstr> Порядок обрання Президента України </vt:lpstr>
      <vt:lpstr>Виборча система</vt:lpstr>
      <vt:lpstr>Організація виборів</vt:lpstr>
      <vt:lpstr>Вимоги до кандидата</vt:lpstr>
      <vt:lpstr>Інститут Президентства</vt:lpstr>
      <vt:lpstr>Розвиток інституту президентства в Україні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Влада та владні відносини. Державна влада в Україні </dc:title>
  <dc:creator>Zver</dc:creator>
  <cp:lastModifiedBy>server</cp:lastModifiedBy>
  <cp:revision>8</cp:revision>
  <dcterms:created xsi:type="dcterms:W3CDTF">2010-02-10T19:41:36Z</dcterms:created>
  <dcterms:modified xsi:type="dcterms:W3CDTF">2014-10-30T10:49:26Z</dcterms:modified>
</cp:coreProperties>
</file>