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3547C5E-BA52-418A-B43D-5F6FC95A4D7F}" type="datetimeFigureOut">
              <a:rPr lang="ru-RU" smtClean="0"/>
              <a:t>08.11.2014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4153794-E323-4C6D-AED9-0F981D130975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71481"/>
            <a:ext cx="7772400" cy="5000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</a:t>
            </a:r>
            <a:r>
              <a:rPr lang="ru-RU" dirty="0" smtClean="0">
                <a:solidFill>
                  <a:schemeClr val="tx1"/>
                </a:solidFill>
              </a:rPr>
              <a:t>Двенадцатое ноября.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714488"/>
            <a:ext cx="7786742" cy="192882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3"/>
                </a:solidFill>
              </a:rPr>
              <a:t>Сложноподчиненное </a:t>
            </a:r>
            <a:r>
              <a:rPr lang="ru-RU" sz="3600" dirty="0" smtClean="0">
                <a:solidFill>
                  <a:schemeClr val="accent3"/>
                </a:solidFill>
              </a:rPr>
              <a:t>предложение с </a:t>
            </a:r>
            <a:r>
              <a:rPr lang="ru-RU" sz="3600" dirty="0" smtClean="0">
                <a:solidFill>
                  <a:schemeClr val="accent3"/>
                </a:solidFill>
              </a:rPr>
              <a:t>придаточным определительным</a:t>
            </a:r>
          </a:p>
          <a:p>
            <a:endParaRPr lang="ru-RU" sz="3600" dirty="0" smtClean="0">
              <a:solidFill>
                <a:schemeClr val="accent3"/>
              </a:solidFill>
            </a:endParaRPr>
          </a:p>
          <a:p>
            <a:pPr defTabSz="360000"/>
            <a:r>
              <a:rPr lang="ru-RU" sz="3600" dirty="0" smtClean="0">
                <a:solidFill>
                  <a:schemeClr val="accent3"/>
                </a:solidFill>
              </a:rPr>
              <a:t>                          </a:t>
            </a:r>
            <a:r>
              <a:rPr lang="ru-RU" dirty="0" smtClean="0">
                <a:solidFill>
                  <a:schemeClr val="accent3"/>
                </a:solidFill>
              </a:rPr>
              <a:t>  </a:t>
            </a:r>
            <a:r>
              <a:rPr lang="ru-RU" dirty="0" smtClean="0">
                <a:solidFill>
                  <a:schemeClr val="tx1"/>
                </a:solidFill>
              </a:rPr>
              <a:t>Я люблю эти дни…</a:t>
            </a:r>
          </a:p>
          <a:p>
            <a:pPr defTabSz="360000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           Когда все так понятно в природе,</a:t>
            </a:r>
          </a:p>
          <a:p>
            <a:pPr defTabSz="360000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           Так ясно и тихо кругом…</a:t>
            </a:r>
          </a:p>
          <a:p>
            <a:pPr defTabSz="360000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                            </a:t>
            </a:r>
            <a:r>
              <a:rPr lang="ru-RU" dirty="0" err="1" smtClean="0">
                <a:solidFill>
                  <a:schemeClr val="tx1"/>
                </a:solidFill>
              </a:rPr>
              <a:t>Ю.Левитанский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286388"/>
            <a:ext cx="7467600" cy="1187564"/>
          </a:xfrm>
        </p:spPr>
        <p:txBody>
          <a:bodyPr/>
          <a:lstStyle/>
          <a:p>
            <a:r>
              <a:rPr lang="ru-RU" dirty="0" smtClean="0"/>
              <a:t>Золотая осень. И.Левитан</a:t>
            </a:r>
            <a:endParaRPr lang="ru-RU" dirty="0"/>
          </a:p>
        </p:txBody>
      </p:sp>
      <p:pic>
        <p:nvPicPr>
          <p:cNvPr id="2050" name="Picture 2" descr="C:\Documents and Settings\admin.COMP.000\Рабочий стол\hq-wallpapers_ru_abstraction3d_21324_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7429552" cy="5036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286388"/>
            <a:ext cx="7467600" cy="1187564"/>
          </a:xfrm>
        </p:spPr>
        <p:txBody>
          <a:bodyPr/>
          <a:lstStyle/>
          <a:p>
            <a:r>
              <a:rPr lang="ru-RU" dirty="0" smtClean="0"/>
              <a:t>Поздняя осень. И.Левитан</a:t>
            </a:r>
            <a:endParaRPr lang="ru-RU" dirty="0"/>
          </a:p>
        </p:txBody>
      </p:sp>
      <p:pic>
        <p:nvPicPr>
          <p:cNvPr id="1027" name="Picture 3" descr="C:\Documents and Settings\admin.COMP.000\Рабочий стол\levitan_ii_pozdnyaya_osen_189418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7620000" cy="5000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/>
                </a:solidFill>
              </a:rPr>
              <a:t>        Словарный диктант</a:t>
            </a:r>
            <a:endParaRPr lang="ru-RU" sz="3600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Золотые отблески природы, застыли в оцепенении, расцвело последним цветом, надоедливый дождь, молчаливый лес, прощальный круг журавлей, смывала дождями, веет покоем, светлая печаль, тихая радость, совершенное очарование, взрыв эмоций и чувств, вдохновенный творец, предназначение, лирическое время года, пейзажная лирика.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/>
                </a:solidFill>
              </a:rPr>
              <a:t>Словарная работа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7467600" cy="561672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7030A0"/>
                </a:solidFill>
              </a:rPr>
              <a:t>ПЕЙЗАЖ.</a:t>
            </a:r>
            <a:r>
              <a:rPr lang="ru-RU" sz="2000" dirty="0" err="1" smtClean="0"/>
              <a:t>Заимств</a:t>
            </a:r>
            <a:r>
              <a:rPr lang="ru-RU" sz="2000" dirty="0" smtClean="0"/>
              <a:t>. В </a:t>
            </a:r>
            <a:r>
              <a:rPr lang="en-US" sz="2000" dirty="0" smtClean="0"/>
              <a:t>XVIII</a:t>
            </a:r>
            <a:r>
              <a:rPr lang="ru-RU" sz="2000" dirty="0" smtClean="0"/>
              <a:t> в. Из франц.яз. Где </a:t>
            </a:r>
            <a:r>
              <a:rPr lang="en-US" sz="2000" dirty="0" err="1" smtClean="0"/>
              <a:t>paysage</a:t>
            </a:r>
            <a:r>
              <a:rPr lang="ru-RU" sz="2000" dirty="0" smtClean="0"/>
              <a:t> – </a:t>
            </a:r>
            <a:r>
              <a:rPr lang="ru-RU" sz="2000" dirty="0" err="1" smtClean="0"/>
              <a:t>суф</a:t>
            </a:r>
            <a:r>
              <a:rPr lang="ru-RU" sz="2000" dirty="0" smtClean="0"/>
              <a:t>. Производное от </a:t>
            </a:r>
            <a:r>
              <a:rPr lang="en-US" sz="2000" dirty="0" smtClean="0"/>
              <a:t>pays &lt;</a:t>
            </a:r>
            <a:r>
              <a:rPr lang="ru-RU" sz="2000" dirty="0" err="1" smtClean="0"/>
              <a:t>ср.-лат</a:t>
            </a:r>
            <a:r>
              <a:rPr lang="ru-RU" sz="2000" dirty="0" smtClean="0"/>
              <a:t>.</a:t>
            </a:r>
            <a:r>
              <a:rPr lang="en-US" sz="2000" dirty="0" err="1" smtClean="0"/>
              <a:t>pagensis</a:t>
            </a:r>
            <a:r>
              <a:rPr lang="en-US" sz="2000" dirty="0" smtClean="0"/>
              <a:t> </a:t>
            </a:r>
            <a:r>
              <a:rPr lang="ru-RU" sz="2000" dirty="0" smtClean="0"/>
              <a:t>«сельский», </a:t>
            </a:r>
            <a:r>
              <a:rPr lang="ru-RU" sz="2000" dirty="0" err="1" smtClean="0"/>
              <a:t>суф.образования</a:t>
            </a:r>
            <a:r>
              <a:rPr lang="ru-RU" sz="2000" dirty="0" smtClean="0"/>
              <a:t> от </a:t>
            </a:r>
            <a:r>
              <a:rPr lang="en-US" sz="2000" dirty="0" err="1" smtClean="0"/>
              <a:t>pagus</a:t>
            </a:r>
            <a:r>
              <a:rPr lang="ru-RU" sz="2000" dirty="0" smtClean="0"/>
              <a:t> «село, деревня». Пейзаж буквально – «сельская картина». </a:t>
            </a:r>
            <a:r>
              <a:rPr lang="ru-RU" sz="1800" dirty="0" smtClean="0"/>
              <a:t>(</a:t>
            </a:r>
            <a:r>
              <a:rPr lang="ru-RU" sz="1400" dirty="0" smtClean="0"/>
              <a:t>Этимологический словарь, 2004г.</a:t>
            </a:r>
            <a:r>
              <a:rPr lang="ru-RU" sz="1800" dirty="0" smtClean="0"/>
              <a:t>)</a:t>
            </a:r>
          </a:p>
          <a:p>
            <a:r>
              <a:rPr lang="ru-RU" dirty="0" err="1" smtClean="0">
                <a:solidFill>
                  <a:srgbClr val="7030A0"/>
                </a:solidFill>
              </a:rPr>
              <a:t>ПЕЙЗАЖ,</a:t>
            </a:r>
            <a:r>
              <a:rPr lang="ru-RU" sz="1800" dirty="0" err="1" smtClean="0"/>
              <a:t>а,м</a:t>
            </a:r>
            <a:r>
              <a:rPr lang="ru-RU" sz="1800" dirty="0" smtClean="0"/>
              <a:t>.</a:t>
            </a:r>
            <a:r>
              <a:rPr lang="en-US" sz="1800" dirty="0" smtClean="0"/>
              <a:t>[</a:t>
            </a:r>
            <a:r>
              <a:rPr lang="ru-RU" sz="1800" dirty="0" smtClean="0"/>
              <a:t>фр.</a:t>
            </a:r>
            <a:r>
              <a:rPr lang="en-US" sz="1800" dirty="0" err="1" smtClean="0"/>
              <a:t>paysage</a:t>
            </a:r>
            <a:r>
              <a:rPr lang="en-US" sz="1800" dirty="0" smtClean="0"/>
              <a:t>]</a:t>
            </a:r>
            <a:r>
              <a:rPr lang="ru-RU" sz="1800" dirty="0" smtClean="0"/>
              <a:t>. 1. Картина природы, вид </a:t>
            </a:r>
            <a:r>
              <a:rPr lang="ru-RU" sz="1800" dirty="0" err="1" smtClean="0"/>
              <a:t>какой-н.местности</a:t>
            </a:r>
            <a:r>
              <a:rPr lang="ru-RU" sz="1800" dirty="0" smtClean="0"/>
              <a:t>(книжн.). Взорам путников открылся чудный п. 2. </a:t>
            </a:r>
            <a:r>
              <a:rPr lang="ru-RU" sz="1800" dirty="0" err="1" smtClean="0"/>
              <a:t>Картина,рисунок,изображающий</a:t>
            </a:r>
            <a:r>
              <a:rPr lang="ru-RU" sz="1800" dirty="0" smtClean="0"/>
              <a:t> природу(</a:t>
            </a:r>
            <a:r>
              <a:rPr lang="ru-RU" sz="1800" dirty="0" err="1" smtClean="0"/>
              <a:t>живоп</a:t>
            </a:r>
            <a:r>
              <a:rPr lang="ru-RU" sz="1800" dirty="0" smtClean="0"/>
              <a:t>.). Выставка пейзажей. Описание природы в литературном произведении(лит.). П.в романах Тургенева. В конце </a:t>
            </a:r>
            <a:r>
              <a:rPr lang="ru-RU" sz="1800" dirty="0" err="1" smtClean="0"/>
              <a:t>концов,чувствую</a:t>
            </a:r>
            <a:r>
              <a:rPr lang="ru-RU" sz="1800" dirty="0" smtClean="0"/>
              <a:t>, что я умею писать пейзаж, а во всем остальном я фальшив и фальшив до мозга костей. Чехов. </a:t>
            </a:r>
            <a:r>
              <a:rPr lang="ru-RU" sz="1400" dirty="0" smtClean="0"/>
              <a:t>(Толковый словарь Ушакова, 1935-1940г.)</a:t>
            </a:r>
          </a:p>
          <a:p>
            <a:r>
              <a:rPr lang="ru-RU" dirty="0" err="1" smtClean="0">
                <a:solidFill>
                  <a:srgbClr val="7030A0"/>
                </a:solidFill>
              </a:rPr>
              <a:t>СЮИТА,</a:t>
            </a:r>
            <a:r>
              <a:rPr lang="ru-RU" sz="1800" dirty="0" err="1" smtClean="0"/>
              <a:t>ы,ж</a:t>
            </a:r>
            <a:r>
              <a:rPr lang="ru-RU" sz="1800" dirty="0" smtClean="0"/>
              <a:t>,</a:t>
            </a:r>
            <a:r>
              <a:rPr lang="en-US" sz="1800" dirty="0" smtClean="0"/>
              <a:t>[</a:t>
            </a:r>
            <a:r>
              <a:rPr lang="ru-RU" sz="1800" dirty="0" smtClean="0"/>
              <a:t>фр.</a:t>
            </a:r>
            <a:r>
              <a:rPr lang="en-US" sz="1800" dirty="0" smtClean="0"/>
              <a:t>suite]</a:t>
            </a:r>
            <a:r>
              <a:rPr lang="ru-RU" sz="1800" dirty="0" smtClean="0"/>
              <a:t> (муз.). Музыкальное произведение из нескольких разнохарактерных пьес, объединенных единством замысла; С.Баха. С.из оперы «Снегурочка». </a:t>
            </a:r>
            <a:r>
              <a:rPr lang="ru-RU" sz="1400" dirty="0" smtClean="0"/>
              <a:t>(Словарь русского языка С.И Ожегова.)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r>
              <a:rPr lang="ru-RU" dirty="0" smtClean="0">
                <a:solidFill>
                  <a:schemeClr val="accent3"/>
                </a:solidFill>
              </a:rPr>
              <a:t>    Комплексный анализ текста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/>
          <a:lstStyle/>
          <a:p>
            <a:r>
              <a:rPr lang="ru-RU" dirty="0" smtClean="0"/>
              <a:t>В каждом времени года великий русский композитор Петр Ильич Чайковский находил свою прелесть. Он любил ясные осенние дни, когда можно побродить по шуршащему ковру из опавших желтых листьев и поискать под березами и елями белые грибы. Ему нравилась и холодная осенняя пора, когда подолгу моросит частый мелкий дождик. Настроения и чувства, что навеяны картинами природы, он выражал в своей музыке. Слушая ее, мы проникаемся любовью к родной природе, которая дарит нам незабываемые минуты высокого наслаждения прекрасным. (</a:t>
            </a:r>
            <a:r>
              <a:rPr lang="ru-RU" sz="1800" dirty="0" smtClean="0"/>
              <a:t>Из периодической печати</a:t>
            </a:r>
            <a:r>
              <a:rPr lang="ru-RU" dirty="0" smtClean="0"/>
              <a:t>.)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826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3"/>
                </a:solidFill>
              </a:rPr>
              <a:t>       Структура СПП с придаточным             определительным</a:t>
            </a:r>
            <a:endParaRPr lang="ru-RU" dirty="0">
              <a:solidFill>
                <a:schemeClr val="accent3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457200" y="1785926"/>
          <a:ext cx="7467600" cy="36614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/>
                <a:gridCol w="3733800"/>
              </a:tblGrid>
              <a:tr h="595317">
                <a:tc>
                  <a:txBody>
                    <a:bodyPr/>
                    <a:lstStyle/>
                    <a:p>
                      <a:r>
                        <a:rPr lang="ru-RU" dirty="0" smtClean="0"/>
                        <a:t>1. Вид придаточного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определительное</a:t>
                      </a:r>
                      <a:endParaRPr lang="ru-RU" dirty="0"/>
                    </a:p>
                  </a:txBody>
                  <a:tcPr/>
                </a:tc>
              </a:tr>
              <a:tr h="595317">
                <a:tc>
                  <a:txBody>
                    <a:bodyPr/>
                    <a:lstStyle/>
                    <a:p>
                      <a:r>
                        <a:rPr lang="ru-RU" dirty="0" smtClean="0"/>
                        <a:t>2. Вопрос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Какой?</a:t>
                      </a:r>
                      <a:endParaRPr lang="ru-RU" dirty="0"/>
                    </a:p>
                  </a:txBody>
                  <a:tcPr/>
                </a:tc>
              </a:tr>
              <a:tr h="595317">
                <a:tc>
                  <a:txBody>
                    <a:bodyPr/>
                    <a:lstStyle/>
                    <a:p>
                      <a:r>
                        <a:rPr lang="ru-RU" dirty="0" smtClean="0"/>
                        <a:t>3. Контактное слово (часть речи)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 сущ.</a:t>
                      </a:r>
                      <a:endParaRPr lang="ru-RU" dirty="0"/>
                    </a:p>
                  </a:txBody>
                  <a:tcPr/>
                </a:tc>
              </a:tr>
              <a:tr h="595317">
                <a:tc>
                  <a:txBody>
                    <a:bodyPr/>
                    <a:lstStyle/>
                    <a:p>
                      <a:r>
                        <a:rPr lang="ru-RU" dirty="0" smtClean="0"/>
                        <a:t>4. Средства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Союзные слова: который, какой, кто, что, где, куда и др.</a:t>
                      </a:r>
                      <a:endParaRPr lang="ru-RU" dirty="0"/>
                    </a:p>
                  </a:txBody>
                  <a:tcPr/>
                </a:tc>
              </a:tr>
              <a:tr h="595317">
                <a:tc>
                  <a:txBody>
                    <a:bodyPr/>
                    <a:lstStyle/>
                    <a:p>
                      <a:r>
                        <a:rPr lang="ru-RU" dirty="0" smtClean="0"/>
                        <a:t>5.Возможны указательные</a:t>
                      </a:r>
                      <a:r>
                        <a:rPr lang="ru-RU" baseline="0" dirty="0" smtClean="0"/>
                        <a:t> слова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Тот, такой</a:t>
                      </a:r>
                      <a:endParaRPr lang="ru-RU" dirty="0"/>
                    </a:p>
                  </a:txBody>
                  <a:tcPr/>
                </a:tc>
              </a:tr>
              <a:tr h="595317">
                <a:tc>
                  <a:txBody>
                    <a:bodyPr/>
                    <a:lstStyle/>
                    <a:p>
                      <a:r>
                        <a:rPr lang="ru-RU" dirty="0" smtClean="0"/>
                        <a:t>6.Позиция</a:t>
                      </a:r>
                      <a:r>
                        <a:rPr lang="ru-RU" baseline="0" dirty="0" smtClean="0"/>
                        <a:t> по отношению к контактному слову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Всегда постпозиция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467600" cy="10112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/>
                </a:solidFill>
              </a:rPr>
              <a:t>Развитие речи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>
                <a:solidFill>
                  <a:schemeClr val="tx1"/>
                </a:solidFill>
              </a:rPr>
              <a:t>заменить причастный оборот придаточным определительным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29746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/>
                <a:gridCol w="3733800"/>
              </a:tblGrid>
              <a:tr h="87153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Предложение с причастным оборотом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СПП с придаточным определительным</a:t>
                      </a:r>
                      <a:endParaRPr lang="ru-RU" dirty="0"/>
                    </a:p>
                  </a:txBody>
                  <a:tcPr/>
                </a:tc>
              </a:tr>
              <a:tr h="871539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r>
                        <a:rPr lang="ru-RU" u="none" dirty="0" smtClean="0"/>
                        <a:t>Воздух</a:t>
                      </a:r>
                      <a:r>
                        <a:rPr lang="ru-RU" u="none" baseline="0" dirty="0" smtClean="0"/>
                        <a:t> был полон острой свежести, бывающей только после дождя.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Воздух был полон свежести, которая бывает только после дождя</a:t>
                      </a:r>
                      <a:endParaRPr lang="ru-RU" dirty="0"/>
                    </a:p>
                  </a:txBody>
                  <a:tcPr/>
                </a:tc>
              </a:tr>
              <a:tr h="871539">
                <a:tc>
                  <a:txBody>
                    <a:bodyPr/>
                    <a:lstStyle/>
                    <a:p>
                      <a:r>
                        <a:rPr lang="ru-RU" dirty="0" smtClean="0"/>
                        <a:t>2. Горький запах полыни, смешивавшийся с нежным ароматом осенних цветов, был разлит в утреннем воздухе.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991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3"/>
                </a:solidFill>
              </a:rPr>
              <a:t>Сочинение – миниатюра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«Что я чувствую, погружаясь в тайны осени»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214686"/>
            <a:ext cx="7467600" cy="325926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</TotalTime>
  <Words>460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                 Двенадцатое ноября.</vt:lpstr>
      <vt:lpstr>Слайд 2</vt:lpstr>
      <vt:lpstr>Слайд 3</vt:lpstr>
      <vt:lpstr>        Словарный диктант</vt:lpstr>
      <vt:lpstr>Словарная работа</vt:lpstr>
      <vt:lpstr>    Комплексный анализ текста</vt:lpstr>
      <vt:lpstr>       Структура СПП с придаточным             определительным</vt:lpstr>
      <vt:lpstr>Развитие речи заменить причастный оборот придаточным определительным</vt:lpstr>
      <vt:lpstr>Сочинение – миниатюра «Что я чувствую, погружаясь в тайны осени»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Двенадцатое ноября.</dc:title>
  <dc:creator>admin</dc:creator>
  <cp:lastModifiedBy>admin</cp:lastModifiedBy>
  <cp:revision>13</cp:revision>
  <dcterms:created xsi:type="dcterms:W3CDTF">2014-11-08T11:19:26Z</dcterms:created>
  <dcterms:modified xsi:type="dcterms:W3CDTF">2014-11-08T12:33:17Z</dcterms:modified>
</cp:coreProperties>
</file>