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0" r:id="rId12"/>
    <p:sldId id="282" r:id="rId13"/>
    <p:sldId id="283" r:id="rId14"/>
    <p:sldId id="281" r:id="rId15"/>
    <p:sldId id="284" r:id="rId16"/>
    <p:sldId id="285" r:id="rId17"/>
    <p:sldId id="286" r:id="rId18"/>
    <p:sldId id="287" r:id="rId19"/>
    <p:sldId id="288" r:id="rId20"/>
    <p:sldId id="290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10440988" cy="7561263"/>
  <p:notesSz cx="6858000" cy="9144000"/>
  <p:defaultTextStyle>
    <a:defPPr>
      <a:defRPr lang="ru-RU"/>
    </a:defPPr>
    <a:lvl1pPr marL="0" algn="l" defTabSz="10287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14350" algn="l" defTabSz="10287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28700" algn="l" defTabSz="10287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43050" algn="l" defTabSz="10287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57400" algn="l" defTabSz="10287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71750" algn="l" defTabSz="10287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86100" algn="l" defTabSz="10287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600450" algn="l" defTabSz="10287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114800" algn="l" defTabSz="10287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1462" autoAdjust="0"/>
  </p:normalViewPr>
  <p:slideViewPr>
    <p:cSldViewPr>
      <p:cViewPr varScale="1">
        <p:scale>
          <a:sx n="71" d="100"/>
          <a:sy n="71" d="100"/>
        </p:scale>
        <p:origin x="-768" y="-102"/>
      </p:cViewPr>
      <p:guideLst>
        <p:guide orient="horz" pos="2382"/>
        <p:guide pos="328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2EC55F-2DB4-471A-9AB5-5BD54277BF63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62038" y="685800"/>
            <a:ext cx="47339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CD3CF1-2A7E-43DC-8434-F15B4D4AC26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0287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14350" algn="l" defTabSz="10287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28700" algn="l" defTabSz="10287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43050" algn="l" defTabSz="10287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57400" algn="l" defTabSz="10287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571750" algn="l" defTabSz="10287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086100" algn="l" defTabSz="10287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00450" algn="l" defTabSz="10287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14800" algn="l" defTabSz="10287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CD3CF1-2A7E-43DC-8434-F15B4D4AC266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2038" y="685800"/>
            <a:ext cx="4733925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педагогическая пассивность родителей</a:t>
            </a:r>
            <a:r>
              <a:rPr lang="ru-RU" dirty="0" smtClean="0"/>
              <a:t>, т.е. непонимание родителями своей воспитательной функции, нежелание установить единые требования к ребенку в детском саду и семье, игнорирование родителями того факта, что в определении содержания, форм взаимодействия детского сада с семьей не дошкольное учреждение, а именно они выступают социальными заказчиками;</a:t>
            </a:r>
          </a:p>
          <a:p>
            <a:r>
              <a:rPr lang="ru-RU" b="1" dirty="0" err="1" smtClean="0"/>
              <a:t>несформированность</a:t>
            </a:r>
            <a:r>
              <a:rPr lang="ru-RU" b="1" dirty="0" smtClean="0"/>
              <a:t> у родителей «педагогической рефлексии</a:t>
            </a:r>
            <a:r>
              <a:rPr lang="ru-RU" dirty="0" smtClean="0"/>
              <a:t>» - неумение самокритично оценить себя как воспитателя, поставить себя на место ребенка, посмотреть на ситуацию его глазами;</a:t>
            </a:r>
          </a:p>
          <a:p>
            <a:r>
              <a:rPr lang="ru-RU" b="1" dirty="0" smtClean="0"/>
              <a:t>педагог выступает в роли информатора</a:t>
            </a:r>
            <a:r>
              <a:rPr lang="ru-RU" dirty="0" smtClean="0"/>
              <a:t> семьи о жизни ребенка в детском саду, и зачастую относится к родителям, как к объектам воспитания.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CD3CF1-2A7E-43DC-8434-F15B4D4AC266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2038" y="685800"/>
            <a:ext cx="4733925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ru-RU" dirty="0" smtClean="0"/>
              <a:t>Учитывая особое значение благоприятной </a:t>
            </a:r>
            <a:r>
              <a:rPr lang="ru-RU" dirty="0" err="1" smtClean="0"/>
              <a:t>микросоциальной</a:t>
            </a:r>
            <a:r>
              <a:rPr lang="ru-RU" dirty="0" smtClean="0"/>
              <a:t> среды для развития ребёнка, основными  </a:t>
            </a:r>
            <a:r>
              <a:rPr lang="ru-RU" b="1" dirty="0" smtClean="0"/>
              <a:t>задачами:</a:t>
            </a:r>
            <a:endParaRPr lang="ru-RU" dirty="0" smtClean="0"/>
          </a:p>
          <a:p>
            <a:pPr>
              <a:defRPr/>
            </a:pPr>
            <a:r>
              <a:rPr lang="ru-RU" dirty="0" smtClean="0"/>
              <a:t>изучение каждой семьи, поступающей в дошкольное учреждение; что только тщательное изучение семьи позволяет выстроить все этапы взаимодействия с родителями;</a:t>
            </a:r>
          </a:p>
          <a:p>
            <a:pPr>
              <a:defRPr/>
            </a:pPr>
            <a:r>
              <a:rPr lang="ru-RU" dirty="0" smtClean="0"/>
              <a:t>психолого-педагогическое просвещение и консультирование родителей в вопросах воспитания и обучения детей;</a:t>
            </a:r>
          </a:p>
          <a:p>
            <a:pPr>
              <a:defRPr/>
            </a:pPr>
            <a:r>
              <a:rPr lang="ru-RU" dirty="0" smtClean="0"/>
              <a:t>оптимизация детско-родительских отношений.</a:t>
            </a:r>
          </a:p>
          <a:p>
            <a:pPr>
              <a:defRPr/>
            </a:pPr>
            <a:r>
              <a:rPr lang="ru-RU" dirty="0" smtClean="0"/>
              <a:t>Вся работа с родителями осуществляется в 3 этапа:</a:t>
            </a:r>
          </a:p>
          <a:p>
            <a:pPr>
              <a:defRPr/>
            </a:pPr>
            <a:r>
              <a:rPr lang="ru-RU" b="1" dirty="0" smtClean="0"/>
              <a:t>1 этап</a:t>
            </a:r>
            <a:r>
              <a:rPr lang="ru-RU" dirty="0" smtClean="0"/>
              <a:t> </a:t>
            </a:r>
            <a:r>
              <a:rPr lang="ru-RU" b="1" dirty="0" smtClean="0"/>
              <a:t>Информационный </a:t>
            </a:r>
            <a:r>
              <a:rPr lang="ru-RU" dirty="0" smtClean="0"/>
              <a:t>(сбор информации о семьях воспитанников: анкетирование, наблюдение, посещение семьи на дому) –  ежегодно в начале учебного года проводят обследование родительского контингента детского сада и анализируется его состав (категории родителей: формально не полные семьи; безработные; не имеют своего жилья, снимают квартиру; малообеспеченные семьи; неблагополучные семьи (пьющие родители);  </a:t>
            </a:r>
            <a:r>
              <a:rPr lang="ru-RU" dirty="0" err="1" smtClean="0"/>
              <a:t>высокообеспеченные</a:t>
            </a:r>
            <a:r>
              <a:rPr lang="ru-RU" dirty="0" smtClean="0"/>
              <a:t> семьи; молодые родители).</a:t>
            </a:r>
          </a:p>
          <a:p>
            <a:pPr>
              <a:defRPr/>
            </a:pPr>
            <a:r>
              <a:rPr lang="ru-RU" dirty="0" smtClean="0"/>
              <a:t>Выявляются родительские запросы, потребности в образовательных услугах и оценку работы коллектива. </a:t>
            </a:r>
          </a:p>
          <a:p>
            <a:pPr>
              <a:defRPr/>
            </a:pPr>
            <a:r>
              <a:rPr lang="ru-RU" b="1" dirty="0" smtClean="0"/>
              <a:t>2 этап Аналитический – </a:t>
            </a:r>
            <a:r>
              <a:rPr lang="ru-RU" dirty="0" smtClean="0"/>
              <a:t>выявление семей, находящихся в социально опасном положении и детей, имеющих те или иные проблемы психологического плана: </a:t>
            </a:r>
          </a:p>
          <a:p>
            <a:pPr>
              <a:defRPr/>
            </a:pPr>
            <a:r>
              <a:rPr lang="ru-RU" dirty="0" smtClean="0"/>
              <a:t>трудности в адаптации,</a:t>
            </a:r>
          </a:p>
          <a:p>
            <a:pPr>
              <a:defRPr/>
            </a:pPr>
            <a:r>
              <a:rPr lang="ru-RU" dirty="0" smtClean="0"/>
              <a:t>агрессивность,</a:t>
            </a:r>
          </a:p>
          <a:p>
            <a:pPr>
              <a:defRPr/>
            </a:pPr>
            <a:r>
              <a:rPr lang="ru-RU" dirty="0" smtClean="0"/>
              <a:t>страхи,</a:t>
            </a:r>
          </a:p>
          <a:p>
            <a:pPr>
              <a:defRPr/>
            </a:pPr>
            <a:r>
              <a:rPr lang="ru-RU" dirty="0" smtClean="0"/>
              <a:t>проблемы общения со сверстниками,</a:t>
            </a:r>
          </a:p>
          <a:p>
            <a:pPr>
              <a:defRPr/>
            </a:pPr>
            <a:r>
              <a:rPr lang="ru-RU" dirty="0" smtClean="0"/>
              <a:t>не усвоение программы и другие.</a:t>
            </a:r>
          </a:p>
          <a:p>
            <a:pPr>
              <a:defRPr/>
            </a:pPr>
            <a:r>
              <a:rPr lang="ru-RU" dirty="0" smtClean="0"/>
              <a:t>Анализ данных и составление плана на год, обсуждение и занесение информации в банк данных ДС</a:t>
            </a:r>
          </a:p>
          <a:p>
            <a:pPr>
              <a:defRPr/>
            </a:pPr>
            <a:r>
              <a:rPr lang="ru-RU" b="1" dirty="0" smtClean="0"/>
              <a:t>3 этап</a:t>
            </a:r>
            <a:r>
              <a:rPr lang="ru-RU" dirty="0" smtClean="0"/>
              <a:t> </a:t>
            </a:r>
            <a:r>
              <a:rPr lang="ru-RU" b="1" dirty="0" smtClean="0"/>
              <a:t>Содержательный</a:t>
            </a:r>
            <a:r>
              <a:rPr lang="ru-RU" dirty="0" smtClean="0"/>
              <a:t> – анализ полученных данных и составление базы данных для составления плана взаимодействия педагогов с родителями на текущий год. Содержательный этап,  определяет направленность, тематику и формы работы с семьями воспитанников.</a:t>
            </a:r>
          </a:p>
          <a:p>
            <a:pPr>
              <a:defRPr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CD3CF1-2A7E-43DC-8434-F15B4D4AC266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CD3CF1-2A7E-43DC-8434-F15B4D4AC266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CD3CF1-2A7E-43DC-8434-F15B4D4AC266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2038" y="685800"/>
            <a:ext cx="4733925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ru-RU" dirty="0" smtClean="0"/>
              <a:t>Установление партнёрских отношений между детским садом и родителями возможно при создании особой формы общения между родителями и воспитателями.</a:t>
            </a:r>
          </a:p>
          <a:p>
            <a:pPr>
              <a:defRPr/>
            </a:pPr>
            <a:r>
              <a:rPr lang="ru-RU" dirty="0" smtClean="0"/>
              <a:t>В.А. Петровский выделил такие </a:t>
            </a:r>
            <a:r>
              <a:rPr lang="ru-RU" b="1" dirty="0" smtClean="0"/>
              <a:t>этапы работы воспитателя с родителями</a:t>
            </a:r>
            <a:r>
              <a:rPr lang="ru-RU" dirty="0" smtClean="0"/>
              <a:t>: </a:t>
            </a:r>
          </a:p>
          <a:p>
            <a:pPr>
              <a:defRPr/>
            </a:pPr>
            <a:r>
              <a:rPr lang="ru-RU" dirty="0" smtClean="0"/>
              <a:t>1. Моделирование взаимоотношений. На этом этапе осуществляется своеобразное моделирование процесса сотрудничества детского сада и родителей и подготовка воспитателей к деловому и личностному взаимодействию с родителями. Для этого изучается уровень подготовленности воспитателя  к взаимодействию с родителями.           </a:t>
            </a:r>
          </a:p>
          <a:p>
            <a:pPr>
              <a:defRPr/>
            </a:pPr>
            <a:r>
              <a:rPr lang="ru-RU" dirty="0" smtClean="0"/>
              <a:t>2. Установление между воспитателями и родителями доброжелательных межличностных отношений с установкой на деловое сотрудничество. На этом этапе необходимо заинтересовать родителей той работой, которую предполагается с ними проводить. Для этого вводятся личные аспекты взаимодействия, формируется у родителей положительный образ ребёнка, который оказывает влияние на их педагогическую позицию. На этом этапе педагог убеждает родителей в том, что он тоже  заинтересован в хорошем воспитании ребёнка. Это вызывает у родителей чувство симпатии и уважения и готовность к сотрудничеству.  Доброжелательный тон разговора, заинтересованность судьбой и проблемами, волнующими родителей и детей, находят отклик у родителей, что приводит к более внимательному отношению педагогов и родителей. </a:t>
            </a:r>
          </a:p>
          <a:p>
            <a:pPr>
              <a:defRPr/>
            </a:pPr>
            <a:r>
              <a:rPr lang="ru-RU" dirty="0" smtClean="0"/>
              <a:t>3. Формирование у родителей более полного образа своего ребёнка и правильного его воспитания посредством сообщения им знаний о ребёнке, которые невозможно получить в семье и которые оказываются неожиданными и интересными для них. Например, особенности общения со сверстниками, достижения в продуктивных видах деятельности, восприятие детьми семейной ситуации развития и т.д. На данном этапе родители убеждаются в профессиональной компетентности воспитателя, начинают верить в искреннее желание установить продуктивное сотрудничество.</a:t>
            </a:r>
          </a:p>
          <a:p>
            <a:pPr>
              <a:defRPr/>
            </a:pPr>
            <a:r>
              <a:rPr lang="ru-RU" dirty="0" smtClean="0"/>
              <a:t>4. Ознакомление воспитателя с проблемами семьи в воспитании ребёнка. Воспитатели вступают в диалог с родителями, где активная роль принадлежит родителям.  </a:t>
            </a:r>
          </a:p>
          <a:p>
            <a:pPr>
              <a:defRPr/>
            </a:pPr>
            <a:r>
              <a:rPr lang="ru-RU" dirty="0" smtClean="0"/>
              <a:t>5. Совместное исследование родителей и воспитателей в вопросах формирования и развития личности ребёнка. На данном этапе планируется конкретное содержание работы с родителями, выбираются темы сотрудничества. Реализуется эта работа двумя путями: фронтальная работа, когда перед всеми родителями ставятся общие задачи и применяются общие методы, и индивидуальная работа с родителями и детьми.</a:t>
            </a:r>
          </a:p>
          <a:p>
            <a:pPr>
              <a:defRPr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CD3CF1-2A7E-43DC-8434-F15B4D4AC266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2038" y="685800"/>
            <a:ext cx="4733925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CD3CF1-2A7E-43DC-8434-F15B4D4AC266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2038" y="685800"/>
            <a:ext cx="4733925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Использование интерактивного обучения включает действия, которые помогают родителям развивать оценочное и критическое мышление, попрактиковаться на реальных задачах и выработке решений, приобрести навыки, необходимые для дальнейшего эффективного решения подобных проблем. Интерактивная деятельность предполагает организацию и развитие диалогового общения, которое ведёт к взаимопониманию, к совместному решению общих но значимых для каждого участника задач (Д.А.Махотин)</a:t>
            </a:r>
          </a:p>
          <a:p>
            <a:r>
              <a:rPr lang="ru-RU" dirty="0" err="1" smtClean="0"/>
              <a:t>Интерактив</a:t>
            </a:r>
            <a:r>
              <a:rPr lang="ru-RU" dirty="0" smtClean="0"/>
              <a:t> исключает доминирование как одного выступающего, так и одного мнения над другим. В ходе диалогового обучения родители учатся критически оценивать ситуацию, решать сложные проблемы на основе анализа обстоятельств и соответствующей информации, взвешивать альтернативные мнения, принимать продуманные решения, участвовать в дискуссиях, позитивно общаться с другими людьми.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CD3CF1-2A7E-43DC-8434-F15B4D4AC266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2038" y="685800"/>
            <a:ext cx="4733925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ru-RU" sz="1200" dirty="0" smtClean="0">
                <a:latin typeface="Arial" charset="0"/>
              </a:rPr>
              <a:t>1 – реализуется до поступления ребёнка в ДОУ. Предоставление письменной информации о ДОУ (</a:t>
            </a:r>
            <a:r>
              <a:rPr lang="ru-RU" sz="1200" dirty="0" err="1" smtClean="0">
                <a:latin typeface="Arial" charset="0"/>
              </a:rPr>
              <a:t>прогр</a:t>
            </a:r>
            <a:r>
              <a:rPr lang="ru-RU" sz="1200" dirty="0" smtClean="0">
                <a:latin typeface="Arial" charset="0"/>
              </a:rPr>
              <a:t>. развития, услуги, узкие специалисты, </a:t>
            </a:r>
            <a:r>
              <a:rPr lang="ru-RU" sz="1200" dirty="0" err="1" smtClean="0">
                <a:latin typeface="Arial" charset="0"/>
              </a:rPr>
              <a:t>пед</a:t>
            </a:r>
            <a:r>
              <a:rPr lang="ru-RU" sz="1200" dirty="0" smtClean="0">
                <a:latin typeface="Arial" charset="0"/>
              </a:rPr>
              <a:t> кадры)</a:t>
            </a:r>
          </a:p>
          <a:p>
            <a:pPr>
              <a:lnSpc>
                <a:spcPct val="90000"/>
              </a:lnSpc>
            </a:pPr>
            <a:r>
              <a:rPr lang="ru-RU" sz="1200" dirty="0" smtClean="0">
                <a:latin typeface="Arial" charset="0"/>
              </a:rPr>
              <a:t>2 </a:t>
            </a:r>
            <a:r>
              <a:rPr lang="ru-RU" sz="1200" u="sng" dirty="0" smtClean="0">
                <a:latin typeface="Arial" charset="0"/>
              </a:rPr>
              <a:t>– меняется отношение к реализации </a:t>
            </a:r>
            <a:r>
              <a:rPr lang="ru-RU" sz="1200" dirty="0" smtClean="0">
                <a:latin typeface="Arial" charset="0"/>
              </a:rPr>
              <a:t>– информация д.б. актуальной для родителей и не являться простой формальностью. Это открытые занятия с детьми для родителей, видеозаписи озвученные специалистами, информирование о деятельности педагога и особенностях поведения детей. </a:t>
            </a:r>
          </a:p>
          <a:p>
            <a:pPr>
              <a:lnSpc>
                <a:spcPct val="90000"/>
              </a:lnSpc>
            </a:pPr>
            <a:r>
              <a:rPr lang="ru-RU" sz="1200" dirty="0" smtClean="0">
                <a:latin typeface="Arial" charset="0"/>
              </a:rPr>
              <a:t>3 – участие в экскурсиях, утренниках, ремонте, благоустройстве; проведение бесед с детьми на разные темы (профессиях, охране здоровья, хобби); участие родительского комитета и др. Стимулирование разнообразной воспитывающей деятельности детей и родителей дома осуществляется через совместные обучающие занятия в ДОУ, пропаганду различных игр и занятий на </a:t>
            </a:r>
            <a:r>
              <a:rPr lang="ru-RU" sz="1200" dirty="0" err="1" smtClean="0">
                <a:latin typeface="Arial" charset="0"/>
              </a:rPr>
              <a:t>род.собраниях</a:t>
            </a:r>
            <a:r>
              <a:rPr lang="ru-RU" sz="1200" dirty="0" smtClean="0">
                <a:latin typeface="Arial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ru-RU" sz="1200" dirty="0" smtClean="0">
                <a:latin typeface="Arial" charset="0"/>
              </a:rPr>
              <a:t>4- осуществляется лишь в том случае, если родители просят совета у педагога в решении сложной ситуации в воспитании ребёнка. воспитатель должен хор. разбираться в возрастной психологии, знать о кризисах в развитии </a:t>
            </a:r>
            <a:r>
              <a:rPr lang="ru-RU" sz="1200" dirty="0" err="1" smtClean="0">
                <a:latin typeface="Arial" charset="0"/>
              </a:rPr>
              <a:t>реб</a:t>
            </a:r>
            <a:r>
              <a:rPr lang="ru-RU" sz="1200" dirty="0" smtClean="0">
                <a:latin typeface="Arial" charset="0"/>
              </a:rPr>
              <a:t> и уметь успокоить род. В разговоре ни в коем случае не принимается назидательный тон, оценочные мнения, суждения ведущие к принижению возможностей родителей. Педагог выступает в роли собеседника, главная задача – полностью выслушать тревоги, сомнения.</a:t>
            </a:r>
          </a:p>
          <a:p>
            <a:pPr>
              <a:lnSpc>
                <a:spcPct val="90000"/>
              </a:lnSpc>
            </a:pPr>
            <a:r>
              <a:rPr lang="ru-RU" sz="1200" dirty="0" smtClean="0">
                <a:latin typeface="Arial" charset="0"/>
              </a:rPr>
              <a:t>5 –</a:t>
            </a:r>
            <a:r>
              <a:rPr lang="ru-RU" sz="1200" dirty="0" err="1" smtClean="0">
                <a:latin typeface="Arial" charset="0"/>
              </a:rPr>
              <a:t>род.комитетом</a:t>
            </a:r>
            <a:r>
              <a:rPr lang="ru-RU" sz="1200" dirty="0" smtClean="0">
                <a:latin typeface="Arial" charset="0"/>
              </a:rPr>
              <a:t>. </a:t>
            </a:r>
            <a:r>
              <a:rPr lang="ru-RU" sz="1200" baseline="0" dirty="0" smtClean="0">
                <a:latin typeface="Arial" charset="0"/>
              </a:rPr>
              <a:t> </a:t>
            </a:r>
            <a:r>
              <a:rPr lang="ru-RU" sz="1200" u="sng" dirty="0" smtClean="0">
                <a:latin typeface="Arial" charset="0"/>
              </a:rPr>
              <a:t>В обязанности комитета входят</a:t>
            </a:r>
            <a:r>
              <a:rPr lang="ru-RU" sz="1200" dirty="0" smtClean="0">
                <a:latin typeface="Arial" charset="0"/>
              </a:rPr>
              <a:t>: организация экскурсий; организация общественных мероприятий для родителей, касающихся проблем их детей и педагогической работы.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CD3CF1-2A7E-43DC-8434-F15B4D4AC266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2038" y="685800"/>
            <a:ext cx="4733925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CD3CF1-2A7E-43DC-8434-F15B4D4AC266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8663056" y="5767663"/>
            <a:ext cx="2087064" cy="147780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17215" y="855894"/>
            <a:ext cx="9206558" cy="1620771"/>
          </a:xfrm>
        </p:spPr>
        <p:txBody>
          <a:bodyPr anchor="b">
            <a:normAutofit/>
          </a:bodyPr>
          <a:lstStyle>
            <a:lvl1pPr algn="r">
              <a:defRPr sz="50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617215" y="2481038"/>
            <a:ext cx="9206558" cy="1932323"/>
          </a:xfrm>
        </p:spPr>
        <p:txBody>
          <a:bodyPr/>
          <a:lstStyle>
            <a:lvl1pPr marL="0" marR="41148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514350" indent="0" algn="ctr">
              <a:buNone/>
            </a:lvl2pPr>
            <a:lvl3pPr marL="1028700" indent="0" algn="ctr">
              <a:buNone/>
            </a:lvl3pPr>
            <a:lvl4pPr marL="1543050" indent="0" algn="ctr">
              <a:buNone/>
            </a:lvl4pPr>
            <a:lvl5pPr marL="2057400" indent="0" algn="ctr">
              <a:buNone/>
            </a:lvl5pPr>
            <a:lvl6pPr marL="2571750" indent="0" algn="ctr">
              <a:buNone/>
            </a:lvl6pPr>
            <a:lvl7pPr marL="3086100" indent="0" algn="ctr">
              <a:buNone/>
            </a:lvl7pPr>
            <a:lvl8pPr marL="3600450" indent="0" algn="ctr">
              <a:buNone/>
            </a:lvl8pPr>
            <a:lvl9pPr marL="41148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566148" y="6629233"/>
            <a:ext cx="6612626" cy="402567"/>
          </a:xfrm>
        </p:spPr>
        <p:txBody>
          <a:bodyPr tIns="0" bIns="0" anchor="t"/>
          <a:lstStyle>
            <a:lvl1pPr algn="r">
              <a:defRPr sz="1100"/>
            </a:lvl1pPr>
          </a:lstStyle>
          <a:p>
            <a:fld id="{0135BD4C-98B3-45BD-9EDD-EDD0802E1E6F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566148" y="6230164"/>
            <a:ext cx="6612626" cy="402567"/>
          </a:xfrm>
        </p:spPr>
        <p:txBody>
          <a:bodyPr tIns="0" bIns="0" anchor="b"/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9582606" y="6342186"/>
            <a:ext cx="574254" cy="402567"/>
          </a:xfrm>
        </p:spPr>
        <p:txBody>
          <a:bodyPr anchor="ctr"/>
          <a:lstStyle>
            <a:lvl1pPr algn="ctr">
              <a:defRPr sz="1500">
                <a:solidFill>
                  <a:srgbClr val="FFFFFF"/>
                </a:solidFill>
              </a:defRPr>
            </a:lvl1pPr>
          </a:lstStyle>
          <a:p>
            <a:fld id="{B3EAA4EF-2CEE-4211-9976-A0D376C84C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50" y="294924"/>
            <a:ext cx="9396889" cy="154249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2050" y="2075883"/>
            <a:ext cx="9396889" cy="504084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471077" y="7144553"/>
            <a:ext cx="2436231" cy="332696"/>
          </a:xfrm>
        </p:spPr>
        <p:txBody>
          <a:bodyPr/>
          <a:lstStyle/>
          <a:p>
            <a:fld id="{0135BD4C-98B3-45BD-9EDD-EDD0802E1E6F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22049" y="7145569"/>
            <a:ext cx="4864304" cy="33168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AA4EF-2CEE-4211-9976-A0D376C84C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8032" y="7756"/>
            <a:ext cx="10424925" cy="7537998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/>
          <a:p>
            <a:pPr marL="0" algn="ctr" defTabSz="1028700" rtl="0" eaLnBrk="1" latinLnBrk="0" hangingPunct="1"/>
            <a:endParaRPr kumimoji="0" lang="en-US" sz="20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8663056" y="315799"/>
            <a:ext cx="2087064" cy="147780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942221" y="7141193"/>
            <a:ext cx="2436231" cy="336056"/>
          </a:xfrm>
        </p:spPr>
        <p:txBody>
          <a:bodyPr/>
          <a:lstStyle/>
          <a:p>
            <a:fld id="{0135BD4C-98B3-45BD-9EDD-EDD0802E1E6F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990909" y="7145569"/>
            <a:ext cx="4864304" cy="33168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649757" y="892649"/>
            <a:ext cx="574254" cy="331680"/>
          </a:xfrm>
        </p:spPr>
        <p:txBody>
          <a:bodyPr/>
          <a:lstStyle/>
          <a:p>
            <a:fld id="{B3EAA4EF-2CEE-4211-9976-A0D376C84C29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7386331" y="10343"/>
            <a:ext cx="3051980" cy="209507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756"/>
            <a:ext cx="10432956" cy="754575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041" y="299302"/>
            <a:ext cx="8265782" cy="1501751"/>
          </a:xfrm>
        </p:spPr>
        <p:txBody>
          <a:bodyPr anchor="ctr"/>
          <a:lstStyle>
            <a:lvl1pPr marL="0" algn="l">
              <a:buNone/>
              <a:defRPr sz="41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35041" y="1801049"/>
            <a:ext cx="4437420" cy="2520421"/>
          </a:xfrm>
        </p:spPr>
        <p:txBody>
          <a:bodyPr anchor="t"/>
          <a:lstStyle>
            <a:lvl1pPr marL="61722" indent="0" algn="l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22050" y="1899067"/>
            <a:ext cx="4611436" cy="4990084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07502" y="1899067"/>
            <a:ext cx="4611436" cy="4990084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471077" y="7145569"/>
            <a:ext cx="2436231" cy="332696"/>
          </a:xfrm>
        </p:spPr>
        <p:txBody>
          <a:bodyPr/>
          <a:lstStyle/>
          <a:p>
            <a:fld id="{0135BD4C-98B3-45BD-9EDD-EDD0802E1E6F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22049" y="7145569"/>
            <a:ext cx="4864304" cy="3326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66020" y="7145569"/>
            <a:ext cx="574254" cy="332696"/>
          </a:xfrm>
        </p:spPr>
        <p:txBody>
          <a:bodyPr/>
          <a:lstStyle/>
          <a:p>
            <a:fld id="{B3EAA4EF-2CEE-4211-9976-A0D376C84C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3403" y="320546"/>
            <a:ext cx="1218115" cy="6784973"/>
          </a:xfrm>
        </p:spPr>
        <p:txBody>
          <a:bodyPr vert="vert270" anchor="b"/>
          <a:lstStyle>
            <a:lvl1pPr marL="0" algn="ctr">
              <a:defRPr sz="37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58619" y="320545"/>
            <a:ext cx="663437" cy="3326956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>
              <a:buNone/>
              <a:defRPr sz="23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558619" y="3778563"/>
            <a:ext cx="663437" cy="3326956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>
              <a:buNone/>
              <a:defRPr sz="23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309064" y="320545"/>
            <a:ext cx="7830741" cy="3326956"/>
          </a:xfrm>
        </p:spPr>
        <p:txBody>
          <a:bodyPr/>
          <a:lstStyle>
            <a:lvl1pPr algn="l">
              <a:defRPr sz="2700"/>
            </a:lvl1pPr>
            <a:lvl2pPr algn="l">
              <a:defRPr sz="2300"/>
            </a:lvl2pPr>
            <a:lvl3pPr algn="l">
              <a:defRPr sz="2000"/>
            </a:lvl3pPr>
            <a:lvl4pPr algn="l">
              <a:defRPr sz="1800"/>
            </a:lvl4pPr>
            <a:lvl5pPr algn="l"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309064" y="3778563"/>
            <a:ext cx="7830741" cy="3326956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5471078" y="7145569"/>
            <a:ext cx="2432750" cy="332696"/>
          </a:xfrm>
        </p:spPr>
        <p:txBody>
          <a:bodyPr/>
          <a:lstStyle/>
          <a:p>
            <a:fld id="{0135BD4C-98B3-45BD-9EDD-EDD0802E1E6F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522050" y="7145569"/>
            <a:ext cx="4865500" cy="332696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66020" y="7147914"/>
            <a:ext cx="574254" cy="332696"/>
          </a:xfrm>
        </p:spPr>
        <p:txBody>
          <a:bodyPr/>
          <a:lstStyle>
            <a:lvl1pPr algn="ctr">
              <a:defRPr/>
            </a:lvl1pPr>
          </a:lstStyle>
          <a:p>
            <a:fld id="{B3EAA4EF-2CEE-4211-9976-A0D376C84C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5BD4C-98B3-45BD-9EDD-EDD0802E1E6F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AA4EF-2CEE-4211-9976-A0D376C84C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5471077" y="7145569"/>
            <a:ext cx="2436231" cy="332696"/>
          </a:xfrm>
        </p:spPr>
        <p:txBody>
          <a:bodyPr/>
          <a:lstStyle/>
          <a:p>
            <a:fld id="{0135BD4C-98B3-45BD-9EDD-EDD0802E1E6F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522049" y="7146585"/>
            <a:ext cx="4864304" cy="33168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66020" y="7145569"/>
            <a:ext cx="574254" cy="332696"/>
          </a:xfrm>
        </p:spPr>
        <p:txBody>
          <a:bodyPr/>
          <a:lstStyle/>
          <a:p>
            <a:fld id="{B3EAA4EF-2CEE-4211-9976-A0D376C84C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584" y="405366"/>
            <a:ext cx="1044099" cy="6553095"/>
          </a:xfrm>
        </p:spPr>
        <p:txBody>
          <a:bodyPr vert="vert270" anchor="b"/>
          <a:lstStyle>
            <a:lvl1pPr marL="0" marR="20574" algn="r">
              <a:spcBef>
                <a:spcPts val="0"/>
              </a:spcBef>
              <a:buNone/>
              <a:defRPr sz="33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296966" y="405366"/>
            <a:ext cx="2784263" cy="6553095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/>
            </a:lvl1pPr>
            <a:lvl2pPr>
              <a:buNone/>
              <a:defRPr sz="1400"/>
            </a:lvl2pPr>
            <a:lvl3pPr>
              <a:buNone/>
              <a:defRPr sz="11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169145" y="352859"/>
            <a:ext cx="6024450" cy="6603503"/>
          </a:xfrm>
        </p:spPr>
        <p:txBody>
          <a:bodyPr/>
          <a:lstStyle>
            <a:lvl1pPr>
              <a:spcBef>
                <a:spcPts val="0"/>
              </a:spcBef>
              <a:defRPr sz="3400"/>
            </a:lvl1pPr>
            <a:lvl2pPr>
              <a:defRPr sz="29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7169588" y="7228567"/>
            <a:ext cx="2436231" cy="332696"/>
          </a:xfrm>
        </p:spPr>
        <p:txBody>
          <a:bodyPr/>
          <a:lstStyle>
            <a:lvl1pPr>
              <a:defRPr sz="1000"/>
            </a:lvl1pPr>
          </a:lstStyle>
          <a:p>
            <a:fld id="{0135BD4C-98B3-45BD-9EDD-EDD0802E1E6F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296966" y="7228567"/>
            <a:ext cx="5872622" cy="332696"/>
          </a:xfrm>
        </p:spPr>
        <p:txBody>
          <a:bodyPr/>
          <a:lstStyle>
            <a:lvl1pPr>
              <a:defRPr sz="10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603535" y="7228567"/>
            <a:ext cx="574254" cy="332696"/>
          </a:xfrm>
        </p:spPr>
        <p:txBody>
          <a:bodyPr/>
          <a:lstStyle>
            <a:lvl1pPr>
              <a:defRPr sz="1000"/>
            </a:lvl1pPr>
          </a:lstStyle>
          <a:p>
            <a:fld id="{B3EAA4EF-2CEE-4211-9976-A0D376C84C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584" y="166370"/>
            <a:ext cx="1044099" cy="7057179"/>
          </a:xfrm>
        </p:spPr>
        <p:txBody>
          <a:bodyPr vert="vert270" anchor="b"/>
          <a:lstStyle>
            <a:lvl1pPr marL="0" algn="l">
              <a:buNone/>
              <a:defRPr sz="34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299685" y="412315"/>
            <a:ext cx="8373672" cy="604901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6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05124" y="6469081"/>
            <a:ext cx="8373672" cy="756126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974580" y="7228567"/>
            <a:ext cx="2401427" cy="332696"/>
          </a:xfrm>
        </p:spPr>
        <p:txBody>
          <a:bodyPr/>
          <a:lstStyle>
            <a:lvl1pPr>
              <a:defRPr sz="1000"/>
            </a:lvl1pPr>
          </a:lstStyle>
          <a:p>
            <a:fld id="{0135BD4C-98B3-45BD-9EDD-EDD0802E1E6F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336447" y="7229583"/>
            <a:ext cx="5649908" cy="332696"/>
          </a:xfrm>
        </p:spPr>
        <p:txBody>
          <a:bodyPr/>
          <a:lstStyle>
            <a:lvl1pPr>
              <a:defRPr sz="10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382721" y="7228567"/>
            <a:ext cx="417640" cy="332696"/>
          </a:xfrm>
        </p:spPr>
        <p:txBody>
          <a:bodyPr/>
          <a:lstStyle>
            <a:lvl1pPr algn="ctr">
              <a:defRPr sz="1000"/>
            </a:lvl1pPr>
          </a:lstStyle>
          <a:p>
            <a:fld id="{B3EAA4EF-2CEE-4211-9976-A0D376C84C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5BD4C-98B3-45BD-9EDD-EDD0802E1E6F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AA4EF-2CEE-4211-9976-A0D376C84C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43733" y="420070"/>
            <a:ext cx="2175206" cy="604901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22049" y="420070"/>
            <a:ext cx="7134675" cy="604901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5BD4C-98B3-45BD-9EDD-EDD0802E1E6F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AA4EF-2CEE-4211-9976-A0D376C84C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8032" y="15511"/>
            <a:ext cx="10424925" cy="7537998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756"/>
            <a:ext cx="10432956" cy="754575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7386331" y="5455851"/>
            <a:ext cx="3051980" cy="209507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522050" y="294924"/>
            <a:ext cx="9396889" cy="1542498"/>
          </a:xfrm>
          <a:prstGeom prst="rect">
            <a:avLst/>
          </a:prstGeom>
        </p:spPr>
        <p:txBody>
          <a:bodyPr vert="horz" lIns="102870" tIns="51435" rIns="102870" bIns="51435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522050" y="2075883"/>
            <a:ext cx="9396889" cy="5040842"/>
          </a:xfrm>
          <a:prstGeom prst="rect">
            <a:avLst/>
          </a:prstGeom>
        </p:spPr>
        <p:txBody>
          <a:bodyPr vert="horz" lIns="102870" tIns="51435" rIns="102870" bIns="51435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471077" y="7145569"/>
            <a:ext cx="2436231" cy="332696"/>
          </a:xfrm>
          <a:prstGeom prst="rect">
            <a:avLst/>
          </a:prstGeom>
        </p:spPr>
        <p:txBody>
          <a:bodyPr vert="horz" lIns="102870" tIns="51435" rIns="102870" bIns="51435" anchor="b"/>
          <a:lstStyle>
            <a:lvl1pPr algn="l" eaLnBrk="1" latinLnBrk="0" hangingPunct="1">
              <a:defRPr kumimoji="0" sz="1100" b="0">
                <a:solidFill>
                  <a:schemeClr val="tx1"/>
                </a:solidFill>
              </a:defRPr>
            </a:lvl1pPr>
          </a:lstStyle>
          <a:p>
            <a:fld id="{0135BD4C-98B3-45BD-9EDD-EDD0802E1E6F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2049" y="7146585"/>
            <a:ext cx="4864304" cy="331680"/>
          </a:xfrm>
          <a:prstGeom prst="rect">
            <a:avLst/>
          </a:prstGeom>
        </p:spPr>
        <p:txBody>
          <a:bodyPr vert="horz" lIns="102870" tIns="51435" rIns="102870" bIns="51435" anchor="b"/>
          <a:lstStyle>
            <a:lvl1pPr algn="r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66020" y="7145569"/>
            <a:ext cx="574254" cy="332696"/>
          </a:xfrm>
          <a:prstGeom prst="rect">
            <a:avLst/>
          </a:prstGeom>
        </p:spPr>
        <p:txBody>
          <a:bodyPr vert="horz" lIns="102870" tIns="51435" rIns="102870" bIns="51435" anchor="b"/>
          <a:lstStyle>
            <a:lvl1pPr algn="ctr" eaLnBrk="1" latinLnBrk="0" hangingPunct="1">
              <a:defRPr kumimoji="0" sz="1400">
                <a:solidFill>
                  <a:schemeClr val="tx1"/>
                </a:solidFill>
              </a:defRPr>
            </a:lvl1pPr>
          </a:lstStyle>
          <a:p>
            <a:fld id="{B3EAA4EF-2CEE-4211-9976-A0D376C84C2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545211" algn="l" rtl="0" eaLnBrk="1" latinLnBrk="0" hangingPunct="1">
        <a:spcBef>
          <a:spcPct val="0"/>
        </a:spcBef>
        <a:buNone/>
        <a:defRPr kumimoji="0" sz="47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04063" indent="-432054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925830" indent="-321469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727" indent="-257175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indent="-236601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1800225" indent="-236601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36601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345436" indent="-236601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20574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828925" indent="-20574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35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12" Type="http://schemas.openxmlformats.org/officeDocument/2006/relationships/image" Target="../media/image34.jpe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jpeg"/><Relationship Id="rId11" Type="http://schemas.openxmlformats.org/officeDocument/2006/relationships/image" Target="../media/image33.jpeg"/><Relationship Id="rId5" Type="http://schemas.openxmlformats.org/officeDocument/2006/relationships/image" Target="../media/image27.jpeg"/><Relationship Id="rId15" Type="http://schemas.openxmlformats.org/officeDocument/2006/relationships/image" Target="../media/image37.jpeg"/><Relationship Id="rId10" Type="http://schemas.openxmlformats.org/officeDocument/2006/relationships/image" Target="../media/image32.png"/><Relationship Id="rId4" Type="http://schemas.openxmlformats.org/officeDocument/2006/relationships/image" Target="../media/image26.jpe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52530" y="2423309"/>
            <a:ext cx="9206558" cy="2286016"/>
          </a:xfrm>
        </p:spPr>
        <p:txBody>
          <a:bodyPr>
            <a:noAutofit/>
          </a:bodyPr>
          <a:lstStyle/>
          <a:p>
            <a:r>
              <a:rPr lang="ru-RU" sz="6100" dirty="0" smtClean="0">
                <a:solidFill>
                  <a:schemeClr val="accent1">
                    <a:lumMod val="75000"/>
                  </a:schemeClr>
                </a:solidFill>
              </a:rPr>
              <a:t>Взаимодействие ДОУ с родителями</a:t>
            </a:r>
            <a:endParaRPr lang="ru-RU" sz="61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73371" y="787610"/>
            <a:ext cx="4365939" cy="411651"/>
          </a:xfrm>
          <a:prstGeom prst="rect">
            <a:avLst/>
          </a:prstGeom>
        </p:spPr>
        <p:txBody>
          <a:bodyPr wrap="none" lIns="102870" tIns="51435" rIns="102870" bIns="51435">
            <a:spAutoFit/>
          </a:bodyPr>
          <a:lstStyle/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МБДОУ ПГО «Детский сад № 36»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96933" y="6694889"/>
            <a:ext cx="2233945" cy="411651"/>
          </a:xfrm>
          <a:prstGeom prst="rect">
            <a:avLst/>
          </a:prstGeom>
        </p:spPr>
        <p:txBody>
          <a:bodyPr wrap="none" lIns="102870" tIns="51435" rIns="102870" bIns="51435">
            <a:spAutoFit/>
          </a:bodyPr>
          <a:lstStyle/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Полевской, 2014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36202" y="5670961"/>
            <a:ext cx="4404786" cy="712610"/>
          </a:xfrm>
          <a:prstGeom prst="rect">
            <a:avLst/>
          </a:prstGeom>
        </p:spPr>
        <p:txBody>
          <a:bodyPr wrap="square" lIns="102870" tIns="51435" rIns="102870" bIns="51435">
            <a:spAutoFit/>
          </a:bodyPr>
          <a:lstStyle/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Воспитатель:</a:t>
            </a:r>
          </a:p>
          <a:p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Ботанина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Лариса Николаевна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074" name="Picture 2" descr="G:\picture_02_11_04_02_1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090331" cy="2066119"/>
          </a:xfrm>
          <a:prstGeom prst="rect">
            <a:avLst/>
          </a:prstGeom>
          <a:noFill/>
        </p:spPr>
      </p:pic>
      <p:pic>
        <p:nvPicPr>
          <p:cNvPr id="1027" name="Picture 3" descr="D:\Documents and Settings\Хозяин\Рабочий стол\КАРТИН\Screenshot_2013-05-11-00-28-5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9834" y="4852201"/>
            <a:ext cx="3229283" cy="2428892"/>
          </a:xfrm>
          <a:prstGeom prst="rect">
            <a:avLst/>
          </a:prstGeom>
          <a:noFill/>
        </p:spPr>
      </p:pic>
      <p:pic>
        <p:nvPicPr>
          <p:cNvPr id="1028" name="Picture 4" descr="D:\Documents and Settings\Хозяин\Рабочий стол\КАРТИН\Screenshot_2013-05-11-00-30-2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77882" y="0"/>
            <a:ext cx="3363106" cy="23889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8528" y="3994945"/>
            <a:ext cx="8238650" cy="2627642"/>
          </a:xfrm>
          <a:prstGeom prst="rect">
            <a:avLst/>
          </a:prstGeom>
        </p:spPr>
        <p:txBody>
          <a:bodyPr wrap="square" lIns="102870" tIns="51435" rIns="102870" bIns="51435">
            <a:spAutoFit/>
          </a:bodyPr>
          <a:lstStyle/>
          <a:p>
            <a:pPr eaLnBrk="0" hangingPunct="0">
              <a:defRPr/>
            </a:pPr>
            <a:r>
              <a:rPr lang="ru-RU" sz="4100" dirty="0">
                <a:solidFill>
                  <a:srgbClr val="00B05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Лучше всего можно помочь детям, помогая их родителям</a:t>
            </a:r>
            <a:r>
              <a:rPr lang="ru-RU" sz="4100" dirty="0" smtClean="0">
                <a:solidFill>
                  <a:srgbClr val="00B05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eaLnBrk="0" hangingPunct="0">
              <a:defRPr/>
            </a:pPr>
            <a:endParaRPr lang="ru-RU" sz="4100" dirty="0">
              <a:solidFill>
                <a:srgbClr val="00B05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r" eaLnBrk="0" hangingPunct="0">
              <a:defRPr/>
            </a:pPr>
            <a:r>
              <a:rPr lang="ru-RU" sz="4100" dirty="0">
                <a:solidFill>
                  <a:srgbClr val="00B05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Т.Харрис</a:t>
            </a:r>
            <a:endParaRPr lang="ru-RU" sz="4100" dirty="0">
              <a:solidFill>
                <a:srgbClr val="00B050"/>
              </a:solidFill>
            </a:endParaRPr>
          </a:p>
        </p:txBody>
      </p:sp>
      <p:pic>
        <p:nvPicPr>
          <p:cNvPr id="2050" name="Picture 2" descr="D:\Documents and Settings\Хозяин\Рабочий стол\КАРТИН\Screenshot_2013-05-11-00-54-0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20164" y="423045"/>
            <a:ext cx="5058563" cy="28754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05096" y="708848"/>
            <a:ext cx="8564933" cy="6013185"/>
          </a:xfrm>
          <a:prstGeom prst="rect">
            <a:avLst/>
          </a:prstGeom>
        </p:spPr>
        <p:txBody>
          <a:bodyPr wrap="square" lIns="102870" tIns="51435" rIns="102870" bIns="51435">
            <a:spAutoFit/>
          </a:bodyPr>
          <a:lstStyle/>
          <a:p>
            <a:pPr>
              <a:defRPr/>
            </a:pPr>
            <a:r>
              <a:rPr lang="ru-RU" sz="3200" b="1" i="1" dirty="0">
                <a:solidFill>
                  <a:srgbClr val="0099CC"/>
                </a:solidFill>
                <a:latin typeface="Arial" charset="0"/>
                <a:cs typeface="Arial" charset="0"/>
              </a:rPr>
              <a:t>Воспитание родителей</a:t>
            </a:r>
            <a:r>
              <a:rPr lang="ru-RU" sz="3200" i="1" dirty="0">
                <a:solidFill>
                  <a:srgbClr val="0099CC"/>
                </a:solidFill>
                <a:latin typeface="Arial" charset="0"/>
                <a:cs typeface="Arial" charset="0"/>
              </a:rPr>
              <a:t> </a:t>
            </a:r>
            <a:r>
              <a:rPr lang="ru-RU" sz="3200" i="1" dirty="0">
                <a:latin typeface="Arial" charset="0"/>
                <a:cs typeface="Arial" charset="0"/>
              </a:rPr>
              <a:t>– это международный термин, под которым понимается помощь родителям в выполнении ими функций воспитателя собственных детей</a:t>
            </a:r>
          </a:p>
          <a:p>
            <a:pPr>
              <a:buFontTx/>
              <a:buNone/>
              <a:defRPr/>
            </a:pPr>
            <a:r>
              <a:rPr lang="ru-RU" sz="3200" b="1" i="1" dirty="0">
                <a:solidFill>
                  <a:srgbClr val="0099CC"/>
                </a:solidFill>
                <a:latin typeface="Arial" charset="0"/>
                <a:cs typeface="Arial" charset="0"/>
              </a:rPr>
              <a:t>	</a:t>
            </a:r>
            <a:r>
              <a:rPr lang="ru-RU" sz="3200" b="1" i="1" dirty="0">
                <a:solidFill>
                  <a:srgbClr val="0099CC"/>
                </a:solidFill>
                <a:latin typeface="Arial" pitchFamily="34" charset="0"/>
                <a:cs typeface="Arial" pitchFamily="34" charset="0"/>
              </a:rPr>
              <a:t>Представляет единство трёх компонентов</a:t>
            </a:r>
            <a:r>
              <a:rPr lang="ru-RU" sz="3200" dirty="0">
                <a:solidFill>
                  <a:srgbClr val="0099CC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578644" indent="-578644">
              <a:buFont typeface="+mj-lt"/>
              <a:buAutoNum type="arabicPeriod"/>
              <a:defRPr/>
            </a:pPr>
            <a:r>
              <a:rPr lang="ru-RU" sz="3200" dirty="0">
                <a:latin typeface="Arial" pitchFamily="34" charset="0"/>
                <a:cs typeface="Arial" pitchFamily="34" charset="0"/>
              </a:rPr>
              <a:t>Отношение к ребёнку</a:t>
            </a:r>
          </a:p>
          <a:p>
            <a:pPr marL="578644" indent="-578644">
              <a:buFont typeface="+mj-lt"/>
              <a:buAutoNum type="arabicPeriod"/>
              <a:defRPr/>
            </a:pPr>
            <a:r>
              <a:rPr lang="ru-RU" sz="3200" dirty="0">
                <a:latin typeface="Arial" pitchFamily="34" charset="0"/>
                <a:cs typeface="Arial" pitchFamily="34" charset="0"/>
              </a:rPr>
              <a:t>Представления о ребёнке и способы воздействия (контроль, наказание, предъявление требований и т.д.)</a:t>
            </a:r>
          </a:p>
          <a:p>
            <a:pPr marL="578644" indent="-578644">
              <a:buFont typeface="+mj-lt"/>
              <a:buAutoNum type="arabicPeriod"/>
              <a:defRPr/>
            </a:pPr>
            <a:r>
              <a:rPr lang="ru-RU" sz="3200" dirty="0">
                <a:latin typeface="Arial" pitchFamily="34" charset="0"/>
                <a:cs typeface="Arial" pitchFamily="34" charset="0"/>
              </a:rPr>
              <a:t>Характер обращения с ребёнком</a:t>
            </a:r>
          </a:p>
        </p:txBody>
      </p:sp>
      <p:pic>
        <p:nvPicPr>
          <p:cNvPr id="2051" name="Picture 3" descr="G:\picture_52_13_04_02_1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23680" y="5058631"/>
            <a:ext cx="2017308" cy="2502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4101" y="945138"/>
            <a:ext cx="8157079" cy="4043415"/>
          </a:xfrm>
          <a:prstGeom prst="rect">
            <a:avLst/>
          </a:prstGeom>
        </p:spPr>
        <p:txBody>
          <a:bodyPr wrap="square" lIns="102870" tIns="51435" rIns="102870" bIns="51435">
            <a:spAutoFit/>
          </a:bodyPr>
          <a:lstStyle/>
          <a:p>
            <a:pPr algn="just" eaLnBrk="0" hangingPunct="0">
              <a:defRPr/>
            </a:pPr>
            <a:r>
              <a:rPr lang="ru-RU" sz="3200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Цель воспитания родителей </a:t>
            </a:r>
            <a:r>
              <a:rPr lang="ru-RU" sz="32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 формирование «педагогической компетенции» и «педагогической рефлексии» или коррекция педагогической позиции, позволяющая понимать своего ребёнка, правильно организовывать общение с ним и совместную деятельность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G:\picture_53_13_04_02_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1418" y="4637887"/>
            <a:ext cx="2868232" cy="2714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/>
          <p:cNvSpPr txBox="1">
            <a:spLocks/>
          </p:cNvSpPr>
          <p:nvPr/>
        </p:nvSpPr>
        <p:spPr>
          <a:xfrm>
            <a:off x="815702" y="0"/>
            <a:ext cx="8874840" cy="1023902"/>
          </a:xfrm>
          <a:prstGeom prst="rect">
            <a:avLst/>
          </a:prstGeom>
        </p:spPr>
        <p:txBody>
          <a:bodyPr lIns="102870" tIns="51435" rIns="102870" bIns="51435"/>
          <a:lstStyle/>
          <a:p>
            <a:pPr algn="ctr">
              <a:spcBef>
                <a:spcPct val="0"/>
              </a:spcBef>
              <a:defRPr/>
            </a:pPr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Проблемы </a:t>
            </a:r>
          </a:p>
        </p:txBody>
      </p:sp>
      <p:sp>
        <p:nvSpPr>
          <p:cNvPr id="3" name="Блок-схема: знак завершения 2"/>
          <p:cNvSpPr/>
          <p:nvPr/>
        </p:nvSpPr>
        <p:spPr>
          <a:xfrm>
            <a:off x="407818" y="1102665"/>
            <a:ext cx="9462210" cy="1969093"/>
          </a:xfrm>
          <a:prstGeom prst="flowChartTerminato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/>
          <a:p>
            <a:pPr algn="ctr">
              <a:defRPr/>
            </a:pPr>
            <a:r>
              <a:rPr lang="ru-RU" sz="23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Педагогическая пассивность </a:t>
            </a:r>
            <a:r>
              <a:rPr lang="ru-RU" sz="23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родителей</a:t>
            </a:r>
            <a:r>
              <a:rPr lang="ru-RU" sz="23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ru-RU" sz="2300" dirty="0" smtClean="0"/>
              <a:t> </a:t>
            </a: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т.е. непонимание родителями своей воспитательной функции, нежелание установить единые требования к ребенку в детском саду и семье, игнорирование родителями того факта, что в определении содержания, форм взаимодействия детского сада с семьей не дошкольное учреждение, а именно они выступают социальными заказчиками</a:t>
            </a:r>
            <a:endParaRPr lang="ru-RU" sz="18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652531" y="3308050"/>
            <a:ext cx="9135928" cy="1904321"/>
          </a:xfrm>
          <a:prstGeom prst="flowChartTermina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/>
          <a:p>
            <a:r>
              <a:rPr lang="ru-RU" sz="2300" b="1" dirty="0" smtClean="0">
                <a:solidFill>
                  <a:srgbClr val="7030A0"/>
                </a:solidFill>
              </a:rPr>
              <a:t>Отсутствие у родителей «педагогической рефлексии</a:t>
            </a:r>
            <a:r>
              <a:rPr lang="ru-RU" sz="2300" dirty="0" smtClean="0"/>
              <a:t> </a:t>
            </a:r>
            <a:r>
              <a:rPr lang="ru-RU" sz="2300" dirty="0" smtClean="0">
                <a:solidFill>
                  <a:schemeClr val="accent5">
                    <a:lumMod val="50000"/>
                  </a:schemeClr>
                </a:solidFill>
              </a:rPr>
              <a:t>-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неумение самокритично оценить себя как воспитателя, поставить себя на место ребенка, посмотреть на ситуацию его глазами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734132" y="5434658"/>
            <a:ext cx="8972755" cy="1732813"/>
          </a:xfrm>
          <a:prstGeom prst="flowChartTerminator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/>
          <a:p>
            <a:pPr algn="ctr">
              <a:defRPr/>
            </a:pPr>
            <a:r>
              <a:rPr lang="ru-RU" sz="2300" b="1" dirty="0" smtClean="0">
                <a:solidFill>
                  <a:schemeClr val="accent6">
                    <a:lumMod val="50000"/>
                  </a:schemeClr>
                </a:solidFill>
              </a:rPr>
              <a:t>Педагог выступает в роли инфор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матора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rgbClr val="7030A0"/>
                </a:solidFill>
              </a:rPr>
              <a:t>семьи о жизни ребенка в детском саду, и зачастую относится к родителям, как к объектам воспитания. </a:t>
            </a:r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489422" y="630105"/>
            <a:ext cx="9299005" cy="5920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2870" tIns="51435" rIns="102870" bIns="51435">
            <a:spAutoFit/>
          </a:bodyPr>
          <a:lstStyle/>
          <a:p>
            <a:pPr algn="just" eaLnBrk="0" hangingPunct="0"/>
            <a:r>
              <a:rPr lang="ru-RU" sz="2700" b="1" i="1" dirty="0">
                <a:solidFill>
                  <a:srgbClr val="0070C0"/>
                </a:solidFill>
                <a:latin typeface="Arial" charset="0"/>
                <a:ea typeface="Times New Roman" pitchFamily="18" charset="0"/>
                <a:cs typeface="Arial" charset="0"/>
              </a:rPr>
              <a:t>Педагогическая компетентность</a:t>
            </a:r>
            <a:r>
              <a:rPr lang="ru-RU" sz="2700" i="1" dirty="0">
                <a:solidFill>
                  <a:srgbClr val="0070C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sz="2700" i="1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– это способность понять потребности детей и создать возможности удовлетворять их, сделать ребёнка счастливым, умение видеть какие-то вещи с точки зрения перспективы развития ребёнка</a:t>
            </a:r>
          </a:p>
          <a:p>
            <a:pPr algn="just" eaLnBrk="0" hangingPunct="0"/>
            <a:endParaRPr lang="ru-RU" sz="2700" dirty="0">
              <a:latin typeface="Arial" charset="0"/>
              <a:ea typeface="Times New Roman" pitchFamily="18" charset="0"/>
              <a:cs typeface="Arial" charset="0"/>
            </a:endParaRPr>
          </a:p>
          <a:p>
            <a:pPr algn="just" eaLnBrk="0" hangingPunct="0"/>
            <a:r>
              <a:rPr lang="ru-RU" sz="2700" b="1" i="1" dirty="0">
                <a:solidFill>
                  <a:srgbClr val="0070C0"/>
                </a:solidFill>
                <a:latin typeface="Arial" charset="0"/>
                <a:ea typeface="Times New Roman" pitchFamily="18" charset="0"/>
                <a:cs typeface="Arial" charset="0"/>
              </a:rPr>
              <a:t>Педагогическая рефлексия</a:t>
            </a:r>
            <a:r>
              <a:rPr lang="ru-RU" sz="2700" i="1" dirty="0">
                <a:solidFill>
                  <a:srgbClr val="0070C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sz="2700" i="1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– это умение родителей анализировать собственную воспитательную деятельность, критически её оценивать, находить причины своих педагогических ошибок, неэффективности используемых методов, осуществлять выбор методов воздействия  на ребёнка, адекватных его особенностям в конкретной ситуации</a:t>
            </a:r>
            <a:endParaRPr lang="ru-RU" sz="2700" dirty="0"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83074" y="0"/>
            <a:ext cx="8874840" cy="1260193"/>
          </a:xfrm>
          <a:prstGeom prst="rect">
            <a:avLst/>
          </a:prstGeom>
        </p:spPr>
        <p:txBody>
          <a:bodyPr lIns="102870" tIns="51435" rIns="102870" bIns="51435"/>
          <a:lstStyle/>
          <a:p>
            <a:pPr algn="ctr">
              <a:spcBef>
                <a:spcPct val="0"/>
              </a:spcBef>
              <a:defRPr/>
            </a:pPr>
            <a:r>
              <a:rPr lang="ru-RU" sz="5000" dirty="0" smtClean="0">
                <a:latin typeface="Arial" charset="0"/>
                <a:ea typeface="+mj-ea"/>
                <a:cs typeface="Arial" charset="0"/>
              </a:rPr>
              <a:t> </a:t>
            </a:r>
            <a:r>
              <a:rPr lang="ru-RU" sz="5000" b="1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  <a:ea typeface="+mj-ea"/>
                <a:cs typeface="Arial" charset="0"/>
              </a:rPr>
              <a:t>Этапы</a:t>
            </a:r>
            <a:r>
              <a:rPr lang="ru-RU" sz="5000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  <a:ea typeface="+mj-ea"/>
                <a:cs typeface="Arial" charset="0"/>
              </a:rPr>
              <a:t>  </a:t>
            </a:r>
          </a:p>
        </p:txBody>
      </p:sp>
      <p:sp>
        <p:nvSpPr>
          <p:cNvPr id="4" name="Овал 3"/>
          <p:cNvSpPr/>
          <p:nvPr/>
        </p:nvSpPr>
        <p:spPr>
          <a:xfrm>
            <a:off x="326247" y="945138"/>
            <a:ext cx="7749224" cy="1743307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/>
          <a:p>
            <a:pPr algn="ctr">
              <a:defRPr/>
            </a:pPr>
            <a:r>
              <a:rPr lang="ru-RU" sz="27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Информационный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7030A0"/>
                </a:solidFill>
              </a:rPr>
              <a:t>- </a:t>
            </a:r>
            <a:r>
              <a:rPr lang="ru-RU" dirty="0" smtClean="0">
                <a:solidFill>
                  <a:srgbClr val="7030A0"/>
                </a:solidFill>
              </a:rPr>
              <a:t>сбор информации о семьях воспитанников: анкетирование, наблюдение, посещение семьи на дому</a:t>
            </a:r>
            <a:endParaRPr lang="ru-RU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Выгнутая вправо стрелка 4"/>
          <p:cNvSpPr/>
          <p:nvPr/>
        </p:nvSpPr>
        <p:spPr>
          <a:xfrm>
            <a:off x="8483326" y="1732775"/>
            <a:ext cx="1794521" cy="1732802"/>
          </a:xfrm>
          <a:prstGeom prst="curvedLeftArrow">
            <a:avLst>
              <a:gd name="adj1" fmla="val 18919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120804" y="2835467"/>
            <a:ext cx="7069437" cy="1913072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/>
          <a:p>
            <a:pPr algn="ctr">
              <a:defRPr/>
            </a:pPr>
            <a:r>
              <a:rPr lang="ru-RU" sz="27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Аналитический </a:t>
            </a:r>
            <a:r>
              <a:rPr lang="ru-RU" sz="27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2700" dirty="0" smtClean="0"/>
              <a:t> </a:t>
            </a:r>
            <a:r>
              <a:rPr lang="ru-RU" dirty="0" smtClean="0">
                <a:solidFill>
                  <a:srgbClr val="7030A0"/>
                </a:solidFill>
              </a:rPr>
              <a:t>выявление семей, находящихся в социально опасном положении и детей, имеющих те или иные проблемы психологического плана</a:t>
            </a:r>
            <a:endParaRPr lang="ru-RU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Выгнутая влево стрелка 6"/>
          <p:cNvSpPr/>
          <p:nvPr/>
        </p:nvSpPr>
        <p:spPr>
          <a:xfrm>
            <a:off x="163105" y="3701868"/>
            <a:ext cx="2120841" cy="2126619"/>
          </a:xfrm>
          <a:prstGeom prst="curvedRightArrow">
            <a:avLst>
              <a:gd name="adj1" fmla="val 25000"/>
              <a:gd name="adj2" fmla="val 50000"/>
              <a:gd name="adj3" fmla="val 2441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794521" y="4804560"/>
            <a:ext cx="8320221" cy="2362911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/>
          <a:p>
            <a:pPr>
              <a:lnSpc>
                <a:spcPct val="150000"/>
              </a:lnSpc>
              <a:defRPr/>
            </a:pPr>
            <a:r>
              <a:rPr lang="ru-RU" sz="27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Содержательный</a:t>
            </a:r>
            <a:r>
              <a:rPr lang="ru-RU" sz="2700" dirty="0" smtClean="0"/>
              <a:t> </a:t>
            </a:r>
            <a:r>
              <a:rPr lang="ru-RU" dirty="0" smtClean="0">
                <a:solidFill>
                  <a:srgbClr val="7030A0"/>
                </a:solidFill>
              </a:rPr>
              <a:t>-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7030A0"/>
                </a:solidFill>
              </a:rPr>
              <a:t>анализ полученных данных и составление базы данных для составления плана взаимодействия педагогов с родителями на текущий год</a:t>
            </a:r>
            <a:r>
              <a:rPr lang="ru-RU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5672" y="236266"/>
            <a:ext cx="8401791" cy="1150315"/>
          </a:xfrm>
          <a:prstGeom prst="rect">
            <a:avLst/>
          </a:prstGeom>
        </p:spPr>
        <p:txBody>
          <a:bodyPr wrap="square" lIns="102870" tIns="51435" rIns="102870" bIns="51435">
            <a:spAutoFit/>
          </a:bodyPr>
          <a:lstStyle/>
          <a:p>
            <a:r>
              <a:rPr lang="ru-RU" sz="3600" dirty="0" smtClean="0">
                <a:latin typeface="Arial" charset="0"/>
                <a:cs typeface="Arial" charset="0"/>
              </a:rPr>
              <a:t>Организация</a:t>
            </a:r>
            <a:r>
              <a:rPr lang="ru-RU" sz="3200" dirty="0" smtClean="0">
                <a:latin typeface="Arial" charset="0"/>
                <a:cs typeface="Arial" charset="0"/>
              </a:rPr>
              <a:t> взаимодействия начинается с изучения </a:t>
            </a:r>
            <a:endParaRPr lang="ru-RU" sz="3200" dirty="0"/>
          </a:p>
        </p:txBody>
      </p:sp>
      <p:sp>
        <p:nvSpPr>
          <p:cNvPr id="3" name="Пятиугольник 2"/>
          <p:cNvSpPr/>
          <p:nvPr/>
        </p:nvSpPr>
        <p:spPr>
          <a:xfrm>
            <a:off x="1305096" y="1417721"/>
            <a:ext cx="5220494" cy="708868"/>
          </a:xfrm>
          <a:prstGeom prst="homePlate">
            <a:avLst/>
          </a:prstGeom>
          <a:solidFill>
            <a:srgbClr val="C6FC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/>
          <a:p>
            <a:pPr algn="ctr">
              <a:defRPr/>
            </a:pPr>
            <a:endParaRPr lang="ru-RU" sz="32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32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Состава семьи</a:t>
            </a:r>
          </a:p>
          <a:p>
            <a:pPr algn="ctr">
              <a:defRPr/>
            </a:pP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Пятиугольник 3"/>
          <p:cNvSpPr/>
          <p:nvPr/>
        </p:nvSpPr>
        <p:spPr>
          <a:xfrm>
            <a:off x="1305096" y="2126594"/>
            <a:ext cx="6525618" cy="787632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/>
          <a:p>
            <a:pPr algn="ctr">
              <a:defRPr/>
            </a:pPr>
            <a:endParaRPr lang="ru-RU" sz="32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32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Микроклимата семьи</a:t>
            </a:r>
          </a:p>
          <a:p>
            <a:pPr algn="ctr">
              <a:defRPr/>
            </a:pPr>
            <a:endParaRPr lang="ru-RU" dirty="0"/>
          </a:p>
        </p:txBody>
      </p:sp>
      <p:sp>
        <p:nvSpPr>
          <p:cNvPr id="5" name="Пятиугольник 4"/>
          <p:cNvSpPr/>
          <p:nvPr/>
        </p:nvSpPr>
        <p:spPr>
          <a:xfrm>
            <a:off x="1305096" y="2914231"/>
            <a:ext cx="7667601" cy="787637"/>
          </a:xfrm>
          <a:prstGeom prst="homePlate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/>
          <a:p>
            <a:pPr algn="ctr">
              <a:defRPr/>
            </a:pPr>
            <a:r>
              <a:rPr lang="ru-RU" sz="32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Особенностей детей и родителей</a:t>
            </a:r>
          </a:p>
        </p:txBody>
      </p:sp>
      <p:sp>
        <p:nvSpPr>
          <p:cNvPr id="6" name="Пятиугольник 5"/>
          <p:cNvSpPr/>
          <p:nvPr/>
        </p:nvSpPr>
        <p:spPr>
          <a:xfrm>
            <a:off x="1305097" y="3701868"/>
            <a:ext cx="8075452" cy="787637"/>
          </a:xfrm>
          <a:prstGeom prst="homePlate">
            <a:avLst/>
          </a:prstGeom>
          <a:solidFill>
            <a:srgbClr val="C6FC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/>
          <a:p>
            <a:pPr algn="ctr">
              <a:defRPr/>
            </a:pPr>
            <a:r>
              <a:rPr lang="ru-RU" sz="32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Жилищно-бытовых условий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1305096" y="4489505"/>
            <a:ext cx="8238593" cy="787636"/>
          </a:xfrm>
          <a:prstGeom prst="homePlate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/>
          <a:p>
            <a:pPr algn="ctr">
              <a:defRPr/>
            </a:pPr>
            <a:r>
              <a:rPr lang="ru-RU" sz="32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Материального обеспечения </a:t>
            </a:r>
          </a:p>
        </p:txBody>
      </p:sp>
      <p:sp>
        <p:nvSpPr>
          <p:cNvPr id="9" name="Пятиугольник 8"/>
          <p:cNvSpPr/>
          <p:nvPr/>
        </p:nvSpPr>
        <p:spPr>
          <a:xfrm>
            <a:off x="1305097" y="5198378"/>
            <a:ext cx="8646443" cy="708873"/>
          </a:xfrm>
          <a:prstGeom prst="homePlate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/>
          <a:p>
            <a:pPr algn="ctr">
              <a:defRPr/>
            </a:pPr>
            <a:r>
              <a:rPr lang="ru-RU" sz="32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Возрастные особенности</a:t>
            </a:r>
          </a:p>
        </p:txBody>
      </p:sp>
      <p:sp>
        <p:nvSpPr>
          <p:cNvPr id="10" name="Пятиугольник 9"/>
          <p:cNvSpPr/>
          <p:nvPr/>
        </p:nvSpPr>
        <p:spPr>
          <a:xfrm>
            <a:off x="1305123" y="5907253"/>
            <a:ext cx="8809584" cy="945164"/>
          </a:xfrm>
          <a:prstGeom prst="homePlate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/>
          <a:p>
            <a:pPr algn="ctr">
              <a:defRPr/>
            </a:pPr>
            <a:r>
              <a:rPr lang="ru-RU" sz="32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Образованности и профессии 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26281" y="672112"/>
            <a:ext cx="9788461" cy="1260211"/>
          </a:xfrm>
          <a:prstGeom prst="rect">
            <a:avLst/>
          </a:prstGeom>
        </p:spPr>
        <p:txBody>
          <a:bodyPr lIns="102870" tIns="51435" rIns="102870" bIns="51435"/>
          <a:lstStyle/>
          <a:p>
            <a:pPr algn="ctr">
              <a:spcBef>
                <a:spcPct val="0"/>
              </a:spcBef>
              <a:defRPr/>
            </a:pPr>
            <a:r>
              <a:rPr lang="ru-RU" sz="45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Типы семей</a:t>
            </a:r>
            <a:endParaRPr lang="ru-RU" sz="4500" dirty="0">
              <a:solidFill>
                <a:schemeClr val="accent6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326281" y="2205369"/>
            <a:ext cx="4975784" cy="1181448"/>
          </a:xfrm>
          <a:prstGeom prst="ellipse">
            <a:avLst/>
          </a:prstGeom>
          <a:solidFill>
            <a:srgbClr val="92D05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/>
          <a:p>
            <a:pPr algn="ctr">
              <a:defRPr/>
            </a:pPr>
            <a:endParaRPr lang="ru-RU" sz="3200" b="1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Благополучные</a:t>
            </a:r>
          </a:p>
          <a:p>
            <a:pPr algn="ctr">
              <a:defRPr/>
            </a:pP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4404792" y="3308052"/>
            <a:ext cx="5628346" cy="1260211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/>
          <a:p>
            <a:pPr algn="ctr">
              <a:defRPr/>
            </a:pP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Неблагополучные</a:t>
            </a:r>
          </a:p>
          <a:p>
            <a:pPr algn="ctr">
              <a:defRPr/>
            </a:pP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978843" y="4725789"/>
            <a:ext cx="4894213" cy="1323221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/>
          <a:p>
            <a:pPr algn="ctr">
              <a:defRPr/>
            </a:pP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32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«Группы риска»</a:t>
            </a:r>
          </a:p>
          <a:p>
            <a:pPr algn="ctr"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897273" y="236290"/>
            <a:ext cx="8157022" cy="1260211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/>
          <a:p>
            <a:pPr algn="ctr">
              <a:defRPr/>
            </a:pPr>
            <a:endParaRPr lang="ru-RU" sz="3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3200" b="1" dirty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Неблагополучные семьи </a:t>
            </a:r>
          </a:p>
          <a:p>
            <a:pPr algn="ctr">
              <a:defRPr/>
            </a:pPr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44711" y="1969080"/>
            <a:ext cx="4486361" cy="118144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/>
          <a:p>
            <a:pPr marL="514350" indent="-514350" algn="ctr">
              <a:defRPr/>
            </a:pPr>
            <a:r>
              <a:rPr lang="ru-RU" sz="32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Нравственно- неблагополучные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975784" y="1496501"/>
            <a:ext cx="5138923" cy="118143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/>
          <a:p>
            <a:pPr marL="514350" indent="-514350" algn="ctr">
              <a:defRPr/>
            </a:pPr>
            <a:r>
              <a:rPr lang="ru-RU" dirty="0">
                <a:solidFill>
                  <a:srgbClr val="C00000"/>
                </a:solidFill>
              </a:rPr>
              <a:t>   </a:t>
            </a:r>
            <a:r>
              <a:rPr lang="ru-RU" sz="32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Педагогически-некомпетентные</a:t>
            </a:r>
          </a:p>
        </p:txBody>
      </p:sp>
      <p:sp>
        <p:nvSpPr>
          <p:cNvPr id="5" name="Блок-схема: процесс 4"/>
          <p:cNvSpPr/>
          <p:nvPr/>
        </p:nvSpPr>
        <p:spPr>
          <a:xfrm>
            <a:off x="326281" y="3229290"/>
            <a:ext cx="4404792" cy="3780632"/>
          </a:xfrm>
          <a:prstGeom prst="flowChartProcess">
            <a:avLst/>
          </a:prstGeom>
          <a:solidFill>
            <a:srgbClr val="FFFFFF"/>
          </a:solidFill>
          <a:ln>
            <a:solidFill>
              <a:srgbClr val="FCF1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/>
          <a:p>
            <a:pPr eaLnBrk="0" hangingPunct="0">
              <a:defRPr/>
            </a:pPr>
            <a:r>
              <a:rPr lang="ru-RU" sz="2700" dirty="0">
                <a:solidFill>
                  <a:schemeClr val="tx1"/>
                </a:solidFill>
                <a:cs typeface="Times New Roman" pitchFamily="18" charset="0"/>
              </a:rPr>
              <a:t>1.</a:t>
            </a:r>
            <a:r>
              <a:rPr lang="ru-RU" sz="2700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   </a:t>
            </a:r>
            <a:r>
              <a:rPr lang="ru-RU" sz="2700" dirty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Потребительская ориентация</a:t>
            </a:r>
            <a:endParaRPr lang="ru-RU" sz="2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0" hangingPunct="0">
              <a:defRPr/>
            </a:pPr>
            <a:r>
              <a:rPr lang="ru-RU" sz="2700" dirty="0">
                <a:solidFill>
                  <a:schemeClr val="tx1"/>
                </a:solidFill>
                <a:latin typeface="Arial" pitchFamily="34" charset="0"/>
                <a:cs typeface="Times New Roman" pitchFamily="18" charset="0"/>
              </a:rPr>
              <a:t>2.    Эгоистическая направленность</a:t>
            </a:r>
            <a:endParaRPr lang="ru-RU" sz="2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0" hangingPunct="0">
              <a:defRPr/>
            </a:pPr>
            <a:r>
              <a:rPr lang="ru-RU" sz="2700" dirty="0">
                <a:solidFill>
                  <a:schemeClr val="tx1"/>
                </a:solidFill>
                <a:latin typeface="Arial" pitchFamily="34" charset="0"/>
                <a:cs typeface="Times New Roman" pitchFamily="18" charset="0"/>
              </a:rPr>
              <a:t>3. Пассивная социальная позиция</a:t>
            </a:r>
            <a:endParaRPr lang="ru-RU" sz="2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endParaRPr lang="ru-RU" sz="2700" dirty="0">
              <a:solidFill>
                <a:srgbClr val="262626"/>
              </a:solidFill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>
            <a:off x="4894212" y="2914231"/>
            <a:ext cx="5220497" cy="4174476"/>
          </a:xfrm>
          <a:prstGeom prst="flowChartProcess">
            <a:avLst/>
          </a:prstGeom>
          <a:solidFill>
            <a:srgbClr val="FFFFFF"/>
          </a:solidFill>
          <a:ln>
            <a:solidFill>
              <a:srgbClr val="FCF1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/>
          <a:p>
            <a:pPr algn="just">
              <a:buFont typeface="+mj-lt"/>
              <a:buAutoNum type="arabicPeriod"/>
              <a:defRPr/>
            </a:pPr>
            <a:endParaRPr lang="ru-RU" sz="32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Font typeface="+mj-lt"/>
              <a:buAutoNum type="arabicPeriod"/>
              <a:defRPr/>
            </a:pPr>
            <a:r>
              <a:rPr lang="ru-RU" sz="2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Попустительство</a:t>
            </a:r>
            <a:endParaRPr lang="ru-RU" sz="27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Font typeface="+mj-lt"/>
              <a:buAutoNum type="arabicPeriod"/>
              <a:defRPr/>
            </a:pPr>
            <a:r>
              <a:rPr lang="ru-RU" sz="27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Гиперопека</a:t>
            </a:r>
            <a:r>
              <a:rPr lang="ru-RU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buFont typeface="+mj-lt"/>
              <a:buAutoNum type="arabicPeriod"/>
              <a:defRPr/>
            </a:pPr>
            <a:r>
              <a:rPr lang="ru-RU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Непоследовательность и противоречивость </a:t>
            </a:r>
          </a:p>
          <a:p>
            <a:pPr algn="just">
              <a:buFont typeface="+mj-lt"/>
              <a:buAutoNum type="arabicPeriod"/>
              <a:defRPr/>
            </a:pPr>
            <a:r>
              <a:rPr lang="ru-RU" sz="2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Авторитарность </a:t>
            </a:r>
          </a:p>
          <a:p>
            <a:pPr algn="just">
              <a:buFont typeface="+mj-lt"/>
              <a:buAutoNum type="arabicPeriod"/>
              <a:defRPr/>
            </a:pPr>
            <a:r>
              <a:rPr lang="ru-RU" sz="27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Гиперсоциальность</a:t>
            </a:r>
            <a:endParaRPr lang="ru-RU" sz="27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Font typeface="+mj-lt"/>
              <a:buAutoNum type="arabicPeriod"/>
              <a:defRPr/>
            </a:pPr>
            <a:r>
              <a:rPr lang="ru-RU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Недостаточная отзывчивость </a:t>
            </a:r>
          </a:p>
          <a:p>
            <a:pPr algn="just">
              <a:buFont typeface="+mj-lt"/>
              <a:buAutoNum type="arabicPeriod"/>
              <a:defRPr/>
            </a:pPr>
            <a:r>
              <a:rPr lang="ru-RU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Инверсия родительских ролей </a:t>
            </a:r>
          </a:p>
          <a:p>
            <a:pPr algn="just">
              <a:buFont typeface="+mj-lt"/>
              <a:buAutoNum type="arabicPeriod"/>
              <a:defRPr/>
            </a:pPr>
            <a:endParaRPr lang="ru-RU" sz="32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5"/>
          <p:cNvSpPr txBox="1">
            <a:spLocks/>
          </p:cNvSpPr>
          <p:nvPr/>
        </p:nvSpPr>
        <p:spPr>
          <a:xfrm>
            <a:off x="244711" y="157527"/>
            <a:ext cx="10033136" cy="7009921"/>
          </a:xfrm>
          <a:prstGeom prst="rect">
            <a:avLst/>
          </a:prstGeom>
          <a:ln>
            <a:noFill/>
          </a:ln>
        </p:spPr>
        <p:txBody>
          <a:bodyPr lIns="102870" tIns="51435" rIns="102870" bIns="51435"/>
          <a:lstStyle/>
          <a:p>
            <a:pPr marL="385763" indent="-385763" algn="ctr">
              <a:spcBef>
                <a:spcPct val="20000"/>
              </a:spcBef>
              <a:defRPr/>
            </a:pPr>
            <a:r>
              <a:rPr lang="ru-RU" sz="3600" dirty="0" smtClean="0"/>
              <a:t>	</a:t>
            </a:r>
            <a:r>
              <a:rPr lang="ru-RU" sz="3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Традиционные формы работы с родителями</a:t>
            </a:r>
          </a:p>
          <a:p>
            <a:pPr marL="385763" indent="-385763">
              <a:spcBef>
                <a:spcPct val="20000"/>
              </a:spcBef>
              <a:defRPr/>
            </a:pPr>
            <a:endParaRPr lang="ru-RU" sz="3200" dirty="0" smtClean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85763" indent="-385763">
              <a:spcBef>
                <a:spcPct val="20000"/>
              </a:spcBef>
              <a:defRPr/>
            </a:pP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endParaRPr lang="ru-RU" sz="3200" dirty="0"/>
          </a:p>
        </p:txBody>
      </p:sp>
      <p:pic>
        <p:nvPicPr>
          <p:cNvPr id="4" name="Picture 3" descr="D:\Documents and Settings\Хозяин\Рабочий стол\ФОТО ДЕТ.САД\фото с родителями\копии 0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20362" y="1851805"/>
            <a:ext cx="5954158" cy="5275349"/>
          </a:xfrm>
          <a:prstGeom prst="rect">
            <a:avLst/>
          </a:prstGeom>
          <a:noFill/>
        </p:spPr>
      </p:pic>
      <p:sp>
        <p:nvSpPr>
          <p:cNvPr id="7" name="Рамка 6"/>
          <p:cNvSpPr/>
          <p:nvPr/>
        </p:nvSpPr>
        <p:spPr>
          <a:xfrm>
            <a:off x="3934610" y="1780367"/>
            <a:ext cx="6286544" cy="5432877"/>
          </a:xfrm>
          <a:prstGeom prst="frame">
            <a:avLst>
              <a:gd name="adj1" fmla="val 58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19834" y="1637491"/>
            <a:ext cx="3857652" cy="3214710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lvl="0"/>
            <a:r>
              <a:rPr lang="ru-RU" sz="4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Тематические родительские </a:t>
            </a:r>
            <a:r>
              <a:rPr lang="ru-RU" sz="4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собрания: </a:t>
            </a:r>
            <a:r>
              <a:rPr lang="ru-RU" sz="4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(«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Играем 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пальчиками, развиваем 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ум», «Речевая 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готовность ребенка к 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школе». )</a:t>
            </a:r>
            <a:endParaRPr lang="ru-RU" sz="36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spcBef>
                <a:spcPct val="20000"/>
              </a:spcBef>
              <a:defRPr/>
            </a:pPr>
            <a:endParaRPr lang="ru-RU" sz="44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marL="385763" indent="-385763">
              <a:spcBef>
                <a:spcPct val="20000"/>
              </a:spcBef>
              <a:defRPr/>
            </a:pPr>
            <a:endParaRPr lang="ru-RU" sz="44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834" y="294923"/>
            <a:ext cx="10072758" cy="219982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Традиционные формы работы с родителями</a:t>
            </a:r>
            <a:br>
              <a:rPr lang="ru-RU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ru-RU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r>
              <a:rPr lang="ru-RU" sz="500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Спортивные </a:t>
            </a:r>
            <a:br>
              <a:rPr lang="ru-RU" sz="500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500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состязания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Picture 4" descr="D:\Documents and Settings\Хозяин\Рабочий стол\ФОТО ДЕТ.САД\фото с родителями\копии 0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7618" y="1566053"/>
            <a:ext cx="4942433" cy="4489531"/>
          </a:xfrm>
          <a:prstGeom prst="rect">
            <a:avLst/>
          </a:prstGeom>
          <a:noFill/>
        </p:spPr>
      </p:pic>
      <p:pic>
        <p:nvPicPr>
          <p:cNvPr id="4" name="Picture 2" descr="D:\Documents and Settings\Хозяин\Рабочий стол\ФОТО ДЕТ.САД\фото с родителями\копии 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272" y="3066251"/>
            <a:ext cx="4323252" cy="3825685"/>
          </a:xfrm>
          <a:prstGeom prst="rect">
            <a:avLst/>
          </a:prstGeom>
          <a:noFill/>
        </p:spPr>
      </p:pic>
      <p:sp>
        <p:nvSpPr>
          <p:cNvPr id="5" name="Рамка 4"/>
          <p:cNvSpPr/>
          <p:nvPr/>
        </p:nvSpPr>
        <p:spPr>
          <a:xfrm>
            <a:off x="219834" y="2923375"/>
            <a:ext cx="4567964" cy="4174476"/>
          </a:xfrm>
          <a:prstGeom prst="frame">
            <a:avLst>
              <a:gd name="adj1" fmla="val 5079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Рамка 5"/>
          <p:cNvSpPr/>
          <p:nvPr/>
        </p:nvSpPr>
        <p:spPr>
          <a:xfrm>
            <a:off x="4934742" y="1494615"/>
            <a:ext cx="5220531" cy="4725822"/>
          </a:xfrm>
          <a:prstGeom prst="frame">
            <a:avLst>
              <a:gd name="adj1" fmla="val 4373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834" y="294923"/>
            <a:ext cx="10072758" cy="2199823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Традиционные формы работы с родителями</a:t>
            </a:r>
            <a:br>
              <a:rPr lang="ru-RU" sz="3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ru-RU" sz="3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Утренники</a:t>
            </a:r>
            <a:r>
              <a:rPr lang="ru-RU" sz="240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:( «Весенний праздник», «</a:t>
            </a:r>
            <a:r>
              <a:rPr lang="ru-RU" sz="240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Масленница</a:t>
            </a:r>
            <a:r>
              <a:rPr lang="ru-RU" sz="240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», «</a:t>
            </a:r>
            <a:r>
              <a:rPr lang="ru-RU" sz="240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Снегурочка-Несмеяна</a:t>
            </a:r>
            <a:r>
              <a:rPr lang="ru-RU" sz="240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» и </a:t>
            </a:r>
            <a:r>
              <a:rPr lang="ru-RU" sz="240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т.д</a:t>
            </a:r>
            <a:r>
              <a:rPr lang="ru-RU" sz="240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) 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" name="Picture 6" descr="D:\Documents and Settings\Хозяин\Рабочий стол\ФОТО ДЕТ.САД\фото с родителями\копии 0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494" y="2637623"/>
            <a:ext cx="4812677" cy="4568295"/>
          </a:xfrm>
          <a:prstGeom prst="rect">
            <a:avLst/>
          </a:prstGeom>
          <a:noFill/>
        </p:spPr>
      </p:pic>
      <p:pic>
        <p:nvPicPr>
          <p:cNvPr id="4" name="Picture 3" descr="G:\фото с родителями\копии 0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672" y="2756704"/>
            <a:ext cx="3752256" cy="3646116"/>
          </a:xfrm>
          <a:prstGeom prst="rect">
            <a:avLst/>
          </a:prstGeom>
          <a:noFill/>
        </p:spPr>
      </p:pic>
      <p:sp>
        <p:nvSpPr>
          <p:cNvPr id="5" name="Рамка 4"/>
          <p:cNvSpPr/>
          <p:nvPr/>
        </p:nvSpPr>
        <p:spPr>
          <a:xfrm>
            <a:off x="652530" y="2599176"/>
            <a:ext cx="4078539" cy="4016949"/>
          </a:xfrm>
          <a:prstGeom prst="frame">
            <a:avLst>
              <a:gd name="adj1" fmla="val 7039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Рамка 5"/>
          <p:cNvSpPr/>
          <p:nvPr/>
        </p:nvSpPr>
        <p:spPr>
          <a:xfrm>
            <a:off x="5138887" y="2423309"/>
            <a:ext cx="5302101" cy="4962114"/>
          </a:xfrm>
          <a:prstGeom prst="frame">
            <a:avLst>
              <a:gd name="adj1" fmla="val 5143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:\фото с родителями\копии 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4610" y="2137557"/>
            <a:ext cx="5954668" cy="488335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8396" y="494483"/>
            <a:ext cx="10292592" cy="1071570"/>
          </a:xfrm>
        </p:spPr>
        <p:txBody>
          <a:bodyPr>
            <a:normAutofit fontScale="90000"/>
          </a:bodyPr>
          <a:lstStyle/>
          <a:p>
            <a:r>
              <a:rPr lang="ru-RU" sz="3600" i="1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Нетрадиционные формы работы с родителями </a:t>
            </a:r>
            <a:br>
              <a:rPr lang="ru-RU" sz="3600" i="1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</a:br>
            <a:endParaRPr lang="ru-RU" sz="36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3934610" y="2066119"/>
            <a:ext cx="6280951" cy="5198405"/>
          </a:xfrm>
          <a:prstGeom prst="frame">
            <a:avLst>
              <a:gd name="adj1" fmla="val 42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1272" y="2351871"/>
            <a:ext cx="36433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Круглые столы, </a:t>
            </a:r>
            <a:br>
              <a:rPr lang="ru-RU" sz="3200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практикумы-семинары </a:t>
            </a:r>
            <a:r>
              <a:rPr lang="ru-RU" sz="32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94924"/>
            <a:ext cx="10292592" cy="1542498"/>
          </a:xfrm>
        </p:spPr>
        <p:txBody>
          <a:bodyPr>
            <a:normAutofit fontScale="90000"/>
          </a:bodyPr>
          <a:lstStyle/>
          <a:p>
            <a:r>
              <a:rPr lang="ru-RU" sz="3600" i="1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Нетрадиционные формы работы с родителями</a:t>
            </a:r>
            <a:br>
              <a:rPr lang="ru-RU" sz="3600" i="1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3600" i="1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br>
              <a:rPr lang="ru-RU" sz="3600" i="1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360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Тематические проекты</a:t>
            </a:r>
            <a:endParaRPr lang="ru-RU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6211869" y="1003306"/>
            <a:ext cx="2953044" cy="407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 descr="G:\Фото\Фото05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850365" y="1792778"/>
            <a:ext cx="3307411" cy="3996969"/>
          </a:xfrm>
          <a:prstGeom prst="rect">
            <a:avLst/>
          </a:prstGeom>
          <a:noFill/>
        </p:spPr>
      </p:pic>
      <p:pic>
        <p:nvPicPr>
          <p:cNvPr id="1029" name="Picture 5" descr="G:\Фото\Фото056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4404897" y="3524658"/>
            <a:ext cx="3217607" cy="44439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94483"/>
            <a:ext cx="10440988" cy="1571635"/>
          </a:xfrm>
        </p:spPr>
        <p:txBody>
          <a:bodyPr>
            <a:normAutofit fontScale="90000"/>
          </a:bodyPr>
          <a:lstStyle/>
          <a:p>
            <a:r>
              <a:rPr lang="ru-RU" sz="3600" i="1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Нетрадиционные формы работы с родителями</a:t>
            </a:r>
            <a:br>
              <a:rPr lang="ru-RU" sz="3600" i="1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3600" i="1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br>
              <a:rPr lang="ru-RU" sz="3600" i="1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</a:br>
            <a:endParaRPr lang="ru-RU" sz="36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026" name="Picture 2" descr="G:\Screenshot_2014-02-04-10-54-4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5784" y="2851937"/>
            <a:ext cx="7572428" cy="3988621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19834" y="1208863"/>
            <a:ext cx="6643734" cy="1500198"/>
          </a:xfrm>
          <a:prstGeom prst="rect">
            <a:avLst/>
          </a:prstGeom>
        </p:spPr>
        <p:txBody>
          <a:bodyPr vert="horz" lIns="102870" tIns="51435" rIns="102870" bIns="51435" anchor="ctr">
            <a:normAutofit/>
          </a:bodyPr>
          <a:lstStyle/>
          <a:p>
            <a:pPr marL="545211" lvl="0" defTabSz="914400">
              <a:spcBef>
                <a:spcPct val="0"/>
              </a:spcBef>
            </a:pP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Сайт дошкольного учреждения </a:t>
            </a: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http</a:t>
            </a: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//36.dspgo.ru/</a:t>
            </a:r>
            <a:endParaRPr kumimoji="0" lang="ru-RU" sz="2800" b="0" i="0" u="none" strike="noStrike" kern="1200" cap="none" spc="0" normalizeH="0" baseline="0" noProof="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Рамка 6"/>
          <p:cNvSpPr/>
          <p:nvPr/>
        </p:nvSpPr>
        <p:spPr>
          <a:xfrm>
            <a:off x="1934346" y="2709061"/>
            <a:ext cx="7715304" cy="4572032"/>
          </a:xfrm>
          <a:prstGeom prst="frame">
            <a:avLst>
              <a:gd name="adj1" fmla="val 4423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94924"/>
            <a:ext cx="10440988" cy="1542498"/>
          </a:xfrm>
        </p:spPr>
        <p:txBody>
          <a:bodyPr>
            <a:normAutofit fontScale="90000"/>
          </a:bodyPr>
          <a:lstStyle/>
          <a:p>
            <a:r>
              <a:rPr lang="ru-RU" sz="3200" i="1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Нетрадиционные формы работы с родителями</a:t>
            </a:r>
            <a:br>
              <a:rPr lang="ru-RU" sz="3200" i="1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3200" i="1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3200" i="1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3200" i="1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075" name="Picture 3" descr="G:\Фото\Фото05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9056" y="1494615"/>
            <a:ext cx="3905265" cy="5214974"/>
          </a:xfrm>
          <a:prstGeom prst="rect">
            <a:avLst/>
          </a:prstGeom>
          <a:noFill/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219834" y="1637491"/>
            <a:ext cx="4857784" cy="1542498"/>
          </a:xfrm>
          <a:prstGeom prst="rect">
            <a:avLst/>
          </a:prstGeom>
        </p:spPr>
        <p:txBody>
          <a:bodyPr vert="horz" lIns="102870" tIns="51435" rIns="102870" bIns="51435" anchor="ctr">
            <a:normAutofit/>
          </a:bodyPr>
          <a:lstStyle/>
          <a:p>
            <a:pPr marL="545211" lvl="0" defTabSz="914400">
              <a:spcBef>
                <a:spcPct val="0"/>
              </a:spcBef>
            </a:pPr>
            <a:r>
              <a:rPr lang="ru-RU" sz="4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Издательская деятельность </a:t>
            </a:r>
            <a:r>
              <a:rPr lang="ru-RU" sz="44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kumimoji="0" lang="ru-RU" sz="4100" b="0" i="0" u="none" strike="noStrike" kern="1200" cap="none" spc="0" normalizeH="0" baseline="0" noProof="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2710" y="3209127"/>
            <a:ext cx="4214842" cy="3429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Статья «Так давайте же все дружить» в газете «Диалог» Полевского издательства. (</a:t>
            </a:r>
            <a:r>
              <a:rPr lang="en-US" dirty="0" smtClean="0"/>
              <a:t>30</a:t>
            </a:r>
            <a:r>
              <a:rPr lang="ru-RU" dirty="0" smtClean="0"/>
              <a:t>.</a:t>
            </a:r>
            <a:r>
              <a:rPr lang="en-US" dirty="0" smtClean="0"/>
              <a:t>10</a:t>
            </a:r>
            <a:r>
              <a:rPr lang="ru-RU" dirty="0" smtClean="0"/>
              <a:t>.2013 – в </a:t>
            </a:r>
            <a:r>
              <a:rPr lang="ru-RU" dirty="0" err="1" smtClean="0"/>
              <a:t>д</a:t>
            </a:r>
            <a:r>
              <a:rPr lang="en-US" dirty="0" smtClean="0"/>
              <a:t>/</a:t>
            </a:r>
            <a:r>
              <a:rPr lang="ru-RU" dirty="0" smtClean="0"/>
              <a:t>с проходил «Фестиваль народных игр»)</a:t>
            </a:r>
            <a:endParaRPr lang="ru-RU" dirty="0"/>
          </a:p>
        </p:txBody>
      </p:sp>
      <p:sp>
        <p:nvSpPr>
          <p:cNvPr id="6" name="Рамка 5"/>
          <p:cNvSpPr/>
          <p:nvPr/>
        </p:nvSpPr>
        <p:spPr>
          <a:xfrm>
            <a:off x="4934742" y="1423177"/>
            <a:ext cx="4286280" cy="5357850"/>
          </a:xfrm>
          <a:prstGeom prst="frame">
            <a:avLst>
              <a:gd name="adj1" fmla="val 46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396" y="294924"/>
            <a:ext cx="10292592" cy="1542498"/>
          </a:xfrm>
        </p:spPr>
        <p:txBody>
          <a:bodyPr>
            <a:noAutofit/>
          </a:bodyPr>
          <a:lstStyle/>
          <a:p>
            <a:r>
              <a:rPr lang="ru-RU" sz="3200" i="1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Нетрадиционные формы работы с родителями</a:t>
            </a:r>
            <a:br>
              <a:rPr lang="ru-RU" sz="3200" i="1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3200" i="1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br>
              <a:rPr lang="ru-RU" sz="3200" i="1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320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Выпуск информационных листков, буклеты</a:t>
            </a:r>
            <a:endParaRPr lang="ru-RU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050" name="Picture 2" descr="G:\picture_01_11_04_02_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63238" y="2851937"/>
            <a:ext cx="5895189" cy="3602292"/>
          </a:xfrm>
          <a:prstGeom prst="rect">
            <a:avLst/>
          </a:prstGeom>
          <a:noFill/>
        </p:spPr>
      </p:pic>
      <p:pic>
        <p:nvPicPr>
          <p:cNvPr id="2052" name="Picture 4" descr="G:\picture_05_11_04_02_1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4214" y="4352135"/>
            <a:ext cx="2072171" cy="2920200"/>
          </a:xfrm>
          <a:prstGeom prst="rect">
            <a:avLst/>
          </a:prstGeom>
          <a:noFill/>
        </p:spPr>
      </p:pic>
      <p:pic>
        <p:nvPicPr>
          <p:cNvPr id="6" name="Picture 3" descr="G:\picture_03_11_04_02_1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62776" y="1994681"/>
            <a:ext cx="3878891" cy="27614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834" y="1637491"/>
            <a:ext cx="4857784" cy="1542498"/>
          </a:xfrm>
        </p:spPr>
        <p:txBody>
          <a:bodyPr>
            <a:normAutofit/>
          </a:bodyPr>
          <a:lstStyle/>
          <a:p>
            <a:r>
              <a:rPr lang="ru-RU" sz="410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Стенды и уголки для родителей</a:t>
            </a:r>
            <a:endParaRPr lang="ru-RU" sz="41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123" name="Picture 3" descr="G:\picture_56_10_04_02_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7618" y="1065987"/>
            <a:ext cx="4643470" cy="3482603"/>
          </a:xfrm>
          <a:prstGeom prst="rect">
            <a:avLst/>
          </a:prstGeom>
          <a:noFill/>
        </p:spPr>
      </p:pic>
      <p:pic>
        <p:nvPicPr>
          <p:cNvPr id="5124" name="Picture 4" descr="G:\picture_58_10_04_02_1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1272" y="3780631"/>
            <a:ext cx="4143404" cy="292236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19834" y="280169"/>
            <a:ext cx="100013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Нетрадиционные формы работы с родителями</a:t>
            </a:r>
            <a:endParaRPr lang="ru-RU" sz="3200" dirty="0"/>
          </a:p>
        </p:txBody>
      </p:sp>
      <p:pic>
        <p:nvPicPr>
          <p:cNvPr id="7" name="Picture 3" descr="G:\picture_57_10_04_02_1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63304" y="4852201"/>
            <a:ext cx="5152235" cy="2367243"/>
          </a:xfrm>
          <a:prstGeom prst="rect">
            <a:avLst/>
          </a:prstGeom>
          <a:noFill/>
        </p:spPr>
      </p:pic>
      <p:sp>
        <p:nvSpPr>
          <p:cNvPr id="8" name="Рамка 7"/>
          <p:cNvSpPr/>
          <p:nvPr/>
        </p:nvSpPr>
        <p:spPr>
          <a:xfrm>
            <a:off x="219834" y="3709193"/>
            <a:ext cx="4357718" cy="3143272"/>
          </a:xfrm>
          <a:prstGeom prst="frame">
            <a:avLst>
              <a:gd name="adj1" fmla="val 522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Рамка 8"/>
          <p:cNvSpPr/>
          <p:nvPr/>
        </p:nvSpPr>
        <p:spPr>
          <a:xfrm>
            <a:off x="4863304" y="923111"/>
            <a:ext cx="5072098" cy="3643338"/>
          </a:xfrm>
          <a:prstGeom prst="frame">
            <a:avLst>
              <a:gd name="adj1" fmla="val 659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Рамка 9"/>
          <p:cNvSpPr/>
          <p:nvPr/>
        </p:nvSpPr>
        <p:spPr>
          <a:xfrm>
            <a:off x="4791866" y="4709325"/>
            <a:ext cx="5286412" cy="2571768"/>
          </a:xfrm>
          <a:prstGeom prst="frame">
            <a:avLst>
              <a:gd name="adj1" fmla="val 57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440988" cy="994549"/>
          </a:xfrm>
        </p:spPr>
        <p:txBody>
          <a:bodyPr>
            <a:normAutofit/>
          </a:bodyPr>
          <a:lstStyle/>
          <a:p>
            <a:r>
              <a:rPr lang="ru-RU" sz="3200" i="1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Нетрадиционные формы работы с родителями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9834" y="851673"/>
            <a:ext cx="4357717" cy="3286148"/>
          </a:xfrm>
        </p:spPr>
        <p:txBody>
          <a:bodyPr>
            <a:normAutofit/>
          </a:bodyPr>
          <a:lstStyle/>
          <a:p>
            <a:r>
              <a:rPr lang="ru-RU" sz="2000" u="sng" dirty="0" smtClean="0">
                <a:solidFill>
                  <a:srgbClr val="7030A0"/>
                </a:solidFill>
              </a:rPr>
              <a:t>Конкурсы:</a:t>
            </a:r>
            <a:r>
              <a:rPr lang="ru-RU" sz="2000" dirty="0" smtClean="0">
                <a:solidFill>
                  <a:srgbClr val="7030A0"/>
                </a:solidFill>
              </a:rPr>
              <a:t> «Елочка красавица всем нам очень нравиться», «Пасха красная», «Покормите птиц», «</a:t>
            </a:r>
            <a:r>
              <a:rPr lang="ru-RU" sz="2000" dirty="0" err="1" smtClean="0">
                <a:solidFill>
                  <a:srgbClr val="7030A0"/>
                </a:solidFill>
              </a:rPr>
              <a:t>Мойдодыр</a:t>
            </a:r>
            <a:r>
              <a:rPr lang="ru-RU" sz="2000" dirty="0" smtClean="0">
                <a:solidFill>
                  <a:srgbClr val="7030A0"/>
                </a:solidFill>
              </a:rPr>
              <a:t>», «Куклы в национальных костюмах» и т.д.</a:t>
            </a:r>
          </a:p>
          <a:p>
            <a:r>
              <a:rPr lang="ru-RU" sz="2000" dirty="0" smtClean="0">
                <a:solidFill>
                  <a:srgbClr val="7030A0"/>
                </a:solidFill>
              </a:rPr>
              <a:t> </a:t>
            </a:r>
            <a:r>
              <a:rPr lang="ru-RU" sz="2000" u="sng" dirty="0" smtClean="0">
                <a:solidFill>
                  <a:srgbClr val="7030A0"/>
                </a:solidFill>
              </a:rPr>
              <a:t>Фестивали</a:t>
            </a:r>
            <a:r>
              <a:rPr lang="ru-RU" sz="2000" dirty="0" smtClean="0">
                <a:solidFill>
                  <a:srgbClr val="7030A0"/>
                </a:solidFill>
              </a:rPr>
              <a:t>: «Фестиваль народных игр», «</a:t>
            </a:r>
            <a:r>
              <a:rPr lang="ru-RU" sz="2000" dirty="0" err="1" smtClean="0">
                <a:solidFill>
                  <a:srgbClr val="7030A0"/>
                </a:solidFill>
              </a:rPr>
              <a:t>Бажовский</a:t>
            </a:r>
            <a:r>
              <a:rPr lang="ru-RU" sz="2000" dirty="0" smtClean="0">
                <a:solidFill>
                  <a:srgbClr val="7030A0"/>
                </a:solidFill>
              </a:rPr>
              <a:t> фестиваль»</a:t>
            </a:r>
            <a:endParaRPr lang="ru-RU" sz="2000" dirty="0">
              <a:solidFill>
                <a:srgbClr val="7030A0"/>
              </a:solidFill>
            </a:endParaRPr>
          </a:p>
        </p:txBody>
      </p:sp>
      <p:pic>
        <p:nvPicPr>
          <p:cNvPr id="4" name="Picture 5" descr="D:\Documents and Settings\Хозяин\Рабочий стол\ФОТО ДЕТ.САД\фото с родителями\копии 06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883323"/>
            <a:ext cx="2079617" cy="2677940"/>
          </a:xfrm>
          <a:prstGeom prst="rect">
            <a:avLst/>
          </a:prstGeom>
          <a:noFill/>
        </p:spPr>
      </p:pic>
      <p:pic>
        <p:nvPicPr>
          <p:cNvPr id="5" name="Picture 4" descr="G:\фото с родителями\копии 06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17023" y="4568674"/>
            <a:ext cx="2323965" cy="2992589"/>
          </a:xfrm>
          <a:prstGeom prst="rect">
            <a:avLst/>
          </a:prstGeom>
          <a:noFill/>
        </p:spPr>
      </p:pic>
      <p:pic>
        <p:nvPicPr>
          <p:cNvPr id="1027" name="Picture 3" descr="D:\Documents and Settings\Хозяин\Рабочий стол\МАМА\Фото013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92328" y="1780367"/>
            <a:ext cx="2148660" cy="2857520"/>
          </a:xfrm>
          <a:prstGeom prst="rect">
            <a:avLst/>
          </a:prstGeom>
          <a:noFill/>
        </p:spPr>
      </p:pic>
      <p:pic>
        <p:nvPicPr>
          <p:cNvPr id="1030" name="Picture 6" descr="D:\Documents and Settings\Хозяин\Рабочий стол\МАМА\Фото028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1136721">
            <a:off x="8646636" y="6186655"/>
            <a:ext cx="795499" cy="1074216"/>
          </a:xfrm>
          <a:prstGeom prst="rect">
            <a:avLst/>
          </a:prstGeom>
          <a:noFill/>
        </p:spPr>
      </p:pic>
      <p:pic>
        <p:nvPicPr>
          <p:cNvPr id="12" name="Picture 10" descr="Фото010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05652" y="3709193"/>
            <a:ext cx="1071570" cy="1279633"/>
          </a:xfrm>
          <a:prstGeom prst="rect">
            <a:avLst/>
          </a:prstGeom>
          <a:noFill/>
        </p:spPr>
      </p:pic>
      <p:pic>
        <p:nvPicPr>
          <p:cNvPr id="13" name="Picture 8" descr="копии 06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3852069"/>
            <a:ext cx="1000132" cy="1337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 descr="G:\Screenshot_2014-02-04-12-52-14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077222" y="4343779"/>
            <a:ext cx="3357586" cy="3217484"/>
          </a:xfrm>
          <a:prstGeom prst="rect">
            <a:avLst/>
          </a:prstGeom>
          <a:noFill/>
        </p:spPr>
      </p:pic>
      <p:pic>
        <p:nvPicPr>
          <p:cNvPr id="1034" name="Picture 10" descr="G:\Screenshot_2014-02-04-12-48-02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934742" y="5638019"/>
            <a:ext cx="3252591" cy="1923244"/>
          </a:xfrm>
          <a:prstGeom prst="rect">
            <a:avLst/>
          </a:prstGeom>
          <a:noFill/>
        </p:spPr>
      </p:pic>
      <p:pic>
        <p:nvPicPr>
          <p:cNvPr id="1035" name="Picture 11" descr="D:\Documents and Settings\Хозяин\Рабочий стол\ФОТО ДЕТ.САД\фото для проекта\Фото0257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434676" y="1351739"/>
            <a:ext cx="2303455" cy="3071892"/>
          </a:xfrm>
          <a:prstGeom prst="rect">
            <a:avLst/>
          </a:prstGeom>
          <a:noFill/>
        </p:spPr>
      </p:pic>
      <p:pic>
        <p:nvPicPr>
          <p:cNvPr id="20" name="Picture 5" descr="D:\Documents and Settings\Хозяин\Рабочий стол\МАМА\Фото0210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200322">
            <a:off x="5316495" y="2870036"/>
            <a:ext cx="646658" cy="862385"/>
          </a:xfrm>
          <a:prstGeom prst="rect">
            <a:avLst/>
          </a:prstGeom>
          <a:noFill/>
        </p:spPr>
      </p:pic>
      <p:pic>
        <p:nvPicPr>
          <p:cNvPr id="25" name="Picture 4" descr="D:\Documents and Settings\Хозяин\Рабочий стол\МАМА\Фото0208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220626" y="1423177"/>
            <a:ext cx="2357454" cy="3143904"/>
          </a:xfrm>
          <a:prstGeom prst="rect">
            <a:avLst/>
          </a:prstGeom>
          <a:noFill/>
        </p:spPr>
      </p:pic>
      <p:pic>
        <p:nvPicPr>
          <p:cNvPr id="26" name="Picture 7" descr="G:\Screenshot_2014-02-04-12-49-24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363370" y="4066383"/>
            <a:ext cx="2780491" cy="1935103"/>
          </a:xfrm>
          <a:prstGeom prst="rect">
            <a:avLst/>
          </a:prstGeom>
          <a:noFill/>
        </p:spPr>
      </p:pic>
      <p:pic>
        <p:nvPicPr>
          <p:cNvPr id="1038" name="Picture 14" descr="D:\Documents and Settings\Хозяин\Рабочий стол\ФОТО ДЕТ.САД\фото для проекта\Фото0250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434940" y="708797"/>
            <a:ext cx="1063548" cy="1285884"/>
          </a:xfrm>
          <a:prstGeom prst="rect">
            <a:avLst/>
          </a:prstGeom>
          <a:noFill/>
        </p:spPr>
      </p:pic>
      <p:pic>
        <p:nvPicPr>
          <p:cNvPr id="1039" name="Picture 15" descr="D:\Documents and Settings\Хозяин\Рабочий стол\ФОТО ДЕТ.САД\фото для проекта\Фото0256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434544" y="3280565"/>
            <a:ext cx="1071355" cy="14287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07852" y="236291"/>
            <a:ext cx="9168493" cy="981913"/>
          </a:xfrm>
          <a:prstGeom prst="rect">
            <a:avLst/>
          </a:prstGeom>
        </p:spPr>
        <p:txBody>
          <a:bodyPr lIns="102870" tIns="51435" rIns="102870" bIns="51435"/>
          <a:lstStyle/>
          <a:p>
            <a:pPr algn="ctr">
              <a:spcBef>
                <a:spcPct val="0"/>
              </a:spcBef>
              <a:defRPr/>
            </a:pPr>
            <a:r>
              <a:rPr lang="ru-RU" sz="5000" dirty="0" smtClean="0">
                <a:solidFill>
                  <a:srgbClr val="990099"/>
                </a:solidFill>
                <a:latin typeface="Arial" charset="0"/>
                <a:ea typeface="+mj-ea"/>
                <a:cs typeface="Arial" charset="0"/>
              </a:rPr>
              <a:t>Этапы работы</a:t>
            </a: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326281" y="1260211"/>
            <a:ext cx="9869997" cy="5828474"/>
          </a:xfrm>
          <a:prstGeom prst="rect">
            <a:avLst/>
          </a:prstGeom>
        </p:spPr>
        <p:txBody>
          <a:bodyPr lIns="102870" tIns="51435" rIns="102870" bIns="51435"/>
          <a:lstStyle/>
          <a:p>
            <a:pPr marL="385763" indent="-385763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32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Моделирование взаимоотношений </a:t>
            </a:r>
          </a:p>
          <a:p>
            <a:pPr marL="385763" indent="-385763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3200" dirty="0" smtClean="0">
                <a:solidFill>
                  <a:schemeClr val="accent4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Установление доброжелательных межличностных отношений с установкой на деловое сотрудничество</a:t>
            </a:r>
          </a:p>
          <a:p>
            <a:pPr marL="385763" indent="-385763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32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Формирование у родителей более полного образа своего ребёнка и правильного его воспитания посредством сообщения им знаний о ребёнке</a:t>
            </a:r>
          </a:p>
          <a:p>
            <a:pPr marL="385763" indent="-385763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3200" dirty="0" smtClean="0">
                <a:solidFill>
                  <a:schemeClr val="accent4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Ознакомление с проблемами семьи</a:t>
            </a:r>
          </a:p>
          <a:p>
            <a:pPr marL="385763" indent="-385763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32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Совместное исследование в вопросах формирования и развития личности ребёнка</a:t>
            </a:r>
            <a:endParaRPr lang="ru-RU" sz="3200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34132" y="315052"/>
            <a:ext cx="8874840" cy="1260211"/>
          </a:xfrm>
          <a:prstGeom prst="rect">
            <a:avLst/>
          </a:prstGeom>
        </p:spPr>
        <p:txBody>
          <a:bodyPr lIns="102870" tIns="51435" rIns="102870" bIns="51435"/>
          <a:lstStyle/>
          <a:p>
            <a:pPr algn="ctr">
              <a:spcBef>
                <a:spcPct val="0"/>
              </a:spcBef>
              <a:defRPr/>
            </a:pPr>
            <a:r>
              <a:rPr lang="ru-RU" sz="5000" b="1" dirty="0" smtClean="0">
                <a:latin typeface="+mj-lt"/>
                <a:ea typeface="+mj-ea"/>
                <a:cs typeface="+mj-cs"/>
              </a:rPr>
              <a:t>Формы работы</a:t>
            </a:r>
            <a:endParaRPr lang="ru-RU" sz="5000" dirty="0" smtClean="0"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489421" y="1417738"/>
            <a:ext cx="9543716" cy="5670970"/>
          </a:xfrm>
          <a:prstGeom prst="rect">
            <a:avLst/>
          </a:prstGeom>
        </p:spPr>
        <p:txBody>
          <a:bodyPr lIns="102870" tIns="51435" rIns="102870" bIns="51435"/>
          <a:lstStyle/>
          <a:p>
            <a:pPr marL="385763" indent="-385763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3600" dirty="0" smtClean="0">
                <a:solidFill>
                  <a:srgbClr val="800080"/>
                </a:solidFill>
              </a:rPr>
              <a:t>Участие в планировании работы группы, ДОУ</a:t>
            </a:r>
          </a:p>
          <a:p>
            <a:pPr marL="385763" indent="-385763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3600" dirty="0" smtClean="0">
                <a:solidFill>
                  <a:srgbClr val="0000FF"/>
                </a:solidFill>
              </a:rPr>
              <a:t>Участие в жизни ДОУ </a:t>
            </a:r>
          </a:p>
          <a:p>
            <a:pPr marL="385763" indent="-385763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3600" dirty="0" smtClean="0">
                <a:solidFill>
                  <a:schemeClr val="accent4">
                    <a:lumMod val="50000"/>
                  </a:schemeClr>
                </a:solidFill>
              </a:rPr>
              <a:t>Совместное творчество </a:t>
            </a:r>
          </a:p>
          <a:p>
            <a:pPr marL="385763" indent="-385763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3600" dirty="0" smtClean="0">
                <a:solidFill>
                  <a:srgbClr val="800080"/>
                </a:solidFill>
              </a:rPr>
              <a:t>Праздники</a:t>
            </a:r>
          </a:p>
          <a:p>
            <a:pPr marL="385763" indent="-385763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3600" dirty="0" smtClean="0">
                <a:solidFill>
                  <a:schemeClr val="accent4">
                    <a:lumMod val="50000"/>
                  </a:schemeClr>
                </a:solidFill>
              </a:rPr>
              <a:t>Организация встреч </a:t>
            </a:r>
          </a:p>
          <a:p>
            <a:pPr marL="385763" indent="-385763">
              <a:spcBef>
                <a:spcPct val="20000"/>
              </a:spcBef>
              <a:defRPr/>
            </a:pPr>
            <a:endParaRPr lang="ru-RU" sz="3600" dirty="0" smtClean="0">
              <a:solidFill>
                <a:srgbClr val="0000FF"/>
              </a:solidFill>
            </a:endParaRPr>
          </a:p>
        </p:txBody>
      </p:sp>
      <p:pic>
        <p:nvPicPr>
          <p:cNvPr id="3075" name="Picture 3" descr="D:\Documents and Settings\Хозяин\Рабочий стол\КАРТИН\picture_57_13_04_02_1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6378" y="3066251"/>
            <a:ext cx="3524828" cy="42195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99669" y="551343"/>
            <a:ext cx="4404792" cy="10081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/>
          <a:p>
            <a:pPr algn="ctr">
              <a:defRPr/>
            </a:pPr>
            <a:r>
              <a:rPr lang="ru-RU" sz="45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Методы </a:t>
            </a:r>
          </a:p>
        </p:txBody>
      </p:sp>
      <p:sp>
        <p:nvSpPr>
          <p:cNvPr id="3" name="Стрелка вниз 2"/>
          <p:cNvSpPr/>
          <p:nvPr/>
        </p:nvSpPr>
        <p:spPr>
          <a:xfrm rot="2547504">
            <a:off x="3458578" y="1412487"/>
            <a:ext cx="295466" cy="1370478"/>
          </a:xfrm>
          <a:prstGeom prst="down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Стрелка вниз 3"/>
          <p:cNvSpPr/>
          <p:nvPr/>
        </p:nvSpPr>
        <p:spPr>
          <a:xfrm rot="19249066">
            <a:off x="6993287" y="1443992"/>
            <a:ext cx="304529" cy="1286464"/>
          </a:xfrm>
          <a:prstGeom prst="down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15702" y="2756712"/>
            <a:ext cx="4241651" cy="11026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/>
          <a:p>
            <a:pPr algn="ctr">
              <a:defRPr/>
            </a:pPr>
            <a:r>
              <a:rPr lang="ru-RU" sz="36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Активные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954626" y="2677948"/>
            <a:ext cx="3915371" cy="11814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/>
          <a:p>
            <a:pPr algn="ctr">
              <a:defRPr/>
            </a:pPr>
            <a:r>
              <a:rPr lang="ru-RU" sz="36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Интерактивные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07852" y="4174449"/>
            <a:ext cx="9543715" cy="771878"/>
          </a:xfrm>
          <a:prstGeom prst="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/>
          <a:p>
            <a:pPr algn="just"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Активность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– способность действовать (словарь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С,И,Ожегова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)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6281" y="5355894"/>
            <a:ext cx="9788426" cy="1260211"/>
          </a:xfrm>
          <a:prstGeom prst="rect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/>
          <a:p>
            <a:pPr algn="just"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Интерактивность –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способность взаимодействовать или находится в режиме беседы, диалога с чем-либо (компьютер) или с кем либо (с человеком)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86694" y="393816"/>
            <a:ext cx="8075451" cy="118144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02870" tIns="51435" rIns="102870" bIns="51435" anchor="ctr"/>
          <a:lstStyle/>
          <a:p>
            <a:pPr algn="ctr">
              <a:defRPr/>
            </a:pPr>
            <a:r>
              <a:rPr lang="ru-RU" sz="45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Интерактивные методы </a:t>
            </a:r>
            <a:endParaRPr lang="ru-RU" sz="4500" b="1" dirty="0"/>
          </a:p>
        </p:txBody>
      </p:sp>
      <p:sp>
        <p:nvSpPr>
          <p:cNvPr id="3" name="Стрелка вниз 2"/>
          <p:cNvSpPr/>
          <p:nvPr/>
        </p:nvSpPr>
        <p:spPr>
          <a:xfrm rot="2205417">
            <a:off x="3572776" y="1494750"/>
            <a:ext cx="485796" cy="630105"/>
          </a:xfrm>
          <a:prstGeom prst="downArrow">
            <a:avLst/>
          </a:prstGeom>
          <a:solidFill>
            <a:srgbClr val="CC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Стрелка вниз 3"/>
          <p:cNvSpPr/>
          <p:nvPr/>
        </p:nvSpPr>
        <p:spPr>
          <a:xfrm>
            <a:off x="4812644" y="1732790"/>
            <a:ext cx="489421" cy="2993000"/>
          </a:xfrm>
          <a:prstGeom prst="downArrow">
            <a:avLst/>
          </a:prstGeom>
          <a:solidFill>
            <a:srgbClr val="CC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 rot="2689176">
            <a:off x="6273657" y="1557761"/>
            <a:ext cx="634435" cy="458577"/>
          </a:xfrm>
          <a:prstGeom prst="rightArrow">
            <a:avLst/>
          </a:prstGeom>
          <a:solidFill>
            <a:srgbClr val="CC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07851" y="2126606"/>
            <a:ext cx="4160081" cy="25991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02870" tIns="51435" rIns="102870" bIns="51435" anchor="ctr"/>
          <a:lstStyle/>
          <a:p>
            <a:pPr algn="ctr">
              <a:defRPr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Метод свободного выбора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(беседа, выбор действия или способа общения, свобода творчества)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83966" y="5040843"/>
            <a:ext cx="6199337" cy="173278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02870" tIns="51435" rIns="102870" bIns="51435" anchor="ctr"/>
          <a:lstStyle/>
          <a:p>
            <a:pPr algn="ctr"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Методы направленные на самопознание и развитие (интеллекта, эмоций, общения, воображения, самооценки и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взаимооценки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628346" y="2126606"/>
            <a:ext cx="4486361" cy="252042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02870" tIns="51435" rIns="102870" bIns="51435" anchor="ctr"/>
          <a:lstStyle/>
          <a:p>
            <a:pPr algn="ctr">
              <a:defRPr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Метод активной позиции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(родители в роли знатоков, обсуждение в группах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дискуссиях)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83074" y="672112"/>
            <a:ext cx="8874840" cy="1260211"/>
          </a:xfrm>
          <a:prstGeom prst="rect">
            <a:avLst/>
          </a:prstGeom>
        </p:spPr>
        <p:txBody>
          <a:bodyPr lIns="102870" tIns="51435" rIns="102870" bIns="51435"/>
          <a:lstStyle/>
          <a:p>
            <a:pPr algn="ctr">
              <a:spcBef>
                <a:spcPct val="0"/>
              </a:spcBef>
              <a:defRPr/>
            </a:pPr>
            <a:r>
              <a:rPr lang="ru-RU" sz="3200" b="1" dirty="0" smtClean="0">
                <a:solidFill>
                  <a:srgbClr val="003399"/>
                </a:solidFill>
                <a:latin typeface="Arial" charset="0"/>
                <a:ea typeface="+mj-ea"/>
                <a:cs typeface="+mj-cs"/>
              </a:rPr>
              <a:t>Функции взаимодействия образовательного учреждения с семьёй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783074" y="2184365"/>
            <a:ext cx="8874840" cy="4536758"/>
          </a:xfrm>
          <a:prstGeom prst="rect">
            <a:avLst/>
          </a:prstGeom>
        </p:spPr>
        <p:txBody>
          <a:bodyPr lIns="102870" tIns="51435" rIns="102870" bIns="51435"/>
          <a:lstStyle/>
          <a:p>
            <a:pPr marL="685800" indent="-685800">
              <a:spcBef>
                <a:spcPct val="20000"/>
              </a:spcBef>
              <a:buFontTx/>
              <a:buAutoNum type="arabicPeriod"/>
              <a:defRPr/>
            </a:pPr>
            <a:r>
              <a:rPr lang="ru-RU" sz="2700" dirty="0" smtClean="0">
                <a:solidFill>
                  <a:srgbClr val="660033"/>
                </a:solidFill>
                <a:latin typeface="Arial" charset="0"/>
              </a:rPr>
              <a:t>Ознакомление родителей с содержанием и методикой учебно-воспитательного процесса, организуемого ДОУ</a:t>
            </a:r>
          </a:p>
          <a:p>
            <a:pPr marL="685800" indent="-685800">
              <a:spcBef>
                <a:spcPct val="20000"/>
              </a:spcBef>
              <a:buFontTx/>
              <a:buAutoNum type="arabicPeriod"/>
              <a:defRPr/>
            </a:pPr>
            <a:r>
              <a:rPr lang="ru-RU" sz="2700" dirty="0" smtClean="0">
                <a:solidFill>
                  <a:srgbClr val="0033CC"/>
                </a:solidFill>
                <a:latin typeface="Arial" charset="0"/>
              </a:rPr>
              <a:t>Психолого-педагогическое просвещение родителей</a:t>
            </a:r>
          </a:p>
          <a:p>
            <a:pPr marL="685800" indent="-685800">
              <a:spcBef>
                <a:spcPct val="20000"/>
              </a:spcBef>
              <a:buFontTx/>
              <a:buAutoNum type="arabicPeriod"/>
              <a:defRPr/>
            </a:pPr>
            <a:r>
              <a:rPr lang="ru-RU" sz="2700" dirty="0" smtClean="0">
                <a:solidFill>
                  <a:srgbClr val="660033"/>
                </a:solidFill>
                <a:latin typeface="Arial" charset="0"/>
              </a:rPr>
              <a:t>Вовлечение родителей в совместную с детьми и педагогами деятельность</a:t>
            </a:r>
          </a:p>
          <a:p>
            <a:pPr marL="685800" indent="-685800">
              <a:spcBef>
                <a:spcPct val="20000"/>
              </a:spcBef>
              <a:buFontTx/>
              <a:buAutoNum type="arabicPeriod"/>
              <a:defRPr/>
            </a:pPr>
            <a:r>
              <a:rPr lang="ru-RU" sz="2700" dirty="0" smtClean="0">
                <a:solidFill>
                  <a:srgbClr val="0033CC"/>
                </a:solidFill>
                <a:latin typeface="Arial" charset="0"/>
              </a:rPr>
              <a:t>Помощь в воспитании в отдельных семьях</a:t>
            </a:r>
          </a:p>
          <a:p>
            <a:pPr marL="685800" indent="-685800">
              <a:spcBef>
                <a:spcPct val="20000"/>
              </a:spcBef>
              <a:buFontTx/>
              <a:buAutoNum type="arabicPeriod"/>
              <a:defRPr/>
            </a:pPr>
            <a:r>
              <a:rPr lang="ru-RU" sz="2700" dirty="0" smtClean="0">
                <a:solidFill>
                  <a:srgbClr val="660033"/>
                </a:solidFill>
                <a:latin typeface="Arial" charset="0"/>
              </a:rPr>
              <a:t>Взаимодействие с общественными организациями родителей</a:t>
            </a:r>
          </a:p>
          <a:p>
            <a:pPr marL="685800" indent="-685800">
              <a:spcBef>
                <a:spcPct val="20000"/>
              </a:spcBef>
              <a:buFontTx/>
              <a:buAutoNum type="arabicPeriod"/>
              <a:defRPr/>
            </a:pPr>
            <a:endParaRPr lang="ru-RU" sz="2700" dirty="0" smtClean="0">
              <a:solidFill>
                <a:srgbClr val="660033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44711" y="393817"/>
            <a:ext cx="10033136" cy="1023920"/>
          </a:xfrm>
          <a:prstGeom prst="rect">
            <a:avLst/>
          </a:prstGeom>
        </p:spPr>
        <p:txBody>
          <a:bodyPr lIns="102870" tIns="51435" rIns="102870" bIns="51435"/>
          <a:lstStyle/>
          <a:p>
            <a:pPr algn="ctr">
              <a:spcBef>
                <a:spcPct val="0"/>
              </a:spcBef>
              <a:defRPr/>
            </a:pPr>
            <a:r>
              <a:rPr lang="ru-RU" sz="5000" b="1" dirty="0" smtClean="0">
                <a:solidFill>
                  <a:srgbClr val="C00000"/>
                </a:solidFill>
                <a:latin typeface="Arial" charset="0"/>
                <a:ea typeface="+mj-ea"/>
                <a:cs typeface="Arial" charset="0"/>
              </a:rPr>
              <a:t>Принципы результативности</a:t>
            </a: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783074" y="1496501"/>
            <a:ext cx="8874840" cy="5224622"/>
          </a:xfrm>
          <a:prstGeom prst="rect">
            <a:avLst/>
          </a:prstGeom>
        </p:spPr>
        <p:txBody>
          <a:bodyPr lIns="102870" tIns="51435" rIns="102870" bIns="51435"/>
          <a:lstStyle/>
          <a:p>
            <a:pPr marL="385763" indent="-385763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3600" dirty="0" smtClean="0">
                <a:latin typeface="Arial" pitchFamily="34" charset="0"/>
                <a:cs typeface="Arial" pitchFamily="34" charset="0"/>
              </a:rPr>
              <a:t>Доверительные отношения</a:t>
            </a:r>
          </a:p>
          <a:p>
            <a:pPr marL="385763" indent="-385763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36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Личная заинтересованность</a:t>
            </a:r>
          </a:p>
          <a:p>
            <a:pPr marL="385763" indent="-385763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3600" dirty="0" smtClean="0">
                <a:latin typeface="Arial" pitchFamily="34" charset="0"/>
                <a:cs typeface="Arial" pitchFamily="34" charset="0"/>
              </a:rPr>
              <a:t>Подход к родителям как к активным субъектам процесса взаимодействия</a:t>
            </a:r>
          </a:p>
          <a:p>
            <a:pPr marL="385763" indent="-385763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36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Утверждение </a:t>
            </a:r>
            <a:r>
              <a:rPr lang="ru-RU" sz="3600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самоценности</a:t>
            </a:r>
            <a:r>
              <a:rPr lang="ru-RU" sz="36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родителей</a:t>
            </a:r>
          </a:p>
          <a:p>
            <a:pPr marL="385763" indent="-385763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3600" dirty="0" smtClean="0">
                <a:latin typeface="Arial" pitchFamily="34" charset="0"/>
                <a:cs typeface="Arial" pitchFamily="34" charset="0"/>
              </a:rPr>
              <a:t>Эмансипация родителей – освобождение от прежних взглядов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549835" y="866396"/>
            <a:ext cx="7015039" cy="3866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2870" tIns="51435" rIns="102870" bIns="51435" anchor="b"/>
          <a:lstStyle/>
          <a:p>
            <a:pPr algn="ctr">
              <a:defRPr/>
            </a:pPr>
            <a:r>
              <a:rPr lang="ru-RU" sz="41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Около 80% наших высказываний, обращенных к сыну или дочери, - это указания и запреты</a:t>
            </a: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>
          <a:xfrm>
            <a:off x="1520833" y="5208870"/>
            <a:ext cx="7810801" cy="1351226"/>
          </a:xfrm>
          <a:prstGeom prst="rect">
            <a:avLst/>
          </a:prstGeom>
        </p:spPr>
        <p:txBody>
          <a:bodyPr lIns="102870" tIns="51435" rIns="102870" bIns="51435"/>
          <a:lstStyle/>
          <a:p>
            <a:pPr marL="385763" indent="-385763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b="1" i="1" dirty="0" smtClean="0">
                <a:latin typeface="Arial" charset="0"/>
                <a:cs typeface="Arial" charset="0"/>
              </a:rPr>
              <a:t>P.S. </a:t>
            </a:r>
            <a:r>
              <a:rPr lang="ru-RU" sz="3200" b="1" i="1" dirty="0" smtClean="0">
                <a:latin typeface="Arial" charset="0"/>
                <a:cs typeface="Arial" charset="0"/>
              </a:rPr>
              <a:t>Дисциплинарные  меры обычно не делают детей дисциплинированными</a:t>
            </a:r>
          </a:p>
          <a:p>
            <a:pPr marL="385763" indent="-385763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ru-RU" sz="3200" b="1" i="1" dirty="0" smtClean="0">
              <a:latin typeface="Raavi" pitchFamily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4BACC6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593</TotalTime>
  <Words>1780</Words>
  <Application>Microsoft Office PowerPoint</Application>
  <PresentationFormat>Произвольный</PresentationFormat>
  <Paragraphs>153</Paragraphs>
  <Slides>27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Яркая</vt:lpstr>
      <vt:lpstr>Взаимодействие ДОУ с родителями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Традиционные формы работы с родителями   Спортивные  состязания</vt:lpstr>
      <vt:lpstr>Традиционные формы работы с родителями   Утренники:( «Весенний праздник», «Масленница», «Снегурочка-Несмеяна» и т.д) </vt:lpstr>
      <vt:lpstr>Нетрадиционные формы работы с родителями  </vt:lpstr>
      <vt:lpstr>Нетрадиционные формы работы с родителями   Тематические проекты</vt:lpstr>
      <vt:lpstr>Нетрадиционные формы работы с родителями   </vt:lpstr>
      <vt:lpstr>Нетрадиционные формы работы с родителями   </vt:lpstr>
      <vt:lpstr>Нетрадиционные формы работы с родителями   Выпуск информационных листков, буклеты</vt:lpstr>
      <vt:lpstr>Стенды и уголки для родителей</vt:lpstr>
      <vt:lpstr>Нетрадиционные формы работы с родителями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Company>BLACKEDITION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Интерактивная форма взаимодействия с родителями</dc:title>
  <dc:creator>Хозяин</dc:creator>
  <cp:lastModifiedBy>Хозяин</cp:lastModifiedBy>
  <cp:revision>62</cp:revision>
  <dcterms:created xsi:type="dcterms:W3CDTF">2013-12-03T05:50:21Z</dcterms:created>
  <dcterms:modified xsi:type="dcterms:W3CDTF">2014-02-06T14:38:51Z</dcterms:modified>
</cp:coreProperties>
</file>