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66FF"/>
    <a:srgbClr val="FF9900"/>
    <a:srgbClr val="FF9933"/>
    <a:srgbClr val="F68616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4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84CBB-4A3F-411E-BCA5-7528F118C43A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4CCFC-E6DB-432A-A09D-CCF7B2A309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52EFF11-AF55-413B-885C-460FBFA395D3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8BF9F79-6288-4A6E-B81E-57B1D22E6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52EFF11-AF55-413B-885C-460FBFA395D3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8BF9F79-6288-4A6E-B81E-57B1D22E6A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52EFF11-AF55-413B-885C-460FBFA395D3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8BF9F79-6288-4A6E-B81E-57B1D22E6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EFF11-AF55-413B-885C-460FBFA395D3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9F79-6288-4A6E-B81E-57B1D22E6A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EFF11-AF55-413B-885C-460FBFA395D3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9F79-6288-4A6E-B81E-57B1D22E6A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52EFF11-AF55-413B-885C-460FBFA395D3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8BF9F79-6288-4A6E-B81E-57B1D22E6A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EFF11-AF55-413B-885C-460FBFA395D3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9F79-6288-4A6E-B81E-57B1D22E6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52EFF11-AF55-413B-885C-460FBFA395D3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8BF9F79-6288-4A6E-B81E-57B1D22E6A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52EFF11-AF55-413B-885C-460FBFA395D3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8BF9F79-6288-4A6E-B81E-57B1D22E6A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EFF11-AF55-413B-885C-460FBFA395D3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9F79-6288-4A6E-B81E-57B1D22E6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EFF11-AF55-413B-885C-460FBFA395D3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9F79-6288-4A6E-B81E-57B1D22E6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52EFF11-AF55-413B-885C-460FBFA395D3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8BF9F79-6288-4A6E-B81E-57B1D22E6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785794"/>
            <a:ext cx="6929486" cy="103713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Презентация по геометрии на тему: «Признаки подобия треугольников»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388" y="3214686"/>
            <a:ext cx="2500330" cy="192882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Выполнила: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Ученица 8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класса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Клименко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арии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775591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36" y="3357562"/>
            <a:ext cx="2643489" cy="20002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143932" cy="77472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Определение подобных треугольников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214422"/>
            <a:ext cx="8143932" cy="1714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Два треугольника называются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подобными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если их углы соответственно равны и стороны одного треугольника пропорциональны сходственным сторонам другого треугольника.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3143240" y="3214686"/>
            <a:ext cx="1857388" cy="1643074"/>
          </a:xfrm>
          <a:prstGeom prst="triangle">
            <a:avLst>
              <a:gd name="adj" fmla="val 50539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785786" y="3571876"/>
            <a:ext cx="1428760" cy="1285884"/>
          </a:xfrm>
          <a:prstGeom prst="triangle">
            <a:avLst>
              <a:gd name="adj" fmla="val 50539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034" y="4786322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7290" y="321468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14546" y="478632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86050" y="4786323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29058" y="285749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72066" y="478632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Дуга 13"/>
          <p:cNvSpPr/>
          <p:nvPr/>
        </p:nvSpPr>
        <p:spPr>
          <a:xfrm rot="8734285">
            <a:off x="1304867" y="3465568"/>
            <a:ext cx="483242" cy="46969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уга 14"/>
          <p:cNvSpPr/>
          <p:nvPr/>
        </p:nvSpPr>
        <p:spPr>
          <a:xfrm>
            <a:off x="642910" y="4643446"/>
            <a:ext cx="500066" cy="42862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уга 15"/>
          <p:cNvSpPr/>
          <p:nvPr/>
        </p:nvSpPr>
        <p:spPr>
          <a:xfrm>
            <a:off x="3071802" y="4643446"/>
            <a:ext cx="357190" cy="42862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Дуга 16"/>
          <p:cNvSpPr/>
          <p:nvPr/>
        </p:nvSpPr>
        <p:spPr>
          <a:xfrm rot="8077800">
            <a:off x="1271955" y="3450496"/>
            <a:ext cx="500066" cy="57150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Дуга 17"/>
          <p:cNvSpPr/>
          <p:nvPr/>
        </p:nvSpPr>
        <p:spPr>
          <a:xfrm rot="8734285">
            <a:off x="3876636" y="3095842"/>
            <a:ext cx="483242" cy="46969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Дуга 18"/>
          <p:cNvSpPr/>
          <p:nvPr/>
        </p:nvSpPr>
        <p:spPr>
          <a:xfrm rot="8077800">
            <a:off x="3843724" y="3093306"/>
            <a:ext cx="500066" cy="57150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уга 19"/>
          <p:cNvSpPr/>
          <p:nvPr/>
        </p:nvSpPr>
        <p:spPr>
          <a:xfrm rot="15526536">
            <a:off x="1860029" y="4588309"/>
            <a:ext cx="562711" cy="46746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уга 20"/>
          <p:cNvSpPr/>
          <p:nvPr/>
        </p:nvSpPr>
        <p:spPr>
          <a:xfrm rot="14803465">
            <a:off x="1817029" y="4431282"/>
            <a:ext cx="580718" cy="63864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уга 21"/>
          <p:cNvSpPr/>
          <p:nvPr/>
        </p:nvSpPr>
        <p:spPr>
          <a:xfrm rot="14936868">
            <a:off x="2017311" y="4609331"/>
            <a:ext cx="323033" cy="3539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уга 22"/>
          <p:cNvSpPr/>
          <p:nvPr/>
        </p:nvSpPr>
        <p:spPr>
          <a:xfrm rot="14803465">
            <a:off x="4618271" y="4431282"/>
            <a:ext cx="580718" cy="63864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уга 23"/>
          <p:cNvSpPr/>
          <p:nvPr/>
        </p:nvSpPr>
        <p:spPr>
          <a:xfrm rot="15526536">
            <a:off x="4646111" y="4588307"/>
            <a:ext cx="562711" cy="46746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уга 24"/>
          <p:cNvSpPr/>
          <p:nvPr/>
        </p:nvSpPr>
        <p:spPr>
          <a:xfrm rot="14936868">
            <a:off x="4776556" y="4609332"/>
            <a:ext cx="323033" cy="3539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5572132" y="3357562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▲ АВС  ~ ▲А</a:t>
            </a:r>
            <a:r>
              <a:rPr lang="ru-RU" baseline="-25000" dirty="0" smtClean="0"/>
              <a:t>1</a:t>
            </a:r>
            <a:r>
              <a:rPr lang="ru-RU" dirty="0" smtClean="0"/>
              <a:t>В</a:t>
            </a:r>
            <a:r>
              <a:rPr lang="ru-RU" baseline="-25000" dirty="0" smtClean="0"/>
              <a:t>1</a:t>
            </a:r>
            <a:r>
              <a:rPr lang="ru-RU" dirty="0" smtClean="0"/>
              <a:t>С</a:t>
            </a:r>
            <a:r>
              <a:rPr lang="ru-RU" baseline="-25000" dirty="0" smtClean="0"/>
              <a:t>1            </a:t>
            </a:r>
            <a:endParaRPr lang="ru-RU" dirty="0"/>
          </a:p>
        </p:txBody>
      </p:sp>
      <p:pic>
        <p:nvPicPr>
          <p:cNvPr id="26" name="Рисунок 25" descr="1251783547_statut3_f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4286256"/>
            <a:ext cx="2268779" cy="1955774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4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5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6" grpId="0"/>
      <p:bldP spid="7" grpId="0"/>
      <p:bldP spid="8" grpId="0"/>
      <p:bldP spid="9" grpId="0"/>
      <p:bldP spid="11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57356" y="142852"/>
            <a:ext cx="6858048" cy="7343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признак подобия треугольников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928794" y="928670"/>
            <a:ext cx="6357982" cy="107157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342900" indent="-342900">
              <a:buClr>
                <a:schemeClr val="tx2"/>
              </a:buClr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Если два угла одного треугольника соответственно равны двум углам другого треугольника, то такие треугольники подобны.</a:t>
            </a: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2500298" y="2571744"/>
            <a:ext cx="1285884" cy="1214446"/>
          </a:xfrm>
          <a:prstGeom prst="triangl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4286248" y="2428868"/>
            <a:ext cx="1714512" cy="1428760"/>
          </a:xfrm>
          <a:prstGeom prst="triangle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357950" y="2000241"/>
            <a:ext cx="207170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Дано:</a:t>
            </a:r>
          </a:p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▲АВС и ▲А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∟А=∟А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∟В= ∟ В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Док-ть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▲АВС ~ ▲А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endParaRPr 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Дуга 10"/>
          <p:cNvSpPr/>
          <p:nvPr/>
        </p:nvSpPr>
        <p:spPr>
          <a:xfrm>
            <a:off x="2357422" y="3500438"/>
            <a:ext cx="571504" cy="500066"/>
          </a:xfrm>
          <a:prstGeom prst="arc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>
            <a:off x="4143372" y="3571876"/>
            <a:ext cx="571504" cy="500066"/>
          </a:xfrm>
          <a:prstGeom prst="arc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уга 12"/>
          <p:cNvSpPr/>
          <p:nvPr/>
        </p:nvSpPr>
        <p:spPr>
          <a:xfrm rot="8523285">
            <a:off x="2879390" y="2480283"/>
            <a:ext cx="571504" cy="500066"/>
          </a:xfrm>
          <a:prstGeom prst="arc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Дуга 13"/>
          <p:cNvSpPr/>
          <p:nvPr/>
        </p:nvSpPr>
        <p:spPr>
          <a:xfrm rot="8523285">
            <a:off x="4879653" y="2265970"/>
            <a:ext cx="571504" cy="500066"/>
          </a:xfrm>
          <a:prstGeom prst="arc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уга 14"/>
          <p:cNvSpPr/>
          <p:nvPr/>
        </p:nvSpPr>
        <p:spPr>
          <a:xfrm rot="8523285">
            <a:off x="2818165" y="2462811"/>
            <a:ext cx="783502" cy="606171"/>
          </a:xfrm>
          <a:prstGeom prst="arc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уга 15"/>
          <p:cNvSpPr/>
          <p:nvPr/>
        </p:nvSpPr>
        <p:spPr>
          <a:xfrm rot="8523285">
            <a:off x="4778666" y="2178397"/>
            <a:ext cx="801111" cy="715254"/>
          </a:xfrm>
          <a:prstGeom prst="arc">
            <a:avLst>
              <a:gd name="adj1" fmla="val 16200000"/>
              <a:gd name="adj2" fmla="val 29675"/>
            </a:avLst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143108" y="371475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00496" y="385762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00364" y="221455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29190" y="207167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86182" y="371475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00760" y="3857628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43174" y="4214819"/>
            <a:ext cx="60007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Док-во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Рассмотрим ▲АВС ~ ▲А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1:</a:t>
            </a:r>
          </a:p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∟А=∟А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∟В= ∟ В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=&gt; ▲АВС ~ ▲А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 по 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пр. п. тр.) – ч.т.д.</a:t>
            </a:r>
          </a:p>
          <a:p>
            <a:endParaRPr 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7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928794" y="214290"/>
            <a:ext cx="6858048" cy="91058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2 признак подобия треугольников</a:t>
            </a:r>
            <a:endParaRPr lang="ru-RU" b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Текст 20"/>
          <p:cNvSpPr>
            <a:spLocks noGrp="1"/>
          </p:cNvSpPr>
          <p:nvPr>
            <p:ph type="body" idx="1"/>
          </p:nvPr>
        </p:nvSpPr>
        <p:spPr>
          <a:xfrm>
            <a:off x="2000232" y="1214422"/>
            <a:ext cx="6715172" cy="1371600"/>
          </a:xfrm>
        </p:spPr>
        <p:txBody>
          <a:bodyPr/>
          <a:lstStyle/>
          <a:p>
            <a:r>
              <a:rPr lang="ru-RU" b="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Если две стороны одного треугольника пропорциональны двум сторонам другого треугольника у углы, заключённые между этими сторонами, равны, то такие треугольники подобны.</a:t>
            </a:r>
            <a:endParaRPr lang="ru-RU" b="0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Равнобедренный треугольник 21"/>
          <p:cNvSpPr/>
          <p:nvPr/>
        </p:nvSpPr>
        <p:spPr>
          <a:xfrm>
            <a:off x="2428860" y="2714620"/>
            <a:ext cx="1071570" cy="1143008"/>
          </a:xfrm>
          <a:prstGeom prst="triangl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4286248" y="2571744"/>
            <a:ext cx="1428760" cy="1428760"/>
          </a:xfrm>
          <a:prstGeom prst="triangl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2214546" y="3857628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57620" y="3929066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86050" y="235743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ru-RU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57752" y="21431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15008" y="39290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00430" y="392906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92D050"/>
                </a:solidFill>
              </a:rPr>
              <a:t>С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29388" y="2357430"/>
            <a:ext cx="23574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Дано:</a:t>
            </a:r>
          </a:p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▲АВС и ▲А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∟А=∟А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1;</a:t>
            </a:r>
          </a:p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АВ:А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=АС:А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1;</a:t>
            </a:r>
          </a:p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Док - </a:t>
            </a:r>
            <a:r>
              <a:rPr lang="ru-RU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ть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▲АВС~▲А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4" name="Дуга 33"/>
          <p:cNvSpPr/>
          <p:nvPr/>
        </p:nvSpPr>
        <p:spPr>
          <a:xfrm>
            <a:off x="2285984" y="3643314"/>
            <a:ext cx="428628" cy="428628"/>
          </a:xfrm>
          <a:prstGeom prst="arc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5" name="Дуга 34"/>
          <p:cNvSpPr/>
          <p:nvPr/>
        </p:nvSpPr>
        <p:spPr>
          <a:xfrm>
            <a:off x="4143372" y="3786190"/>
            <a:ext cx="428628" cy="428628"/>
          </a:xfrm>
          <a:prstGeom prst="arc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71736" y="4643446"/>
            <a:ext cx="50006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Док – во:</a:t>
            </a:r>
          </a:p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Рассмотрим ▲АВС и ▲А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у  ∟А=∟А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1;</a:t>
            </a:r>
          </a:p>
          <a:p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   АВ:А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1;</a:t>
            </a:r>
          </a:p>
          <a:p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   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АС:А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1;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=&gt;▲АВС~▲А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(по 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пр. п. тр.)</a:t>
            </a:r>
          </a:p>
          <a:p>
            <a:endParaRPr lang="ru-RU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8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8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8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2" dur="80"/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3" dur="80"/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80"/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 build="p"/>
      <p:bldP spid="22" grpId="0" animBg="1"/>
      <p:bldP spid="24" grpId="0" animBg="1"/>
      <p:bldP spid="25" grpId="0"/>
      <p:bldP spid="27" grpId="0"/>
      <p:bldP spid="28" grpId="0"/>
      <p:bldP spid="30" grpId="0"/>
      <p:bldP spid="31" grpId="0"/>
      <p:bldP spid="32" grpId="0"/>
      <p:bldP spid="34" grpId="0" animBg="1"/>
      <p:bldP spid="3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357166"/>
            <a:ext cx="6172200" cy="80581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 признак подобия треугольников</a:t>
            </a:r>
            <a:endParaRPr lang="ru-RU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71670" y="1214422"/>
            <a:ext cx="6500858" cy="1143008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Если три стороны одного треугольника пропорциональны трём сторонам другого треугольника, то такие треугольники подобны.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428860" y="2714620"/>
            <a:ext cx="1071570" cy="1143008"/>
          </a:xfrm>
          <a:prstGeom prst="triangl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4286248" y="2571744"/>
            <a:ext cx="1428760" cy="1428760"/>
          </a:xfrm>
          <a:prstGeom prst="triangl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214546" y="3857628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7620" y="3929066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86050" y="235743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ru-RU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57752" y="21431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8" y="39290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0430" y="392906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С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86480" y="2643182"/>
            <a:ext cx="26432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Дано:</a:t>
            </a:r>
          </a:p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▲АВС и ▲А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АВ:А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=ВС:В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=АС: А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Док – </a:t>
            </a:r>
            <a:r>
              <a:rPr lang="ru-RU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ть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▲АВС ~ ▲А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43174" y="4500570"/>
            <a:ext cx="53578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Док – во:</a:t>
            </a:r>
          </a:p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Рассмотрим ▲АВС и ▲ А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 АВ:А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  ВС:В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  АС: А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=&gt; ▲АВС ~ ▲А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- ч.т.д.</a:t>
            </a:r>
            <a:endParaRPr lang="ru-RU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0"/>
            <a:ext cx="8115328" cy="1417638"/>
          </a:xfrm>
        </p:spPr>
        <p:txBody>
          <a:bodyPr>
            <a:normAutofit/>
          </a:bodyPr>
          <a:lstStyle/>
          <a:p>
            <a:pPr algn="ctr"/>
            <a:endParaRPr lang="ru-RU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7829576" cy="547384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Я надеюсь, что моя презентация будет вам полезна.</a:t>
            </a:r>
            <a:br>
              <a:rPr lang="ru-RU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Желаю дельнейших успехов в решении задач!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  <a:p>
            <a:pPr marL="0" indent="0">
              <a:buNone/>
            </a:pPr>
            <a:endParaRPr lang="ru-RU" dirty="0">
              <a:solidFill>
                <a:srgbClr val="3333FF"/>
              </a:solidFill>
            </a:endParaRPr>
          </a:p>
        </p:txBody>
      </p:sp>
      <p:pic>
        <p:nvPicPr>
          <p:cNvPr id="11" name="Рисунок 10" descr="cee85eec87b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4071942"/>
            <a:ext cx="1997822" cy="2357430"/>
          </a:xfrm>
          <a:prstGeom prst="rect">
            <a:avLst/>
          </a:prstGeom>
        </p:spPr>
      </p:pic>
      <p:pic>
        <p:nvPicPr>
          <p:cNvPr id="12" name="Рисунок 11" descr="Teache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2714620"/>
            <a:ext cx="2252666" cy="2307758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241</TotalTime>
  <Words>334</Words>
  <Application>Microsoft Office PowerPoint</Application>
  <PresentationFormat>Экран (4:3)</PresentationFormat>
  <Paragraphs>81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Эркер</vt:lpstr>
      <vt:lpstr>Презентация по геометрии на тему: «Признаки подобия треугольников»</vt:lpstr>
      <vt:lpstr>Определение подобных треугольников</vt:lpstr>
      <vt:lpstr>1 признак подобия треугольников</vt:lpstr>
      <vt:lpstr>2 признак подобия треугольников</vt:lpstr>
      <vt:lpstr>3 признак подобия треугольников</vt:lpstr>
      <vt:lpstr>Слайд 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геометрии на тему: «Признаки подобия треугольников»</dc:title>
  <dc:creator>Пользователь</dc:creator>
  <cp:lastModifiedBy>Admin</cp:lastModifiedBy>
  <cp:revision>29</cp:revision>
  <dcterms:created xsi:type="dcterms:W3CDTF">2010-02-07T08:49:07Z</dcterms:created>
  <dcterms:modified xsi:type="dcterms:W3CDTF">2013-05-17T13:26:13Z</dcterms:modified>
</cp:coreProperties>
</file>