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67" r:id="rId3"/>
    <p:sldId id="257" r:id="rId4"/>
    <p:sldId id="258" r:id="rId5"/>
    <p:sldId id="259" r:id="rId6"/>
    <p:sldId id="260" r:id="rId7"/>
    <p:sldId id="262" r:id="rId8"/>
    <p:sldId id="263" r:id="rId9"/>
    <p:sldId id="264" r:id="rId10"/>
    <p:sldId id="265" r:id="rId11"/>
    <p:sldId id="266" r:id="rId12"/>
    <p:sldId id="268" r:id="rId13"/>
  </p:sldIdLst>
  <p:sldSz cx="9144000" cy="6858000" type="screen4x3"/>
  <p:notesSz cx="6735763" cy="98663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6" autoAdjust="0"/>
    <p:restoredTop sz="94660"/>
  </p:normalViewPr>
  <p:slideViewPr>
    <p:cSldViewPr>
      <p:cViewPr varScale="1">
        <p:scale>
          <a:sx n="110" d="100"/>
          <a:sy n="110" d="100"/>
        </p:scale>
        <p:origin x="-166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F40E4C98-5D8C-46D8-8B7B-2527B6FC7F01}" type="datetimeFigureOut">
              <a:rPr lang="ru-RU" smtClean="0"/>
              <a:pPr/>
              <a:t>05.11.2014</a:t>
            </a:fld>
            <a:endParaRPr lang="ru-RU"/>
          </a:p>
        </p:txBody>
      </p:sp>
      <p:sp>
        <p:nvSpPr>
          <p:cNvPr id="4" name="Образ слайда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53577CE2-614C-4F1A-A58D-B856AFF76523}" type="slidenum">
              <a:rPr lang="ru-RU" smtClean="0"/>
              <a:pPr/>
              <a:t>‹#›</a:t>
            </a:fld>
            <a:endParaRPr lang="ru-RU"/>
          </a:p>
        </p:txBody>
      </p:sp>
    </p:spTree>
    <p:extLst>
      <p:ext uri="{BB962C8B-B14F-4D97-AF65-F5344CB8AC3E}">
        <p14:creationId xmlns:p14="http://schemas.microsoft.com/office/powerpoint/2010/main" val="2248290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D3DF711-298E-42EF-A9E7-ADF5FDA035C1}" type="datetimeFigureOut">
              <a:rPr lang="ru-RU" smtClean="0"/>
              <a:pPr/>
              <a:t>05.11.2014</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6FCD8871-E801-4742-87D9-042CF7C6B910}"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D3DF711-298E-42EF-A9E7-ADF5FDA035C1}" type="datetimeFigureOut">
              <a:rPr lang="ru-RU" smtClean="0"/>
              <a:pPr/>
              <a:t>05.11.2014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FCD8871-E801-4742-87D9-042CF7C6B91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D3DF711-298E-42EF-A9E7-ADF5FDA035C1}" type="datetimeFigureOut">
              <a:rPr lang="ru-RU" smtClean="0"/>
              <a:pPr/>
              <a:t>05.11.2014</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6FCD8871-E801-4742-87D9-042CF7C6B910}"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4D3DF711-298E-42EF-A9E7-ADF5FDA035C1}" type="datetimeFigureOut">
              <a:rPr lang="ru-RU" smtClean="0"/>
              <a:pPr/>
              <a:t>05.11.2014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FCD8871-E801-4742-87D9-042CF7C6B91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4D3DF711-298E-42EF-A9E7-ADF5FDA035C1}" type="datetimeFigureOut">
              <a:rPr lang="ru-RU" smtClean="0"/>
              <a:pPr/>
              <a:t>05.11.2014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6FCD8871-E801-4742-87D9-042CF7C6B91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4D3DF711-298E-42EF-A9E7-ADF5FDA035C1}" type="datetimeFigureOut">
              <a:rPr lang="ru-RU" smtClean="0"/>
              <a:pPr/>
              <a:t>05.11.2014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6FCD8871-E801-4742-87D9-042CF7C6B91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4D3DF711-298E-42EF-A9E7-ADF5FDA035C1}" type="datetimeFigureOut">
              <a:rPr lang="ru-RU" smtClean="0"/>
              <a:pPr/>
              <a:t>05.11.2014</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6FCD8871-E801-4742-87D9-042CF7C6B91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4D3DF711-298E-42EF-A9E7-ADF5FDA035C1}" type="datetimeFigureOut">
              <a:rPr lang="ru-RU" smtClean="0"/>
              <a:pPr/>
              <a:t>05.11.2014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FCD8871-E801-4742-87D9-042CF7C6B91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4D3DF711-298E-42EF-A9E7-ADF5FDA035C1}" type="datetimeFigureOut">
              <a:rPr lang="ru-RU" smtClean="0"/>
              <a:pPr/>
              <a:t>05.11.2014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FCD8871-E801-4742-87D9-042CF7C6B910}"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D3DF711-298E-42EF-A9E7-ADF5FDA035C1}" type="datetimeFigureOut">
              <a:rPr lang="ru-RU" smtClean="0"/>
              <a:pPr/>
              <a:t>05.11.2014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FCD8871-E801-4742-87D9-042CF7C6B91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4D3DF711-298E-42EF-A9E7-ADF5FDA035C1}" type="datetimeFigureOut">
              <a:rPr lang="ru-RU" smtClean="0"/>
              <a:pPr/>
              <a:t>05.11.2014</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6FCD8871-E801-4742-87D9-042CF7C6B91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D3DF711-298E-42EF-A9E7-ADF5FDA035C1}" type="datetimeFigureOut">
              <a:rPr lang="ru-RU" smtClean="0"/>
              <a:pPr/>
              <a:t>05.11.2014</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6FCD8871-E801-4742-87D9-042CF7C6B91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hyperlink" Target="http://ru.wikipedia.org/wiki/%D0%A1%D0%BA%D0%B0%D0%BA%D0%B0%D0%BB%D0%BA%D0%B0" TargetMode="External"/><Relationship Id="rId7" Type="http://schemas.openxmlformats.org/officeDocument/2006/relationships/hyperlink" Target="http://ru.wikipedia.org/wiki/%D0%9B%D0%B5%D0%BD%D1%82%D0%B0_(%D1%81%D0%BF%D0%BE%D1%80%D1%82%D0%B8%D0%B2%D0%BD%D1%8B%D0%B9_%D1%81%D0%BD%D0%B0%D1%80%D1%8F%D0%B4)" TargetMode="External"/><Relationship Id="rId2" Type="http://schemas.openxmlformats.org/officeDocument/2006/relationships/hyperlink" Target="http://ru.wikipedia.org/wiki/%D0%92%D0%B8%D0%B4_%D1%81%D0%BF%D0%BE%D1%80%D1%82%D0%B0" TargetMode="External"/><Relationship Id="rId1" Type="http://schemas.openxmlformats.org/officeDocument/2006/relationships/slideLayout" Target="../slideLayouts/slideLayout2.xml"/><Relationship Id="rId6" Type="http://schemas.openxmlformats.org/officeDocument/2006/relationships/hyperlink" Target="http://ru.wikipedia.org/wiki/%D0%91%D1%83%D0%BB%D0%B0%D0%B2%D0%B0_(%D1%81%D0%BF%D0%BE%D1%80%D1%82%D0%B8%D0%B2%D0%BD%D1%8B%D0%B9_%D1%81%D0%BD%D0%B0%D1%80%D1%8F%D0%B4)" TargetMode="External"/><Relationship Id="rId5" Type="http://schemas.openxmlformats.org/officeDocument/2006/relationships/hyperlink" Target="http://ru.wikipedia.org/wiki/%D0%9C%D1%8F%D1%87" TargetMode="External"/><Relationship Id="rId4" Type="http://schemas.openxmlformats.org/officeDocument/2006/relationships/hyperlink" Target="http://ru.wikipedia.org/wiki/%D0%9E%D0%B1%D1%80%D1%83%D1%87"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ru.wikipedia.org/wiki/%D0%A5%D1%83%D0%B4%D0%BE%D0%B6%D0%B5%D1%81%D1%82%D0%B2%D0%B5%D0%BD%D0%BD%D0%B0%D1%8F_%D0%B3%D0%B8%D0%BC%D0%BD%D0%B0%D1%81%D1%82%D0%B8%D0%BA%D0%B0_%D0%BD%D0%B0_XXVII_%D0%BB%D0%B5%D1%82%D0%BD%D0%B8%D1%85_%D0%9E%D0%BB%D0%B8%D0%BC%D0%BF%D0%B8%D0%B9%D1%81%D0%BA%D0%B8%D1%85_%D0%B8%D0%B3%D1%80%D0%B0%D1%85" TargetMode="Externa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3000364" y="357166"/>
            <a:ext cx="5543342" cy="3225334"/>
          </a:xfrm>
        </p:spPr>
        <p:txBody>
          <a:bodyPr/>
          <a:lstStyle/>
          <a:p>
            <a:pPr algn="ctr"/>
            <a:r>
              <a:rPr lang="ru-RU" dirty="0" smtClean="0"/>
              <a:t> проект на </a:t>
            </a:r>
            <a:r>
              <a:rPr lang="ru-RU" smtClean="0"/>
              <a:t>тему: физическая </a:t>
            </a:r>
            <a:r>
              <a:rPr lang="ru-RU" dirty="0" smtClean="0"/>
              <a:t>культура «художественная Гимнастика»</a:t>
            </a:r>
            <a:endParaRPr lang="ru-RU" dirty="0"/>
          </a:p>
        </p:txBody>
      </p:sp>
      <p:sp>
        <p:nvSpPr>
          <p:cNvPr id="5" name="Подзаголовок 4"/>
          <p:cNvSpPr>
            <a:spLocks noGrp="1"/>
          </p:cNvSpPr>
          <p:nvPr>
            <p:ph type="subTitle" idx="1"/>
          </p:nvPr>
        </p:nvSpPr>
        <p:spPr>
          <a:xfrm>
            <a:off x="3428992" y="5357826"/>
            <a:ext cx="5114778" cy="1101248"/>
          </a:xfrm>
        </p:spPr>
        <p:txBody>
          <a:bodyPr/>
          <a:lstStyle/>
          <a:p>
            <a:r>
              <a:rPr lang="ru-RU" dirty="0" smtClean="0"/>
              <a:t>Подготовила:  ученица 5 а класса</a:t>
            </a:r>
          </a:p>
          <a:p>
            <a:r>
              <a:rPr lang="ru-RU" dirty="0" err="1" smtClean="0"/>
              <a:t>Калимуллина</a:t>
            </a:r>
            <a:r>
              <a:rPr lang="ru-RU" dirty="0" smtClean="0"/>
              <a:t> </a:t>
            </a:r>
            <a:r>
              <a:rPr lang="ru-RU" dirty="0" err="1" smtClean="0"/>
              <a:t>Алсу</a:t>
            </a:r>
            <a:r>
              <a:rPr lang="ru-RU" dirty="0" smtClean="0"/>
              <a:t>.</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Цели :</a:t>
            </a:r>
            <a:endParaRPr lang="ru-RU" dirty="0"/>
          </a:p>
        </p:txBody>
      </p:sp>
      <p:sp>
        <p:nvSpPr>
          <p:cNvPr id="3" name="Содержимое 2"/>
          <p:cNvSpPr>
            <a:spLocks noGrp="1"/>
          </p:cNvSpPr>
          <p:nvPr>
            <p:ph idx="1"/>
          </p:nvPr>
        </p:nvSpPr>
        <p:spPr/>
        <p:txBody>
          <a:bodyPr/>
          <a:lstStyle/>
          <a:p>
            <a:r>
              <a:rPr lang="ru-RU" dirty="0" smtClean="0"/>
              <a:t> Узнать  что такое художественная гимнастика?</a:t>
            </a:r>
          </a:p>
          <a:p>
            <a:r>
              <a:rPr lang="ru-RU" dirty="0" smtClean="0"/>
              <a:t> Что такое лента, мяч, палочка для ленты, булавы, скакалка, обруч?</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Художественная гимнастика</a:t>
            </a:r>
            <a:endParaRPr lang="ru-RU" dirty="0"/>
          </a:p>
        </p:txBody>
      </p:sp>
      <p:pic>
        <p:nvPicPr>
          <p:cNvPr id="4" name="Содержимое 3" descr="i.jpg"/>
          <p:cNvPicPr>
            <a:picLocks noGrp="1" noChangeAspect="1"/>
          </p:cNvPicPr>
          <p:nvPr>
            <p:ph idx="1"/>
          </p:nvPr>
        </p:nvPicPr>
        <p:blipFill>
          <a:blip r:embed="rId2"/>
          <a:stretch>
            <a:fillRect/>
          </a:stretch>
        </p:blipFill>
        <p:spPr>
          <a:xfrm>
            <a:off x="1142976" y="1714488"/>
            <a:ext cx="6072230" cy="460017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7339042" cy="1248750"/>
          </a:xfrm>
          <a:solidFill>
            <a:schemeClr val="bg1"/>
          </a:solidFill>
          <a:ln>
            <a:solidFill>
              <a:schemeClr val="bg1"/>
            </a:solidFill>
          </a:ln>
        </p:spPr>
        <p:txBody>
          <a:bodyPr>
            <a:noAutofit/>
          </a:bodyPr>
          <a:lstStyle/>
          <a:p>
            <a:r>
              <a:rPr lang="ru-RU" sz="2000" dirty="0" smtClean="0">
                <a:solidFill>
                  <a:schemeClr val="bg1"/>
                </a:solidFill>
              </a:rPr>
              <a:t>Художественная гимнастика</a:t>
            </a:r>
            <a:r>
              <a:rPr lang="ru-RU" sz="2000" b="0" dirty="0" smtClean="0">
                <a:solidFill>
                  <a:schemeClr val="bg1"/>
                </a:solidFill>
              </a:rPr>
              <a:t> — </a:t>
            </a:r>
            <a:r>
              <a:rPr lang="ru-RU" sz="2000" b="0" dirty="0" smtClean="0">
                <a:solidFill>
                  <a:schemeClr val="bg1"/>
                </a:solidFill>
                <a:hlinkClick r:id="rId2" tooltip="Вид спорта"/>
              </a:rPr>
              <a:t>вид спорта</a:t>
            </a:r>
            <a:r>
              <a:rPr lang="ru-RU" sz="2000" b="0" dirty="0" smtClean="0">
                <a:solidFill>
                  <a:schemeClr val="bg1"/>
                </a:solidFill>
              </a:rPr>
              <a:t>, выполнение под музыку различных гимнастических и танцевальных упражнений без предмета, а также с предметом (</a:t>
            </a:r>
            <a:r>
              <a:rPr lang="ru-RU" sz="2000" b="0" dirty="0" smtClean="0">
                <a:solidFill>
                  <a:schemeClr val="bg1"/>
                </a:solidFill>
                <a:hlinkClick r:id="rId3" tooltip="Скакалка"/>
              </a:rPr>
              <a:t>скакалка</a:t>
            </a:r>
            <a:r>
              <a:rPr lang="ru-RU" sz="2000" b="0" dirty="0" smtClean="0">
                <a:solidFill>
                  <a:schemeClr val="bg1"/>
                </a:solidFill>
              </a:rPr>
              <a:t>, </a:t>
            </a:r>
            <a:r>
              <a:rPr lang="ru-RU" sz="2000" b="0" dirty="0" smtClean="0">
                <a:solidFill>
                  <a:schemeClr val="bg1"/>
                </a:solidFill>
                <a:hlinkClick r:id="rId4" tooltip="Обруч"/>
              </a:rPr>
              <a:t>обруч</a:t>
            </a:r>
            <a:r>
              <a:rPr lang="ru-RU" sz="2000" b="0" dirty="0" smtClean="0">
                <a:solidFill>
                  <a:schemeClr val="bg1"/>
                </a:solidFill>
              </a:rPr>
              <a:t>, </a:t>
            </a:r>
            <a:r>
              <a:rPr lang="ru-RU" sz="2000" b="0" dirty="0" smtClean="0">
                <a:solidFill>
                  <a:schemeClr val="bg1"/>
                </a:solidFill>
                <a:hlinkClick r:id="rId5" tooltip="Мяч"/>
              </a:rPr>
              <a:t>мяч</a:t>
            </a:r>
            <a:r>
              <a:rPr lang="ru-RU" sz="2000" b="0" dirty="0" smtClean="0">
                <a:solidFill>
                  <a:schemeClr val="bg1"/>
                </a:solidFill>
              </a:rPr>
              <a:t>, </a:t>
            </a:r>
            <a:r>
              <a:rPr lang="ru-RU" sz="2000" b="0" dirty="0" smtClean="0">
                <a:solidFill>
                  <a:schemeClr val="bg1"/>
                </a:solidFill>
                <a:hlinkClick r:id="rId6" tooltip="Булава (спортивный снаряд)"/>
              </a:rPr>
              <a:t>булавы</a:t>
            </a:r>
            <a:r>
              <a:rPr lang="ru-RU" sz="2000" b="0" dirty="0" smtClean="0">
                <a:solidFill>
                  <a:schemeClr val="bg1"/>
                </a:solidFill>
              </a:rPr>
              <a:t>, </a:t>
            </a:r>
            <a:r>
              <a:rPr lang="ru-RU" sz="2000" b="0" dirty="0" smtClean="0">
                <a:solidFill>
                  <a:schemeClr val="bg1"/>
                </a:solidFill>
                <a:hlinkClick r:id="rId7" tooltip="Лента (спортивный снаряд)"/>
              </a:rPr>
              <a:t>лента</a:t>
            </a:r>
            <a:r>
              <a:rPr lang="ru-RU" sz="2000" b="0" dirty="0" smtClean="0">
                <a:solidFill>
                  <a:schemeClr val="bg1"/>
                </a:solidFill>
              </a:rPr>
              <a:t>).</a:t>
            </a:r>
            <a:endParaRPr lang="ru-RU" sz="2000" dirty="0">
              <a:solidFill>
                <a:schemeClr val="bg1"/>
              </a:solidFill>
            </a:endParaRPr>
          </a:p>
        </p:txBody>
      </p:sp>
      <p:pic>
        <p:nvPicPr>
          <p:cNvPr id="4" name="Содержимое 3" descr="post-32-0-67393200-1344782287.jpg"/>
          <p:cNvPicPr>
            <a:picLocks noGrp="1" noChangeAspect="1"/>
          </p:cNvPicPr>
          <p:nvPr>
            <p:ph idx="1"/>
          </p:nvPr>
        </p:nvPicPr>
        <p:blipFill>
          <a:blip r:embed="rId8"/>
          <a:stretch>
            <a:fillRect/>
          </a:stretch>
        </p:blipFill>
        <p:spPr>
          <a:xfrm>
            <a:off x="845608" y="1609725"/>
            <a:ext cx="6462184" cy="484663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001024" cy="537216"/>
          </a:xfrm>
        </p:spPr>
        <p:txBody>
          <a:bodyPr>
            <a:normAutofit/>
          </a:bodyPr>
          <a:lstStyle/>
          <a:p>
            <a:r>
              <a:rPr lang="ru-RU" sz="2800" dirty="0" smtClean="0"/>
              <a:t>Предметы художественной гимнастики</a:t>
            </a:r>
            <a:endParaRPr lang="ru-RU" sz="2800" dirty="0"/>
          </a:p>
        </p:txBody>
      </p:sp>
      <p:sp>
        <p:nvSpPr>
          <p:cNvPr id="3" name="Содержимое 2"/>
          <p:cNvSpPr>
            <a:spLocks noGrp="1"/>
          </p:cNvSpPr>
          <p:nvPr>
            <p:ph idx="1"/>
          </p:nvPr>
        </p:nvSpPr>
        <p:spPr>
          <a:xfrm>
            <a:off x="285720" y="1071546"/>
            <a:ext cx="7410480" cy="5384190"/>
          </a:xfrm>
        </p:spPr>
        <p:txBody>
          <a:bodyPr>
            <a:normAutofit lnSpcReduction="10000"/>
          </a:bodyPr>
          <a:lstStyle/>
          <a:p>
            <a:pPr>
              <a:buNone/>
            </a:pPr>
            <a:r>
              <a:rPr lang="ru-RU" sz="2000" dirty="0" smtClean="0"/>
              <a:t>Лента — предмет в художественной гимнастике. Состоит из палочки и самой ленты. Лента изготавливается из сатина или вискозы. Длина ленты – 5-6 м. Произвольного цвета, может быть как однотонной, так и разрисованной в любые цвета. Палочка и лента соединяются с помощью тонкого металлического карабина или нейлоновой косички.</a:t>
            </a:r>
          </a:p>
          <a:p>
            <a:pPr>
              <a:buNone/>
            </a:pPr>
            <a:r>
              <a:rPr lang="ru-RU" sz="2000" dirty="0" smtClean="0"/>
              <a:t>Мяч для художественной гимнастики — один из спортивных снарядов в упражнениях по художественной гимнастике, мячи бывают различных цветов, однотонные, пёстрые, с блёстками.</a:t>
            </a:r>
          </a:p>
          <a:p>
            <a:pPr>
              <a:buNone/>
            </a:pPr>
            <a:r>
              <a:rPr lang="ru-RU" sz="2000" dirty="0" smtClean="0"/>
              <a:t>Палочка для ленты — предмет в художественной гимнастике. Состоит из палочки и самой ленты. Палочка цилиндрической или конической формы, изготавливается, в основном, из оргстекла или пластика (ранее — из дерева). Произвольного цвета, длина 50-60 см. Палочка и лента соединяются с помощью тонкого металлического карабина или нейлоновой косички.</a:t>
            </a:r>
          </a:p>
          <a:p>
            <a:pPr>
              <a:buNone/>
            </a:pPr>
            <a:endParaRPr lang="ru-RU" sz="2000" dirty="0" smtClean="0"/>
          </a:p>
          <a:p>
            <a:pPr>
              <a:buNone/>
            </a:pPr>
            <a:endParaRPr lang="ru-RU" sz="2000" dirty="0" smtClean="0"/>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357158" y="285728"/>
            <a:ext cx="7643836" cy="6215082"/>
          </a:xfrm>
        </p:spPr>
        <p:txBody>
          <a:bodyPr>
            <a:normAutofit lnSpcReduction="10000"/>
          </a:bodyPr>
          <a:lstStyle/>
          <a:p>
            <a:pPr>
              <a:buNone/>
            </a:pPr>
            <a:r>
              <a:rPr lang="ru-RU" sz="2000" dirty="0" smtClean="0"/>
              <a:t>Булавы — предмет в художественной гимнастике. Разрешаются только выступления с двумя булавами. Булавы изготавливаются из пластика или каучука (ранее гимнастки пользовались деревянными). В последнее время разрешено использовать булавы с бархатными ручками (чтобы они не выскальзывали из рук). Длина булавы 40-50 см. В этом разделе можно купить металлизированные клейкие ленты для украшения обруча и булав.</a:t>
            </a:r>
          </a:p>
          <a:p>
            <a:pPr>
              <a:buNone/>
            </a:pPr>
            <a:r>
              <a:rPr lang="ru-RU" sz="2000" dirty="0" smtClean="0"/>
              <a:t>Скакалка используется как один из предметов в художественной гимнастике. Гимнастическая скакалка не имеет ручек, вместо них разрешается завязывать узел или обжигать края. Внешне похожа на верёвку. Скакалка изготавливается из пеньки или нейлона. Произвольного цвета — скакалки бывают однотонными и цветными. Длина пропорциональна росту гимнастки.</a:t>
            </a:r>
          </a:p>
          <a:p>
            <a:pPr>
              <a:buNone/>
            </a:pPr>
            <a:r>
              <a:rPr lang="ru-RU" sz="2000" dirty="0" smtClean="0"/>
              <a:t>Обруч - один из предметов в художественной гимнастике. Обручи изготавливают из пластика, ПВХ или полиэтилена. Раньше обручи были деревянными. Диаметр обруча - 70-90 см (зависит от роста гимнастки). Обручи бывают однотонные или многоцветные. Многие гимнастки обклеивают их цветным скотчем для красоты.</a:t>
            </a:r>
          </a:p>
          <a:p>
            <a:pPr>
              <a:buNone/>
            </a:pPr>
            <a:endParaRPr lang="ru-RU" sz="2000" dirty="0" smtClean="0"/>
          </a:p>
          <a:p>
            <a:pPr>
              <a:buNone/>
            </a:pPr>
            <a:endParaRPr lang="ru-RU" sz="2000" dirty="0" smtClean="0"/>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1327397291_3ria-333641-preview.jpg"/>
          <p:cNvPicPr>
            <a:picLocks noGrp="1" noChangeAspect="1"/>
          </p:cNvPicPr>
          <p:nvPr>
            <p:ph sz="half" idx="1"/>
          </p:nvPr>
        </p:nvPicPr>
        <p:blipFill>
          <a:blip r:embed="rId2"/>
          <a:stretch>
            <a:fillRect/>
          </a:stretch>
        </p:blipFill>
        <p:spPr>
          <a:xfrm>
            <a:off x="2714612" y="357166"/>
            <a:ext cx="5266508" cy="3068313"/>
          </a:xfrm>
          <a:prstGeom prst="rect">
            <a:avLst/>
          </a:prstGeom>
          <a:ln>
            <a:noFill/>
          </a:ln>
          <a:effectLst>
            <a:softEdge rad="112500"/>
          </a:effectLst>
        </p:spPr>
      </p:pic>
      <p:pic>
        <p:nvPicPr>
          <p:cNvPr id="6" name="Содержимое 5" descr="роро.jpg"/>
          <p:cNvPicPr>
            <a:picLocks noGrp="1" noChangeAspect="1"/>
          </p:cNvPicPr>
          <p:nvPr>
            <p:ph sz="half" idx="2"/>
          </p:nvPr>
        </p:nvPicPr>
        <p:blipFill>
          <a:blip r:embed="rId3"/>
          <a:stretch>
            <a:fillRect/>
          </a:stretch>
        </p:blipFill>
        <p:spPr>
          <a:xfrm>
            <a:off x="428596" y="3571876"/>
            <a:ext cx="4143404" cy="315487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6429388" cy="6863417"/>
          </a:xfrm>
          <a:prstGeom prst="rect">
            <a:avLst/>
          </a:prstGeom>
        </p:spPr>
        <p:txBody>
          <a:bodyPr wrap="square">
            <a:spAutoFit/>
          </a:bodyPr>
          <a:lstStyle/>
          <a:p>
            <a:r>
              <a:rPr lang="ru-RU" sz="2000" dirty="0"/>
              <a:t>В России художественная гимнастика небезосновательно считается одним из популярнейших видов спорта. Нет города или крупного посёлка городского типа, где бы ни занимались этим спортом. Неспроста на летних олимпийских играх большинство чемпионов по художественной гимнастике — россиянки. Их имена знакомы нам и всему миру: Алина </a:t>
            </a:r>
            <a:r>
              <a:rPr lang="ru-RU" sz="2000" dirty="0" err="1"/>
              <a:t>Кабаева</a:t>
            </a:r>
            <a:r>
              <a:rPr lang="ru-RU" sz="2000" dirty="0"/>
              <a:t>, Юлия </a:t>
            </a:r>
            <a:r>
              <a:rPr lang="ru-RU" sz="2000" dirty="0" err="1"/>
              <a:t>Барсукова</a:t>
            </a:r>
            <a:r>
              <a:rPr lang="ru-RU" sz="2000" dirty="0"/>
              <a:t>, Ирина Чащина, Евгения </a:t>
            </a:r>
            <a:r>
              <a:rPr lang="ru-RU" sz="2000" dirty="0" err="1"/>
              <a:t>Канаева</a:t>
            </a:r>
            <a:r>
              <a:rPr lang="ru-RU" sz="2000" dirty="0"/>
              <a:t>, Дарья Дмитриева, Дарья </a:t>
            </a:r>
            <a:r>
              <a:rPr lang="ru-RU" sz="2000" dirty="0" err="1"/>
              <a:t>Кондакова</a:t>
            </a:r>
            <a:r>
              <a:rPr lang="ru-RU" sz="2000" dirty="0"/>
              <a:t> и другие, не менее достойные </a:t>
            </a:r>
            <a:r>
              <a:rPr lang="ru-RU" sz="2000" dirty="0" smtClean="0"/>
              <a:t>спортсменки. Тренировки </a:t>
            </a:r>
            <a:r>
              <a:rPr lang="ru-RU" sz="2000" dirty="0"/>
              <a:t>гимнасток младшего возраста ограничиваются несколькими часами в день. Старшего возраста — доходят до четырнадцати часов в день. Главные качества гимнаста — это сила воли, выносливость и пластика. Как правило, уже в 14-16 лет многим спортсменам приходится расставаться с гимнастикой или переходить в спортивный балет. Лишь немногие гимнастки продолжают спортивную карьеру до 20-23 лет, и только единицы продолжают соревноваться в более старшем возрасте.</a:t>
            </a:r>
          </a:p>
        </p:txBody>
      </p:sp>
      <p:pic>
        <p:nvPicPr>
          <p:cNvPr id="1026" name="Picture 2" descr="http://im0-tub-ru.yandex.net/i?id=359457441-69-72&amp;n=21"/>
          <p:cNvPicPr>
            <a:picLocks noChangeAspect="1" noChangeArrowheads="1"/>
          </p:cNvPicPr>
          <p:nvPr/>
        </p:nvPicPr>
        <p:blipFill>
          <a:blip r:embed="rId2"/>
          <a:srcRect/>
          <a:stretch>
            <a:fillRect/>
          </a:stretch>
        </p:blipFill>
        <p:spPr bwMode="auto">
          <a:xfrm>
            <a:off x="6072198" y="3000372"/>
            <a:ext cx="2857520" cy="2219805"/>
          </a:xfrm>
          <a:prstGeom prst="rect">
            <a:avLst/>
          </a:prstGeom>
          <a:ln>
            <a:noFill/>
          </a:ln>
          <a:effectLst>
            <a:softEdge rad="112500"/>
          </a:effectLst>
        </p:spPr>
      </p:pic>
      <p:pic>
        <p:nvPicPr>
          <p:cNvPr id="1028" name="Picture 4" descr="http://im1-tub-ru.yandex.net/i?id=180740568-11-72&amp;n=21"/>
          <p:cNvPicPr>
            <a:picLocks noChangeAspect="1" noChangeArrowheads="1"/>
          </p:cNvPicPr>
          <p:nvPr/>
        </p:nvPicPr>
        <p:blipFill>
          <a:blip r:embed="rId3"/>
          <a:srcRect/>
          <a:stretch>
            <a:fillRect/>
          </a:stretch>
        </p:blipFill>
        <p:spPr bwMode="auto">
          <a:xfrm>
            <a:off x="6143636" y="214290"/>
            <a:ext cx="2714644" cy="176275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57166"/>
            <a:ext cx="7270652" cy="1820254"/>
          </a:xfrm>
        </p:spPr>
        <p:txBody>
          <a:bodyPr>
            <a:noAutofit/>
          </a:bodyPr>
          <a:lstStyle/>
          <a:p>
            <a:r>
              <a:rPr lang="ru-RU" sz="2000" b="0" dirty="0" smtClean="0"/>
              <a:t>Начиная с </a:t>
            </a:r>
            <a:r>
              <a:rPr lang="ru-RU" sz="2000" b="0" dirty="0" smtClean="0">
                <a:hlinkClick r:id="rId2" tooltip="Художественная гимнастика на XXVII летних Олимпийских играх"/>
              </a:rPr>
              <a:t>2000</a:t>
            </a:r>
            <a:r>
              <a:rPr lang="ru-RU" sz="2000" b="0" dirty="0" smtClean="0"/>
              <a:t> года Россия на всех олимпиадах постоянно занимала первое место по художественной гимнастике. Наибольшую конкуренцию ей составляла команды Белоруссии и Италии, что и отразилось на итоговом медальном зачёте.</a:t>
            </a:r>
            <a:endParaRPr lang="ru-RU" sz="2000" dirty="0"/>
          </a:p>
        </p:txBody>
      </p:sp>
      <p:pic>
        <p:nvPicPr>
          <p:cNvPr id="7" name="Содержимое 6" descr="711941cf10570e693488944a36ef81f0.jpg"/>
          <p:cNvPicPr>
            <a:picLocks noGrp="1" noChangeAspect="1"/>
          </p:cNvPicPr>
          <p:nvPr>
            <p:ph sz="quarter" idx="2"/>
          </p:nvPr>
        </p:nvPicPr>
        <p:blipFill>
          <a:blip r:embed="rId3"/>
          <a:stretch>
            <a:fillRect/>
          </a:stretch>
        </p:blipFill>
        <p:spPr>
          <a:xfrm>
            <a:off x="285720" y="3714752"/>
            <a:ext cx="3838460" cy="2571768"/>
          </a:xfrm>
          <a:prstGeom prst="rect">
            <a:avLst/>
          </a:prstGeom>
          <a:ln>
            <a:noFill/>
          </a:ln>
          <a:effectLst>
            <a:softEdge rad="112500"/>
          </a:effectLst>
        </p:spPr>
      </p:pic>
      <p:pic>
        <p:nvPicPr>
          <p:cNvPr id="8" name="Содержимое 7" descr="i (2).jpg"/>
          <p:cNvPicPr>
            <a:picLocks noGrp="1" noChangeAspect="1"/>
          </p:cNvPicPr>
          <p:nvPr>
            <p:ph sz="quarter" idx="4"/>
          </p:nvPr>
        </p:nvPicPr>
        <p:blipFill>
          <a:blip r:embed="rId4"/>
          <a:stretch>
            <a:fillRect/>
          </a:stretch>
        </p:blipFill>
        <p:spPr>
          <a:xfrm>
            <a:off x="4572000" y="2285992"/>
            <a:ext cx="3357586" cy="206409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142844" y="285728"/>
            <a:ext cx="7472386" cy="1143000"/>
          </a:xfrm>
        </p:spPr>
        <p:txBody>
          <a:bodyPr>
            <a:normAutofit/>
          </a:bodyPr>
          <a:lstStyle/>
          <a:p>
            <a:pPr algn="ctr"/>
            <a:r>
              <a:rPr lang="ru-RU" sz="3200" dirty="0" smtClean="0"/>
              <a:t>Статистика травм в художественной гимнастике</a:t>
            </a:r>
            <a:endParaRPr lang="ru-RU" sz="3200" dirty="0"/>
          </a:p>
        </p:txBody>
      </p:sp>
      <p:sp>
        <p:nvSpPr>
          <p:cNvPr id="9" name="Содержимое 8"/>
          <p:cNvSpPr>
            <a:spLocks noGrp="1"/>
          </p:cNvSpPr>
          <p:nvPr>
            <p:ph idx="1"/>
          </p:nvPr>
        </p:nvSpPr>
        <p:spPr/>
        <p:txBody>
          <a:bodyPr>
            <a:normAutofit fontScale="85000" lnSpcReduction="20000"/>
          </a:bodyPr>
          <a:lstStyle/>
          <a:p>
            <a:pPr>
              <a:lnSpc>
                <a:spcPct val="120000"/>
              </a:lnSpc>
              <a:buNone/>
            </a:pPr>
            <a:r>
              <a:rPr lang="ru-RU" dirty="0" smtClean="0"/>
              <a:t>В совместной работе испанских, канадских и американских исследователей ретроспективно изучались травмы национальной команды по художественной гимнастике, полученные за 1 год спортивной деятельности. В исследовании участвовали все 20 гимнасток сборной, которые за год в сумме получили 108 травм, 74 из которых были незначительные и не привели к пропуску тренировок. В тоже время 13 (65%) из 20 гимнасток получали травмы, вынуждавшие их пропускать тренировки, 4 из них (20%) получали серьезные травмы, заставлявшие пропускать более, чем 7 дней тренировок. В среднем девушки тренировались 26,2 часа в неделю.</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214290"/>
            <a:ext cx="7715304" cy="5786478"/>
          </a:xfrm>
        </p:spPr>
        <p:txBody>
          <a:bodyPr>
            <a:noAutofit/>
          </a:bodyPr>
          <a:lstStyle/>
          <a:p>
            <a:pPr>
              <a:lnSpc>
                <a:spcPct val="120000"/>
              </a:lnSpc>
              <a:buNone/>
            </a:pPr>
            <a:r>
              <a:rPr lang="ru-RU" sz="2000" dirty="0" smtClean="0"/>
              <a:t>Художественная гимнастика — один из самых разносторонних и гармоничных видов спорта. Физические нагрузки здесь сопровождаются развитием гибкости, чувства ритма (а как же — выступают-то гимнастки под музыку), координации движений, пластики. У гимнасток всегда прекрасная гордая осанка, красивая фигура, пластичные, красивые движения. А ведь это очень важно и для девочек, и для женщин, в которых они вырастут. Девочка, занимавшаяся художественной гимнастикой, после, может легко перейти, например, к занятием танцами. А еще в художественной гимнастике дети обретают неповторимое умение преподнести себя, как, наверное, во всех зрелищных видах спорта. Улыбка, разворот плеч, наклон головы, каждый жест — все здесь выверено, красиво, уверенно. И, даже если девочка не пойдет по пути соревнований и славы, эти умения и навыки останутся с ней на всю жизнь.</a:t>
            </a:r>
            <a:endParaRPr lang="ru-RU"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вывод</a:t>
            </a:r>
            <a:endParaRPr lang="ru-RU" dirty="0"/>
          </a:p>
        </p:txBody>
      </p:sp>
      <p:sp>
        <p:nvSpPr>
          <p:cNvPr id="3" name="Содержимое 2"/>
          <p:cNvSpPr>
            <a:spLocks noGrp="1"/>
          </p:cNvSpPr>
          <p:nvPr>
            <p:ph idx="1"/>
          </p:nvPr>
        </p:nvSpPr>
        <p:spPr/>
        <p:txBody>
          <a:bodyPr/>
          <a:lstStyle/>
          <a:p>
            <a:r>
              <a:rPr lang="ru-RU" dirty="0" smtClean="0"/>
              <a:t>Я узнала что такое художественная гимнастика</a:t>
            </a:r>
          </a:p>
          <a:p>
            <a:r>
              <a:rPr lang="ru-RU" dirty="0" smtClean="0"/>
              <a:t> Узнала какие художественные предметы бывают.</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205</TotalTime>
  <Words>664</Words>
  <Application>Microsoft Office PowerPoint</Application>
  <PresentationFormat>Экран (4:3)</PresentationFormat>
  <Paragraphs>25</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Изящная</vt:lpstr>
      <vt:lpstr> проект на тему: физическая культура «художественная Гимнастика»</vt:lpstr>
      <vt:lpstr>Цели :</vt:lpstr>
      <vt:lpstr>Художественная гимнастика</vt:lpstr>
      <vt:lpstr>Художественная гимнастика — вид спорта, выполнение под музыку различных гимнастических и танцевальных упражнений без предмета, а также с предметом (скакалка, обруч, мяч, булавы, лента).</vt:lpstr>
      <vt:lpstr>Предметы художественной гимнастики</vt:lpstr>
      <vt:lpstr>Презентация PowerPoint</vt:lpstr>
      <vt:lpstr>Презентация PowerPoint</vt:lpstr>
      <vt:lpstr>Презентация PowerPoint</vt:lpstr>
      <vt:lpstr>Начиная с 2000 года Россия на всех олимпиадах постоянно занимала первое место по художественной гимнастике. Наибольшую конкуренцию ей составляла команды Белоруссии и Италии, что и отразилось на итоговом медальном зачёте.</vt:lpstr>
      <vt:lpstr>Статистика травм в художественной гимнастике</vt:lpstr>
      <vt:lpstr>Презентация PowerPoint</vt:lpstr>
      <vt:lpstr>вывод</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по физической культуре на тему: «Гимнастика»</dc:title>
  <dc:creator>Zule4k@</dc:creator>
  <cp:lastModifiedBy>01</cp:lastModifiedBy>
  <cp:revision>26</cp:revision>
  <dcterms:created xsi:type="dcterms:W3CDTF">2014-01-25T10:40:55Z</dcterms:created>
  <dcterms:modified xsi:type="dcterms:W3CDTF">2014-11-05T14:29:51Z</dcterms:modified>
</cp:coreProperties>
</file>