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2" r:id="rId2"/>
  </p:sldMasterIdLst>
  <p:notesMasterIdLst>
    <p:notesMasterId r:id="rId28"/>
  </p:notesMasterIdLst>
  <p:sldIdLst>
    <p:sldId id="256" r:id="rId3"/>
    <p:sldId id="298" r:id="rId4"/>
    <p:sldId id="257" r:id="rId5"/>
    <p:sldId id="259" r:id="rId6"/>
    <p:sldId id="258" r:id="rId7"/>
    <p:sldId id="260" r:id="rId8"/>
    <p:sldId id="261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71" r:id="rId19"/>
    <p:sldId id="289" r:id="rId20"/>
    <p:sldId id="275" r:id="rId21"/>
    <p:sldId id="290" r:id="rId22"/>
    <p:sldId id="291" r:id="rId23"/>
    <p:sldId id="292" r:id="rId24"/>
    <p:sldId id="296" r:id="rId25"/>
    <p:sldId id="295" r:id="rId26"/>
    <p:sldId id="294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5" autoAdjust="0"/>
    <p:restoredTop sz="94723" autoAdjust="0"/>
  </p:normalViewPr>
  <p:slideViewPr>
    <p:cSldViewPr>
      <p:cViewPr>
        <p:scale>
          <a:sx n="71" d="100"/>
          <a:sy n="71" d="100"/>
        </p:scale>
        <p:origin x="-113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7425618-F68E-4FA0-94F7-44522581CBE9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850537D-C5BF-4704-9AF5-635DEC15B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Шаблон сделан в компании </a:t>
            </a:r>
            <a:r>
              <a:rPr lang="en-US" smtClean="0"/>
              <a:t>PowerLexis</a:t>
            </a:r>
            <a:r>
              <a:rPr lang="ru-RU" smtClean="0"/>
              <a:t>. Зайдите на наш сайт (</a:t>
            </a:r>
            <a:r>
              <a:rPr lang="en-US" smtClean="0"/>
              <a:t>powerlexis.ru) </a:t>
            </a:r>
            <a:r>
              <a:rPr lang="ru-RU" smtClean="0"/>
              <a:t>или почитайте блог </a:t>
            </a:r>
            <a:r>
              <a:rPr lang="en-US" smtClean="0"/>
              <a:t>(blog.powerlexis.ru) — </a:t>
            </a:r>
            <a:r>
              <a:rPr lang="ru-RU" smtClean="0"/>
              <a:t>там куча интересного.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4A778-B89C-4E11-869E-A5D43D1920A5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3484C8-C4E8-456D-8A7F-4AAD58CAC8C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6C361-B25E-4799-9CAE-30C204A33DC5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E16F-194B-48B5-B19B-330CF2A59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54713-AE7F-4D6E-9142-86F261AAE7C3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71601-D5FF-420F-A036-46E5C740A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7C68B-DD0C-4FD6-85FA-8E4F098181D4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2A2B1-31FD-4528-8EF8-71091F53C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7536-E2F3-479F-87AF-9E3E4788C472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4BA1A-5FD8-49D1-AAB3-487DFC144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1BDBA-62DA-4A62-8F11-836015F7E079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FBE8A-5066-4C2E-939B-7B75F132D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F15D5-8A5F-4D3C-A864-A5D5EFA884DE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521A-3585-42AE-96BD-5AFB21CAD5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D20D2-3485-49E0-B02D-52153E71DB06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B139F-38CC-47D1-A44C-F07FA32EB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E749-0E22-4FF8-A356-634DB763F0DE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2945-65DF-435F-8612-8544081D4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6F58-DD23-4892-B272-9A86ED8BF46E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91EEF-BBB1-4070-A300-CCC912D4B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A2CB2-A2FE-4986-9B4C-AE0BE6CAC9FD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F17C6-C217-489B-84CB-971852C53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6AC19-D5C4-4808-B240-7E69C0FAB8D5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C7992-856C-41E1-BB73-2980CC9D0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6C361-B25E-4799-9CAE-30C204A33DC5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7E16F-194B-48B5-B19B-330CF2A59C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D54713-AE7F-4D6E-9142-86F261AAE7C3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71601-D5FF-420F-A036-46E5C740AB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97C68B-DD0C-4FD6-85FA-8E4F098181D4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2A2B1-31FD-4528-8EF8-71091F53C9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337536-E2F3-479F-87AF-9E3E4788C472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74BA1A-5FD8-49D1-AAB3-487DFC1441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F1BDBA-62DA-4A62-8F11-836015F7E079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0FBE8A-5066-4C2E-939B-7B75F132D2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FF15D5-8A5F-4D3C-A864-A5D5EFA884DE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0521A-3585-42AE-96BD-5AFB21CAD5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ED20D2-3485-49E0-B02D-52153E71DB06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B139F-38CC-47D1-A44C-F07FA32EB1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F8E749-0E22-4FF8-A356-634DB763F0DE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452945-65DF-435F-8612-8544081D44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166F58-DD23-4892-B272-9A86ED8BF46E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91EEF-BBB1-4070-A300-CCC912D4BE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2A2CB2-A2FE-4986-9B4C-AE0BE6CAC9FD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F17C6-C217-489B-84CB-971852C53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D6AC19-D5C4-4808-B240-7E69C0FAB8D5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C7992-856C-41E1-BB73-2980CC9D00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AD7EE9-DF21-48F3-91B3-CD5C471CED45}" type="datetimeFigureOut">
              <a:rPr lang="ru-RU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3E8299-B288-49D6-B62C-7EAFC4D3B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3" r:id="rId4"/>
    <p:sldLayoutId id="2147483687" r:id="rId5"/>
    <p:sldLayoutId id="2147483682" r:id="rId6"/>
    <p:sldLayoutId id="2147483688" r:id="rId7"/>
    <p:sldLayoutId id="2147483689" r:id="rId8"/>
    <p:sldLayoutId id="2147483690" r:id="rId9"/>
    <p:sldLayoutId id="2147483681" r:id="rId10"/>
    <p:sldLayoutId id="2147483691" r:id="rId11"/>
  </p:sldLayoutIdLst>
  <p:transition spd="med" advClick="0">
    <p:wedge/>
  </p:transition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AD7EE9-DF21-48F3-91B3-CD5C471CED45}" type="datetimeFigureOut">
              <a:rPr lang="ru-RU" smtClean="0"/>
              <a:pPr>
                <a:defRPr/>
              </a:pPr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3E8299-B288-49D6-B62C-7EAFC4D3B7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gif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dohcolonoc.ru/fizicheskoe-vospitanie/424-kompleks-uprazhnenij-dlya-utrennej-gimnastiki-s-elementami-dyxatelnoj-gimnastiki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gif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upload.cz/img/325644/pm4J5/slun-ko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" y="0"/>
            <a:ext cx="9144004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488" y="2500306"/>
            <a:ext cx="3521873" cy="141843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b="1" dirty="0" smtClean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b="1" dirty="0" smtClean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b="1" dirty="0" smtClean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chemeClr val="tx1"/>
                </a:solidFill>
              </a:rPr>
              <a:t>Проектная деятельность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 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32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72074"/>
            <a:ext cx="9144000" cy="157163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tx1"/>
                </a:solidFill>
              </a:rPr>
              <a:t>«Солнечный лучик»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9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175125" y="642918"/>
            <a:ext cx="4968875" cy="1008062"/>
          </a:xfrm>
          <a:noFill/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</a:pPr>
            <a:endParaRPr lang="ru-RU" b="1" i="1" dirty="0" smtClean="0">
              <a:solidFill>
                <a:srgbClr val="000046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b="1" i="1" dirty="0" smtClean="0">
              <a:solidFill>
                <a:srgbClr val="000046"/>
              </a:solidFill>
              <a:latin typeface="Arial" charset="0"/>
            </a:endParaRP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1200" b="1" i="1" dirty="0" smtClean="0">
                <a:solidFill>
                  <a:schemeClr val="tx1"/>
                </a:solidFill>
                <a:latin typeface="Arial" charset="0"/>
              </a:rPr>
              <a:t>Колосова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1200" b="1" i="1" dirty="0" smtClean="0">
                <a:solidFill>
                  <a:schemeClr val="tx1"/>
                </a:solidFill>
                <a:latin typeface="Arial" charset="0"/>
              </a:rPr>
              <a:t>Марина Викторовна,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1200" b="1" i="1" dirty="0">
                <a:solidFill>
                  <a:schemeClr val="tx1"/>
                </a:solidFill>
                <a:latin typeface="Arial" charset="0"/>
              </a:rPr>
              <a:t>в</a:t>
            </a:r>
            <a:r>
              <a:rPr lang="ru-RU" sz="11200" b="1" i="1" dirty="0" smtClean="0">
                <a:solidFill>
                  <a:schemeClr val="tx1"/>
                </a:solidFill>
                <a:latin typeface="Arial" charset="0"/>
              </a:rPr>
              <a:t>оспитатель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1200" b="1" i="1" dirty="0" smtClean="0">
                <a:solidFill>
                  <a:schemeClr val="tx1"/>
                </a:solidFill>
                <a:latin typeface="Arial" charset="0"/>
              </a:rPr>
              <a:t>1 младшей «А» группы МДОУ</a:t>
            </a:r>
            <a:r>
              <a:rPr lang="ru-RU" sz="11200" b="1" dirty="0" smtClean="0">
                <a:solidFill>
                  <a:schemeClr val="tx1"/>
                </a:solidFill>
              </a:rPr>
              <a:t> детский сад № 14 </a:t>
            </a: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</a:pPr>
            <a:r>
              <a:rPr lang="ru-RU" sz="11200" b="1" dirty="0" smtClean="0">
                <a:solidFill>
                  <a:schemeClr val="tx1"/>
                </a:solidFill>
              </a:rPr>
              <a:t>г. Ростова</a:t>
            </a:r>
            <a:endParaRPr lang="ru-RU" sz="112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0244" name="Picture 8" descr="Untitle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6475"/>
            <a:ext cx="6300788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скачка\nash_saddr_w310_h1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428976"/>
            <a:ext cx="4313351" cy="34290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643042" y="0"/>
            <a:ext cx="58370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АВТОР проекта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2391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4124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Актуальность разработки и реализации педагогического проекта 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14813" y="1600200"/>
            <a:ext cx="4776787" cy="47244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была выбрана в последний месяц мая. И была разработана для реализации ближе к июлю. Так как летом солнце светит ярче, теплее. Это, конечно, заметили дети. Причем в беседах с детьми, некоторые из них затруднялись называть какого цвета, формы солнце. Так же мало использовали глаголы, определения, связанные с солнцем.  Хотелось обогатить знания детей о природном объекте — солнце, показать влияние солнца на природу. В связи с этим была определена такая тема.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2000" dirty="0"/>
          </a:p>
        </p:txBody>
      </p:sp>
      <p:pic>
        <p:nvPicPr>
          <p:cNvPr id="1026" name="Picture 2" descr="D:\скачка\x_a04a6aef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191000" cy="4191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88552" cy="6858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Цель проекта: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smtClean="0"/>
              <a:t>формирование у детей активного словаря через организацию разных видов деятельности: игровой (прежде всего); познавательной (наблюдения, эксперимент, художественное слово); музыкально-эстетической, продуктивной.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http://www.bcbsm.com/images/eob/beeAnimated1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0"/>
            <a:ext cx="1485900" cy="253365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4124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Задачи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1. Дать детям элементарные представления о природном объекте — солнце, его влиянии на окружающий мир.</a:t>
            </a:r>
          </a:p>
          <a:p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2. Формировать познавательную активность детей при проведении экспериментов, наблюдений.</a:t>
            </a:r>
          </a:p>
          <a:p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3. Обогатить словарный запас детей по данной теме.</a:t>
            </a:r>
          </a:p>
          <a:p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4. Закрепить понятия «желтый», «круглый», «похоже», «не похоже».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Тип проекта: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информационно-исследовательский.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Участники: 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воспитатель группы, дети  младшей группы, родители.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6" name="Picture 2" descr="D:\скачка\x_a04a6ae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85926"/>
            <a:ext cx="419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://stat20.privet.ru/lr/0c0d220a38fbb80ecb8cc439e662643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1428750" cy="114300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214290"/>
            <a:ext cx="878684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Длительность: </a:t>
            </a:r>
            <a:r>
              <a:rPr lang="ru-RU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2 недели (краткосрочный)</a:t>
            </a:r>
            <a:endParaRPr lang="ru-RU" sz="28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Ожидаемый результат:</a:t>
            </a:r>
            <a:endParaRPr lang="ru-RU" sz="2800" b="1" dirty="0">
              <a:ea typeface="Calibri" pitchFamily="34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обогащение активного и пассивного словаря детей за счет слов: «яркое», «светлое», «теплое», «светит», «улыбается», «греет» и т. д.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познавательный интерес к экспериментам;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развитие у детей наблюдательности.</a:t>
            </a:r>
          </a:p>
          <a:p>
            <a:pPr eaLnBrk="0" hangingPunct="0"/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Подготовительный </a:t>
            </a:r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этап:</a:t>
            </a:r>
            <a:endParaRPr lang="ru-RU" sz="2800" b="1" dirty="0">
              <a:ea typeface="Calibri" pitchFamily="34" charset="0"/>
              <a:cs typeface="Times New Roman" pitchFamily="18" charset="0"/>
            </a:endParaRPr>
          </a:p>
          <a:p>
            <a:r>
              <a:rPr lang="ru-RU" sz="2800" dirty="0" smtClean="0"/>
              <a:t>1. Беседы с детьми, для выявления знаний детей  о солнце.</a:t>
            </a:r>
          </a:p>
          <a:p>
            <a:r>
              <a:rPr lang="ru-RU" sz="2800" dirty="0" smtClean="0"/>
              <a:t>2. Подготовка стихотворений, потешек, загадок, игр, с использованием «солнца», иллюстративный материал.</a:t>
            </a:r>
          </a:p>
          <a:p>
            <a:r>
              <a:rPr lang="ru-RU" sz="2800" dirty="0" smtClean="0"/>
              <a:t>3. Подготовка атрибутов для игр, занятий.</a:t>
            </a:r>
            <a:endParaRPr lang="ru-RU" sz="2800" dirty="0"/>
          </a:p>
        </p:txBody>
      </p:sp>
      <p:pic>
        <p:nvPicPr>
          <p:cNvPr id="20482" name="Picture 2" descr="http://i.yesnt.com/ism/10/705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76131"/>
            <a:ext cx="819179" cy="1181869"/>
          </a:xfrm>
          <a:prstGeom prst="rect">
            <a:avLst/>
          </a:prstGeom>
          <a:noFill/>
        </p:spPr>
      </p:pic>
      <p:pic>
        <p:nvPicPr>
          <p:cNvPr id="20484" name="Picture 4" descr="http://i.yesnt.com/ism/10/705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8286776" y="142852"/>
            <a:ext cx="688115" cy="99277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86800" cy="838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Monotype Corsiva" pitchFamily="66" charset="0"/>
              </a:rPr>
              <a:t>Реализация проекта: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580062"/>
          </a:xfrm>
        </p:spPr>
        <p:txBody>
          <a:bodyPr/>
          <a:lstStyle/>
          <a:p>
            <a:pPr lvl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НОД (рисование)  «Солнышко».</a:t>
            </a:r>
          </a:p>
        </p:txBody>
      </p:sp>
      <p:pic>
        <p:nvPicPr>
          <p:cNvPr id="2052" name="Picture 4" descr="D:\Pictures\сад\DSC034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22831"/>
            <a:ext cx="3286116" cy="3335169"/>
          </a:xfrm>
          <a:prstGeom prst="rect">
            <a:avLst/>
          </a:prstGeom>
          <a:noFill/>
        </p:spPr>
      </p:pic>
      <p:pic>
        <p:nvPicPr>
          <p:cNvPr id="2053" name="Picture 5" descr="D:\Pictures\сад\DSC03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571876"/>
            <a:ext cx="3286116" cy="3286124"/>
          </a:xfrm>
          <a:prstGeom prst="rect">
            <a:avLst/>
          </a:prstGeom>
          <a:noFill/>
        </p:spPr>
      </p:pic>
      <p:pic>
        <p:nvPicPr>
          <p:cNvPr id="2054" name="Picture 6" descr="D:\Pictures\сад\DSC034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857364"/>
            <a:ext cx="2786064" cy="3714752"/>
          </a:xfrm>
          <a:prstGeom prst="rect">
            <a:avLst/>
          </a:prstGeom>
          <a:noFill/>
        </p:spPr>
      </p:pic>
      <p:pic>
        <p:nvPicPr>
          <p:cNvPr id="19460" name="Picture 4" descr="http://i868.photobucket.com/albums/ab248/Toppel/Sun-Animation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428660" y="642918"/>
            <a:ext cx="3429000" cy="3429001"/>
          </a:xfrm>
          <a:prstGeom prst="rect">
            <a:avLst/>
          </a:prstGeom>
          <a:noFill/>
        </p:spPr>
      </p:pic>
      <p:pic>
        <p:nvPicPr>
          <p:cNvPr id="19462" name="Picture 6" descr="http://i868.photobucket.com/albums/ab248/Toppel/Sun-Animation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714356"/>
            <a:ext cx="3429000" cy="342900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Чтение и заучивание потешек,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стихов про «Солнышко».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D:\Pictures\сад\DSC034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85926"/>
            <a:ext cx="4643438" cy="4643470"/>
          </a:xfrm>
          <a:prstGeom prst="rect">
            <a:avLst/>
          </a:prstGeom>
          <a:noFill/>
        </p:spPr>
      </p:pic>
      <p:pic>
        <p:nvPicPr>
          <p:cNvPr id="3076" name="Picture 4" descr="D:\Pictures\сад\DSC03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785926"/>
            <a:ext cx="3929090" cy="4667240"/>
          </a:xfrm>
          <a:prstGeom prst="rect">
            <a:avLst/>
          </a:prstGeom>
          <a:noFill/>
        </p:spPr>
      </p:pic>
      <p:pic>
        <p:nvPicPr>
          <p:cNvPr id="18434" name="Picture 2" descr="http://www.servimg.com/u/f49/16/59/70/46/0_5fb71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71480"/>
            <a:ext cx="1123950" cy="11239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142844" y="0"/>
            <a:ext cx="8686800" cy="5580062"/>
          </a:xfrm>
        </p:spPr>
        <p:txBody>
          <a:bodyPr/>
          <a:lstStyle/>
          <a:p>
            <a:pPr lvl="0" algn="ctr">
              <a:buNone/>
            </a:pPr>
            <a:r>
              <a:rPr lang="ru-RU" b="1" dirty="0" smtClean="0">
                <a:latin typeface="Monotype Corsiva" pitchFamily="66" charset="0"/>
              </a:rPr>
              <a:t>Подвижная игра «Солнечный зайчик».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048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885113" y="6426200"/>
            <a:ext cx="1079500" cy="431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2289" name="Picture 1" descr="D:\Pictures\сад\DSC036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00108"/>
            <a:ext cx="4357686" cy="3268265"/>
          </a:xfrm>
          <a:prstGeom prst="rect">
            <a:avLst/>
          </a:prstGeom>
          <a:noFill/>
        </p:spPr>
      </p:pic>
      <p:pic>
        <p:nvPicPr>
          <p:cNvPr id="12290" name="Picture 2" descr="D:\Pictures\сад\DSC036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268266"/>
            <a:ext cx="4786313" cy="3589734"/>
          </a:xfrm>
          <a:prstGeom prst="rect">
            <a:avLst/>
          </a:prstGeom>
          <a:noFill/>
        </p:spPr>
      </p:pic>
      <p:pic>
        <p:nvPicPr>
          <p:cNvPr id="17416" name="Picture 8" descr="http://ic.pics.livejournal.com/old_su_pit/7030475/4225/4225_origina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375294">
            <a:off x="7286644" y="0"/>
            <a:ext cx="1560860" cy="197001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bookcube.ru/uploads/taginator/Dec-2012/dou-risovanie-po-zamyslu-zdoro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343149"/>
            <a:ext cx="4800600" cy="45148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Наблюдение за солнцем на прогулке.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7" descr="45843021_3723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142984"/>
            <a:ext cx="36290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 descr="Солнышко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142984"/>
            <a:ext cx="2582872" cy="215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Разучивание песни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«Я на солнышке лежу»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4098" name="Picture 2" descr="D:\Pictures\сад\DSC034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00174"/>
            <a:ext cx="6808284" cy="5106213"/>
          </a:xfrm>
          <a:prstGeom prst="rect">
            <a:avLst/>
          </a:prstGeom>
          <a:noFill/>
        </p:spPr>
      </p:pic>
      <p:pic>
        <p:nvPicPr>
          <p:cNvPr id="15366" name="Picture 6" descr="http://im0-tub-ru.yandex.net/i?id=238370885-13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05000" cy="1428750"/>
          </a:xfrm>
          <a:prstGeom prst="rect">
            <a:avLst/>
          </a:prstGeom>
          <a:noFill/>
        </p:spPr>
      </p:pic>
      <p:pic>
        <p:nvPicPr>
          <p:cNvPr id="15368" name="Picture 8" descr="http://im0-tub-ru.yandex.net/i?id=238370885-13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7239000" y="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http://public.dm1.livefilestore.com/y2pF4lzZ4_qUVxi9zMsQb5yO-h4ED-r16JfhlshhSmsaaKQ0rGzi73xoNhgFt2Dyir37l0aym3P1bYbE4g2uYU733yIsxCVA2Ptgl_Zt2xV8t0/sun_ani.gif?rdrts=4217228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500174"/>
            <a:ext cx="1648258" cy="16592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Офтальмологическая пауза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«Лучик солнца»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7" name="Picture 1" descr="G:\DCIM\101MSDCF\DSC03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63070">
            <a:off x="533267" y="1294452"/>
            <a:ext cx="2446702" cy="3262269"/>
          </a:xfrm>
          <a:prstGeom prst="rect">
            <a:avLst/>
          </a:prstGeom>
          <a:noFill/>
        </p:spPr>
      </p:pic>
      <p:pic>
        <p:nvPicPr>
          <p:cNvPr id="14338" name="Picture 2" descr="G:\DCIM\101MSDCF\DSC038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94134">
            <a:off x="5865263" y="1444448"/>
            <a:ext cx="2839643" cy="3786190"/>
          </a:xfrm>
          <a:prstGeom prst="rect">
            <a:avLst/>
          </a:prstGeom>
          <a:noFill/>
        </p:spPr>
      </p:pic>
      <p:pic>
        <p:nvPicPr>
          <p:cNvPr id="14339" name="Picture 3" descr="G:\DCIM\101MSDCF\DSC038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3786190"/>
            <a:ext cx="3857652" cy="2893239"/>
          </a:xfrm>
          <a:prstGeom prst="rect">
            <a:avLst/>
          </a:prstGeom>
          <a:noFill/>
        </p:spPr>
      </p:pic>
      <p:pic>
        <p:nvPicPr>
          <p:cNvPr id="14343" name="Picture 7" descr="http://i212.photobucket.com/albums/cc275/cb7zq/butterfly/05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42908" y="642918"/>
            <a:ext cx="1533525" cy="2000251"/>
          </a:xfrm>
          <a:prstGeom prst="rect">
            <a:avLst/>
          </a:prstGeom>
          <a:noFill/>
        </p:spPr>
      </p:pic>
      <p:pic>
        <p:nvPicPr>
          <p:cNvPr id="14345" name="Picture 9" descr="http://i212.photobucket.com/albums/cc275/cb7zq/butterfly/05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3000372"/>
            <a:ext cx="1533525" cy="2000251"/>
          </a:xfrm>
          <a:prstGeom prst="rect">
            <a:avLst/>
          </a:prstGeom>
          <a:noFill/>
        </p:spPr>
      </p:pic>
      <p:pic>
        <p:nvPicPr>
          <p:cNvPr id="14349" name="Picture 13" descr="http://smiles2.server.33b.ru/b8c6162a19225a9247ae367dbf4a4d6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864510">
            <a:off x="7643834" y="92867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Зарядка после дневного сна «Пробуждение солнышка».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D:\Pictures\сад\DSC03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65911">
            <a:off x="560608" y="1469187"/>
            <a:ext cx="3643306" cy="2732480"/>
          </a:xfrm>
          <a:prstGeom prst="rect">
            <a:avLst/>
          </a:prstGeom>
          <a:noFill/>
        </p:spPr>
      </p:pic>
      <p:pic>
        <p:nvPicPr>
          <p:cNvPr id="1027" name="Picture 3" descr="D:\Pictures\сад\DSC03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7009">
            <a:off x="5270015" y="1463821"/>
            <a:ext cx="3641346" cy="2731009"/>
          </a:xfrm>
          <a:prstGeom prst="rect">
            <a:avLst/>
          </a:prstGeom>
          <a:noFill/>
        </p:spPr>
      </p:pic>
      <p:pic>
        <p:nvPicPr>
          <p:cNvPr id="1028" name="Picture 4" descr="D:\Pictures\сад\DSC038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143380"/>
            <a:ext cx="3428992" cy="2571744"/>
          </a:xfrm>
          <a:prstGeom prst="rect">
            <a:avLst/>
          </a:prstGeom>
          <a:noFill/>
        </p:spPr>
      </p:pic>
      <p:pic>
        <p:nvPicPr>
          <p:cNvPr id="13316" name="Picture 4" descr="http://smiles2.server.33b.ru/b8c6162a19225a9247ae367dbf4a4d6e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820669">
            <a:off x="7332490" y="-208873"/>
            <a:ext cx="2040172" cy="216923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  <a:hlinkClick r:id="rId2"/>
              </a:rPr>
              <a:t>Комплекс утренней гимнастики «Лучистое солнышко».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D:\Pictures\сад\DSC034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4476749" cy="3357562"/>
          </a:xfrm>
          <a:prstGeom prst="rect">
            <a:avLst/>
          </a:prstGeom>
          <a:noFill/>
        </p:spPr>
      </p:pic>
      <p:pic>
        <p:nvPicPr>
          <p:cNvPr id="6147" name="Picture 3" descr="D:\Pictures\сад\DSC0349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482579"/>
            <a:ext cx="4500562" cy="3375422"/>
          </a:xfrm>
          <a:prstGeom prst="rect">
            <a:avLst/>
          </a:prstGeom>
          <a:noFill/>
        </p:spPr>
      </p:pic>
      <p:pic>
        <p:nvPicPr>
          <p:cNvPr id="5" name="Picture 2" descr="http://bookcube.ru/uploads/taginator/Dec-2012/dou-risovanie-po-zamyslu-zdorov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1214422"/>
            <a:ext cx="2027249" cy="19065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Пальчиковые игры: «Солнышко»</a:t>
            </a:r>
            <a:br>
              <a:rPr lang="ru-RU" b="1" dirty="0" smtClean="0">
                <a:latin typeface="Monotype Corsiva" pitchFamily="66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  <p:pic>
        <p:nvPicPr>
          <p:cNvPr id="11265" name="Picture 1" descr="G:\DCIM\101MSDCF\DSC038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604214">
            <a:off x="369824" y="1545289"/>
            <a:ext cx="4286280" cy="3214710"/>
          </a:xfrm>
          <a:prstGeom prst="rect">
            <a:avLst/>
          </a:prstGeom>
          <a:noFill/>
        </p:spPr>
      </p:pic>
      <p:pic>
        <p:nvPicPr>
          <p:cNvPr id="11266" name="Picture 2" descr="G:\DCIM\101MSDCF\DSC038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72511">
            <a:off x="4368785" y="2860270"/>
            <a:ext cx="4429124" cy="3321843"/>
          </a:xfrm>
          <a:prstGeom prst="rect">
            <a:avLst/>
          </a:prstGeom>
          <a:noFill/>
        </p:spPr>
      </p:pic>
      <p:pic>
        <p:nvPicPr>
          <p:cNvPr id="6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5143512"/>
            <a:ext cx="1276350" cy="1276350"/>
          </a:xfrm>
          <a:prstGeom prst="rect">
            <a:avLst/>
          </a:prstGeom>
          <a:noFill/>
        </p:spPr>
      </p:pic>
      <p:pic>
        <p:nvPicPr>
          <p:cNvPr id="7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285860"/>
            <a:ext cx="127635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Monotype Corsiva" pitchFamily="66" charset="0"/>
              </a:rPr>
              <a:t>Хороводные игры: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«Солнышко и дождик»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7650" y="0"/>
            <a:ext cx="1276350" cy="1276350"/>
          </a:xfrm>
          <a:prstGeom prst="rect">
            <a:avLst/>
          </a:prstGeom>
          <a:noFill/>
        </p:spPr>
      </p:pic>
      <p:pic>
        <p:nvPicPr>
          <p:cNvPr id="6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6350" cy="1276350"/>
          </a:xfrm>
          <a:prstGeom prst="rect">
            <a:avLst/>
          </a:prstGeom>
          <a:noFill/>
        </p:spPr>
      </p:pic>
      <p:pic>
        <p:nvPicPr>
          <p:cNvPr id="8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86322"/>
            <a:ext cx="1276350" cy="1276350"/>
          </a:xfrm>
          <a:prstGeom prst="rect">
            <a:avLst/>
          </a:prstGeom>
          <a:noFill/>
        </p:spPr>
      </p:pic>
      <p:pic>
        <p:nvPicPr>
          <p:cNvPr id="9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1643050"/>
            <a:ext cx="1276350" cy="1276350"/>
          </a:xfrm>
          <a:prstGeom prst="rect">
            <a:avLst/>
          </a:prstGeom>
          <a:noFill/>
        </p:spPr>
      </p:pic>
      <p:pic>
        <p:nvPicPr>
          <p:cNvPr id="10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500174"/>
            <a:ext cx="1276350" cy="1276350"/>
          </a:xfrm>
          <a:prstGeom prst="rect">
            <a:avLst/>
          </a:prstGeom>
          <a:noFill/>
        </p:spPr>
      </p:pic>
      <p:pic>
        <p:nvPicPr>
          <p:cNvPr id="11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5072074"/>
            <a:ext cx="1276350" cy="1276350"/>
          </a:xfrm>
          <a:prstGeom prst="rect">
            <a:avLst/>
          </a:prstGeom>
          <a:noFill/>
        </p:spPr>
      </p:pic>
      <p:pic>
        <p:nvPicPr>
          <p:cNvPr id="1026" name="Picture 2" descr="D:\Pictures\сад\DSC038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196562"/>
            <a:ext cx="4000528" cy="3000397"/>
          </a:xfrm>
          <a:prstGeom prst="rect">
            <a:avLst/>
          </a:prstGeom>
          <a:noFill/>
        </p:spPr>
      </p:pic>
      <p:pic>
        <p:nvPicPr>
          <p:cNvPr id="1027" name="Picture 3" descr="D:\Pictures\сад\DSC038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4000528" cy="3000396"/>
          </a:xfrm>
          <a:prstGeom prst="rect">
            <a:avLst/>
          </a:prstGeom>
          <a:noFill/>
        </p:spPr>
      </p:pic>
      <p:pic>
        <p:nvPicPr>
          <p:cNvPr id="7" name="Picture 4" descr="http://stat21.privet.ru/lr/0c27da38de690d38844f03c1047c34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7650" y="5581650"/>
            <a:ext cx="127635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686800" cy="15716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dirty="0" smtClean="0"/>
              <a:t> </a:t>
            </a:r>
            <a:r>
              <a:rPr lang="ru-RU" sz="2700" b="1" dirty="0" smtClean="0">
                <a:latin typeface="Monotype Corsiva" pitchFamily="66" charset="0"/>
              </a:rPr>
              <a:t>Проведение наблюдений за восходом и закатом солнца (по возможности в группе, по иллюстрациям, с помощью родителей дома).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http://img-fotki.yandex.ru/get/2712/130283026.c2/0_70e6b_29e95a8_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357298"/>
            <a:ext cx="4000528" cy="5334037"/>
          </a:xfrm>
          <a:prstGeom prst="rect">
            <a:avLst/>
          </a:prstGeom>
          <a:noFill/>
        </p:spPr>
      </p:pic>
      <p:pic>
        <p:nvPicPr>
          <p:cNvPr id="9220" name="Picture 4" descr="http://img.by/i/L3p7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4627170" cy="535785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85720" y="35716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Самостоятельная деятельность детей.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Мозаика «Лучики солнца».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Рассматривание иллюстраций 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картинок с изображением солнышка.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Рисование на асфальте «Солнышко и лучики».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4818" name="Picture 2" descr="D:\Pictures\сад\DSC035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643182"/>
            <a:ext cx="2928926" cy="3428976"/>
          </a:xfrm>
          <a:prstGeom prst="rect">
            <a:avLst/>
          </a:prstGeom>
          <a:noFill/>
        </p:spPr>
      </p:pic>
      <p:pic>
        <p:nvPicPr>
          <p:cNvPr id="34819" name="Picture 3" descr="D:\Pictures\сад\DSC03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29066"/>
            <a:ext cx="3905245" cy="2928934"/>
          </a:xfrm>
          <a:prstGeom prst="rect">
            <a:avLst/>
          </a:prstGeom>
          <a:noFill/>
        </p:spPr>
      </p:pic>
      <p:pic>
        <p:nvPicPr>
          <p:cNvPr id="8193" name="Picture 1" descr="G:\DCIM\101MSDCF\DSC038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55" y="0"/>
            <a:ext cx="3352745" cy="2514559"/>
          </a:xfrm>
          <a:prstGeom prst="rect">
            <a:avLst/>
          </a:prstGeom>
          <a:noFill/>
        </p:spPr>
      </p:pic>
      <p:pic>
        <p:nvPicPr>
          <p:cNvPr id="8195" name="Picture 3" descr="http://img3.fotos-hochladen.net/uploads/ccbbd7ae648fhpu9i4qtzm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327096">
            <a:off x="6252068" y="4476712"/>
            <a:ext cx="3335943" cy="21615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2143116"/>
            <a:ext cx="6431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Заключительный этап: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0" name="Picture 2" descr="http://im7-tub-ru.yandex.net/i?id=40753735-5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85728"/>
            <a:ext cx="1428750" cy="1428750"/>
          </a:xfrm>
          <a:prstGeom prst="rect">
            <a:avLst/>
          </a:prstGeom>
          <a:noFill/>
        </p:spPr>
      </p:pic>
      <p:pic>
        <p:nvPicPr>
          <p:cNvPr id="7172" name="Picture 4" descr="http://im7-tub-ru.yandex.net/i?id=103455810-14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14290"/>
            <a:ext cx="1428750" cy="1428750"/>
          </a:xfrm>
          <a:prstGeom prst="rect">
            <a:avLst/>
          </a:prstGeom>
          <a:noFill/>
        </p:spPr>
      </p:pic>
      <p:pic>
        <p:nvPicPr>
          <p:cNvPr id="7174" name="Picture 6" descr="http://im8-tub-ru.yandex.net/i?id=190534408-58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1428750" cy="1428750"/>
          </a:xfrm>
          <a:prstGeom prst="rect">
            <a:avLst/>
          </a:prstGeom>
          <a:noFill/>
        </p:spPr>
      </p:pic>
      <p:pic>
        <p:nvPicPr>
          <p:cNvPr id="7176" name="Picture 8" descr="http://im2-tub-ru.yandex.net/i?id=275265943-54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00636"/>
            <a:ext cx="1504950" cy="1428750"/>
          </a:xfrm>
          <a:prstGeom prst="rect">
            <a:avLst/>
          </a:prstGeom>
          <a:noFill/>
        </p:spPr>
      </p:pic>
      <p:pic>
        <p:nvPicPr>
          <p:cNvPr id="7178" name="Picture 10" descr="http://im7-tub-ru.yandex.net/i?id=111919504-09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5072074"/>
            <a:ext cx="1390650" cy="1428750"/>
          </a:xfrm>
          <a:prstGeom prst="rect">
            <a:avLst/>
          </a:prstGeom>
          <a:noFill/>
        </p:spPr>
      </p:pic>
      <p:pic>
        <p:nvPicPr>
          <p:cNvPr id="7180" name="Picture 12" descr="http://img-fotki.yandex.ru/get/6619/121088187.56/0_79e2e_5a0db9ba_XL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6" y="3000372"/>
            <a:ext cx="4762500" cy="35433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Проведение летнего праздника на детской площадке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2" descr="D:\Pictures\сад\DSC03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34" y="1500174"/>
            <a:ext cx="3854570" cy="2483644"/>
          </a:xfrm>
          <a:prstGeom prst="rect">
            <a:avLst/>
          </a:prstGeom>
          <a:noFill/>
        </p:spPr>
      </p:pic>
      <p:pic>
        <p:nvPicPr>
          <p:cNvPr id="9" name="Picture 3" descr="D:\Pictures\сад\DSC03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428736"/>
            <a:ext cx="4133566" cy="2357430"/>
          </a:xfrm>
          <a:prstGeom prst="rect">
            <a:avLst/>
          </a:prstGeom>
          <a:noFill/>
        </p:spPr>
      </p:pic>
      <p:pic>
        <p:nvPicPr>
          <p:cNvPr id="35844" name="Picture 4" descr="D:\Pictures\сад\DSC035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071942"/>
            <a:ext cx="3786214" cy="2464612"/>
          </a:xfrm>
          <a:prstGeom prst="rect">
            <a:avLst/>
          </a:prstGeom>
          <a:noFill/>
        </p:spPr>
      </p:pic>
      <p:pic>
        <p:nvPicPr>
          <p:cNvPr id="35845" name="Picture 5" descr="D:\Pictures\сад\DSC035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8232" y="3929066"/>
            <a:ext cx="4102858" cy="25717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686800" cy="45259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Подготовка презентации по фотографиям.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14" name="Picture 20" descr="http://s014.radikal.ru/i327/1011/5c/238eb4a2cb5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357298"/>
            <a:ext cx="7361474" cy="50006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Оформление выставки в виде работ родителей и детей, выполненных совместно дома по итогам реализации проекта.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6866" name="Picture 2" descr="G:\DCIM\101MSDCF\DSC037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71678"/>
            <a:ext cx="6143636" cy="4607727"/>
          </a:xfrm>
          <a:prstGeom prst="rect">
            <a:avLst/>
          </a:prstGeom>
          <a:noFill/>
        </p:spPr>
      </p:pic>
      <p:pic>
        <p:nvPicPr>
          <p:cNvPr id="4" name="Picture 18" descr="http://www.poetryclub.com.ua/upload/poem_all/0034242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06075">
            <a:off x="6999384" y="1401658"/>
            <a:ext cx="2295514" cy="181492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D:\скачка\030720133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07878">
            <a:off x="5864867" y="1217256"/>
            <a:ext cx="3123751" cy="2342342"/>
          </a:xfrm>
          <a:prstGeom prst="rect">
            <a:avLst/>
          </a:prstGeom>
          <a:noFill/>
        </p:spPr>
      </p:pic>
      <p:pic>
        <p:nvPicPr>
          <p:cNvPr id="40962" name="Picture 2" descr="D:\скачка\IMG_6748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1843">
            <a:off x="2912708" y="2503541"/>
            <a:ext cx="3230509" cy="2422809"/>
          </a:xfrm>
          <a:prstGeom prst="rect">
            <a:avLst/>
          </a:prstGeom>
          <a:noFill/>
        </p:spPr>
      </p:pic>
      <p:sp>
        <p:nvSpPr>
          <p:cNvPr id="40965" name="AutoShape 5" descr="https://mail.yandex.ru/message_part/IMG_2076.JPG?hid=1.2&amp;ids=2340000042654480109&amp;no_disposition=y&amp;name=IMG_2076.JPG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7" name="AutoShape 7" descr="https://mail.yandex.ru/message_part/IMG_2076.JPG?hid=1.2&amp;ids=2340000042654480109&amp;no_disposition=y&amp;name=IMG_2076.JPG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9" name="AutoShape 9" descr="https://mail.yandex.ru/message_part/IMG_2076.JPG?hid=1.2&amp;ids=2340000042654480109&amp;no_disposition=y&amp;name=IMG_2076.JPG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71" name="AutoShape 11" descr="https://mail.yandex.ru/message_part/IMG_2076.JPG?hid=1.2&amp;ids=2340000042654480109&amp;no_disposition=y&amp;name=IMG_2076.JPG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72" name="Picture 12" descr="D:\скачка\IMG_2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06745">
            <a:off x="173880" y="1373512"/>
            <a:ext cx="2412428" cy="2605422"/>
          </a:xfrm>
          <a:prstGeom prst="rect">
            <a:avLst/>
          </a:prstGeom>
          <a:noFill/>
        </p:spPr>
      </p:pic>
      <p:pic>
        <p:nvPicPr>
          <p:cNvPr id="40973" name="Picture 13" descr="D:\Pictures\сад\DSC03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03149">
            <a:off x="6332131" y="3883079"/>
            <a:ext cx="2031551" cy="2708735"/>
          </a:xfrm>
          <a:prstGeom prst="rect">
            <a:avLst/>
          </a:prstGeom>
          <a:noFill/>
        </p:spPr>
      </p:pic>
      <p:pic>
        <p:nvPicPr>
          <p:cNvPr id="40974" name="Picture 14" descr="D:\Pictures\сад\DSC035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62015">
            <a:off x="159519" y="4348426"/>
            <a:ext cx="3048021" cy="2286016"/>
          </a:xfrm>
          <a:prstGeom prst="rect">
            <a:avLst/>
          </a:prstGeom>
          <a:noFill/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/>
            </a:r>
            <a:br>
              <a:rPr lang="ru-RU" sz="2800" b="1" dirty="0" smtClean="0">
                <a:latin typeface="Monotype Corsiva" pitchFamily="66" charset="0"/>
              </a:rPr>
            </a:br>
            <a:r>
              <a:rPr lang="ru-RU" sz="2800" b="1" dirty="0" smtClean="0">
                <a:latin typeface="Monotype Corsiva" pitchFamily="66" charset="0"/>
              </a:rPr>
              <a:t/>
            </a:r>
            <a:br>
              <a:rPr lang="ru-RU" sz="2800" b="1" dirty="0" smtClean="0">
                <a:latin typeface="Monotype Corsiva" pitchFamily="66" charset="0"/>
              </a:rPr>
            </a:br>
            <a:r>
              <a:rPr lang="ru-RU" sz="2800" b="1" dirty="0" smtClean="0">
                <a:latin typeface="Monotype Corsiva" pitchFamily="66" charset="0"/>
              </a:rPr>
              <a:t>работы родителей и детей, выполненных совместно дома по итогам реализации проекта.</a:t>
            </a:r>
            <a:r>
              <a:rPr lang="ru-RU" sz="2800" dirty="0" smtClean="0">
                <a:latin typeface="Monotype Corsiva" pitchFamily="66" charset="0"/>
              </a:rPr>
              <a:t/>
            </a:r>
            <a:br>
              <a:rPr lang="ru-RU" sz="2800" dirty="0" smtClean="0">
                <a:latin typeface="Monotype Corsiva" pitchFamily="66" charset="0"/>
              </a:rPr>
            </a:br>
            <a:endParaRPr lang="ru-RU" sz="2800" dirty="0">
              <a:latin typeface="Monotype Corsiva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605341">
            <a:off x="6300320" y="3534454"/>
            <a:ext cx="2049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семья Салимовых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 rot="190085">
            <a:off x="3722533" y="4914134"/>
            <a:ext cx="2049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семья Горшковых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 rot="21143593">
            <a:off x="513424" y="3920347"/>
            <a:ext cx="2049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семья Пугачевых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 rot="20994321">
            <a:off x="2156915" y="6342458"/>
            <a:ext cx="2049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семья Нахшуновых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 rot="1239273">
            <a:off x="5292519" y="6311229"/>
            <a:ext cx="2068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семья Титовых</a:t>
            </a:r>
            <a:endParaRPr lang="ru-RU" sz="1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42.radikal.ru/i096/1210/ed/7312e949fbed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285860"/>
            <a:ext cx="4381504" cy="43815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Солнышко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892968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30163"/>
            <a:ext cx="55102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349</Words>
  <Application>Microsoft Office PowerPoint</Application>
  <PresentationFormat>Экран (4:3)</PresentationFormat>
  <Paragraphs>70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Трек</vt:lpstr>
      <vt:lpstr>Тема Office</vt:lpstr>
      <vt:lpstr>«Солнечный лучик» </vt:lpstr>
      <vt:lpstr>Слайд 2</vt:lpstr>
      <vt:lpstr>Актуальность разработки и реализации педагогического проекта </vt:lpstr>
      <vt:lpstr>Цель проекта:    формирование у детей активного словаря через организацию разных видов деятельности: игровой (прежде всего); познавательной (наблюдения, эксперимент, художественное слово); музыкально-эстетической, продуктивной.    </vt:lpstr>
      <vt:lpstr>Задачи : </vt:lpstr>
      <vt:lpstr>Слайд 6</vt:lpstr>
      <vt:lpstr>Реализация проекта:  </vt:lpstr>
      <vt:lpstr>Чтение и заучивание потешек,  стихов про «Солнышко».  </vt:lpstr>
      <vt:lpstr>Слайд 9</vt:lpstr>
      <vt:lpstr>Наблюдение за солнцем на прогулке.  </vt:lpstr>
      <vt:lpstr>Разучивание песни  «Я на солнышке лежу»</vt:lpstr>
      <vt:lpstr>Офтальмологическая пауза  «Лучик солнца» </vt:lpstr>
      <vt:lpstr>Зарядка после дневного сна «Пробуждение солнышка». </vt:lpstr>
      <vt:lpstr>Комплекс утренней гимнастики «Лучистое солнышко». </vt:lpstr>
      <vt:lpstr>Пальчиковые игры: «Солнышко» </vt:lpstr>
      <vt:lpstr>Хороводные игры:  «Солнышко и дождик» </vt:lpstr>
      <vt:lpstr> Проведение наблюдений за восходом и закатом солнца (по возможности в группе, по иллюстрациям, с помощью родителей дома). </vt:lpstr>
      <vt:lpstr>Слайд 18</vt:lpstr>
      <vt:lpstr>Слайд 19</vt:lpstr>
      <vt:lpstr>Проведение летнего праздника на детской площадке </vt:lpstr>
      <vt:lpstr>Слайд 21</vt:lpstr>
      <vt:lpstr>Оформление выставки в виде работ родителей и детей, выполненных совместно дома по итогам реализации проекта. </vt:lpstr>
      <vt:lpstr>  работы родителей и детей, выполненных совместно дома по итогам реализации проекта. </vt:lpstr>
      <vt:lpstr>Слайд 24</vt:lpstr>
      <vt:lpstr>Слайд 25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Солнечный лучик</dc:title>
  <dc:creator>WORK</dc:creator>
  <cp:lastModifiedBy>User</cp:lastModifiedBy>
  <cp:revision>59</cp:revision>
  <dcterms:created xsi:type="dcterms:W3CDTF">2012-04-10T03:51:21Z</dcterms:created>
  <dcterms:modified xsi:type="dcterms:W3CDTF">2013-10-30T16:32:10Z</dcterms:modified>
</cp:coreProperties>
</file>