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26"/>
  </p:notesMasterIdLst>
  <p:sldIdLst>
    <p:sldId id="256" r:id="rId2"/>
    <p:sldId id="257" r:id="rId3"/>
    <p:sldId id="259" r:id="rId4"/>
    <p:sldId id="258" r:id="rId5"/>
    <p:sldId id="260" r:id="rId6"/>
    <p:sldId id="282" r:id="rId7"/>
    <p:sldId id="303" r:id="rId8"/>
    <p:sldId id="296" r:id="rId9"/>
    <p:sldId id="297" r:id="rId10"/>
    <p:sldId id="302" r:id="rId11"/>
    <p:sldId id="304" r:id="rId12"/>
    <p:sldId id="280" r:id="rId13"/>
    <p:sldId id="298" r:id="rId14"/>
    <p:sldId id="299" r:id="rId15"/>
    <p:sldId id="300" r:id="rId16"/>
    <p:sldId id="301" r:id="rId17"/>
    <p:sldId id="261" r:id="rId18"/>
    <p:sldId id="279" r:id="rId19"/>
    <p:sldId id="281" r:id="rId20"/>
    <p:sldId id="275" r:id="rId21"/>
    <p:sldId id="305" r:id="rId22"/>
    <p:sldId id="291" r:id="rId23"/>
    <p:sldId id="292" r:id="rId24"/>
    <p:sldId id="295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  <p:clrMru>
    <a:srgbClr val="99FF33"/>
    <a:srgbClr val="19971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5" autoAdjust="0"/>
    <p:restoredTop sz="94723" autoAdjust="0"/>
  </p:normalViewPr>
  <p:slideViewPr>
    <p:cSldViewPr>
      <p:cViewPr>
        <p:scale>
          <a:sx n="70" d="100"/>
          <a:sy n="70" d="100"/>
        </p:scale>
        <p:origin x="-108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7425618-F68E-4FA0-94F7-44522581CBE9}" type="datetimeFigureOut">
              <a:rPr lang="ru-RU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850537D-C5BF-4704-9AF5-635DEC15B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3484C8-C4E8-456D-8A7F-4AAD58CAC8C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6C361-B25E-4799-9CAE-30C204A33DC5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7E16F-194B-48B5-B19B-330CF2A59C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D54713-AE7F-4D6E-9142-86F261AAE7C3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271601-D5FF-420F-A036-46E5C740AB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97C68B-DD0C-4FD6-85FA-8E4F098181D4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2A2B1-31FD-4528-8EF8-71091F53C9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337536-E2F3-479F-87AF-9E3E4788C472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74BA1A-5FD8-49D1-AAB3-487DFC1441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F1BDBA-62DA-4A62-8F11-836015F7E079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0FBE8A-5066-4C2E-939B-7B75F132D2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FF15D5-8A5F-4D3C-A864-A5D5EFA884DE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0521A-3585-42AE-96BD-5AFB21CAD5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ED20D2-3485-49E0-B02D-52153E71DB06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B139F-38CC-47D1-A44C-F07FA32EB1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F8E749-0E22-4FF8-A356-634DB763F0DE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452945-65DF-435F-8612-8544081D448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166F58-DD23-4892-B272-9A86ED8BF46E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91EEF-BBB1-4070-A300-CCC912D4BE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2A2CB2-A2FE-4986-9B4C-AE0BE6CAC9FD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AF17C6-C217-489B-84CB-971852C538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D6AC19-D5C4-4808-B240-7E69C0FAB8D5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5C7992-856C-41E1-BB73-2980CC9D00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97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AD7EE9-DF21-48F3-91B3-CD5C471CED45}" type="datetimeFigureOut">
              <a:rPr lang="ru-RU" smtClean="0"/>
              <a:pPr>
                <a:defRPr/>
              </a:pPr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3E8299-B288-49D6-B62C-7EAFC4D3B7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spd="med">
    <p:wedg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055;&#1072;&#1083;&#1100;&#1095;&#1080;&#1082;&#1086;&#1074;&#1072;&#1103;%20&#1075;&#1080;&#1084;&#1085;&#1072;&#1089;&#1090;&#1080;&#1082;&#1072;.docx" TargetMode="External"/><Relationship Id="rId7" Type="http://schemas.openxmlformats.org/officeDocument/2006/relationships/image" Target="../media/image2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gif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&#1080;&#1079;&#1086;&#1076;&#1077;&#1103;&#1090;&#1077;&#1083;&#1100;&#1085;&#1086;&#1089;&#1090;&#1100;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643570" y="3857628"/>
            <a:ext cx="3286148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600" b="1" i="1" dirty="0" smtClean="0"/>
              <a:t>Выполнила: 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600" b="1" i="1" dirty="0" smtClean="0"/>
              <a:t>Колосова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600" b="1" i="1" dirty="0" smtClean="0"/>
              <a:t>Марина Викторовна, 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600" b="1" i="1" dirty="0" smtClean="0"/>
              <a:t>воспитатель 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600" b="1" i="1" dirty="0" smtClean="0"/>
              <a:t>1 младшей «А» группы 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600" b="1" i="1" dirty="0" smtClean="0"/>
              <a:t>МДОУ</a:t>
            </a:r>
            <a:r>
              <a:rPr lang="ru-RU" sz="1600" b="1" dirty="0" smtClean="0"/>
              <a:t> детский сад № 14 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600" b="1" dirty="0" smtClean="0"/>
              <a:t>г. Ростова</a:t>
            </a:r>
            <a:endParaRPr lang="ru-RU" sz="1600" b="1" i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5572100" y="714356"/>
            <a:ext cx="35719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Проектная 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деятельность</a:t>
            </a: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«У бабушки в деревне»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4580" name="Picture 4" descr="http://stat17.privet.ru/lr/091fa7e3a83dae749e4ac8e32a8ec38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5184727" cy="521497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84124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u="sng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Актуальность разработки и реализации педагогического проекта </a:t>
            </a:r>
            <a:endParaRPr lang="ru-RU" b="1" u="sng" dirty="0">
              <a:solidFill>
                <a:schemeClr val="accent4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85720" y="1357298"/>
            <a:ext cx="8553480" cy="4972072"/>
          </a:xfrm>
        </p:spPr>
        <p:txBody>
          <a:bodyPr>
            <a:normAutofit lnSpcReduction="10000"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1600" dirty="0" smtClean="0"/>
              <a:t>		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окружающего мира на развитие ребёнка огромно. Знакомство с бесконечными, постоянно изменяющимися явлениями начинается с первых лет жизни малыша. Явления и объекты природы привлекают детей красотой, яркостью красок, разнообразием. Наблюдая за ними, ребёнок обогащает свой чувственный опыт, на котором и основывается его дальнейшее творчество. Чем глубже ребёнок познаёт таинства окружающего мира, тем больше у него возникает вопросов. Основная задача взрослого состоит в том, чтобы помочь ребёнку самостоятельно найти ответы на эти вопросы. Чтобы удовлетворить детскую любознательность, привить первые навыки активности и самостоятельности мышления, мы создали условия для творческой и познавательной  деятельности детей. Ознакомление с ростом и развитием растений можно осуществлять в весенний период, выращивая в помещении детского сада различные культуры из семян и луковиц, используя для этого огород на окне. А изменения в природе побуждают детей бережно относиться к растениям, ухаживать за обитателями уголка природы. Мир растений удивительный и многообразный. Каждый внимательный наблюдатель и вдумчивый исследователь может открыть в нем для себя что-то новое. Именно поэтому актуально становится разработка проекта «У бабушки в деревне».  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88552" cy="6858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Monotype Corsiva" pitchFamily="66" charset="0"/>
              </a:rPr>
              <a:t>Цель проекта: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Формирование первоначальных экологических представлений у детей 1 младшей группы посредством создания мини-огорода на окне.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2530" name="Picture 2" descr="http://img0.liveinternet.ru/images/attach/c/4/80/865/80865348_3896521_cv01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4039" y="0"/>
            <a:ext cx="2899961" cy="227647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686800" cy="84124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atin typeface="Monotype Corsiva" pitchFamily="66" charset="0"/>
              </a:rPr>
              <a:t>Задачи 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28596" y="1214422"/>
            <a:ext cx="7681938" cy="5214974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 Расширить знания детей о растениях, животных, фруктах, овощах.</a:t>
            </a:r>
          </a:p>
          <a:p>
            <a:pPr lvl="0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Продолжить знакомить детей с особенностями выращивания культурных растений (лук, овес);</a:t>
            </a:r>
          </a:p>
          <a:p>
            <a:pPr lvl="0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Обобщать представление детей о необходимости света, тепла, влаги почвы для роста растений.</a:t>
            </a:r>
          </a:p>
          <a:p>
            <a:pPr lvl="0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Продолжать формировать умение детей ухаживать за растениями в комнатных условиях.</a:t>
            </a:r>
          </a:p>
          <a:p>
            <a:pPr lvl="0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Способствовать развитию творческих способностей у детей; поощрять разнообразие детских работ, вариативность.</a:t>
            </a:r>
          </a:p>
          <a:p>
            <a:pPr lvl="0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Продолжать развивать наблюдательность – умение замечать изменения в росте растений, связывать их с условиями, в которых они находятся, правильно отражать наблюдения в рисунке.</a:t>
            </a:r>
          </a:p>
          <a:p>
            <a:pPr lvl="0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Воспитывать уважение к  труду, бережное отношение к его результатам.</a:t>
            </a:r>
          </a:p>
          <a:p>
            <a:pPr lvl="0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Развивать познавательные и творческие способности.</a:t>
            </a:r>
          </a:p>
          <a:p>
            <a:pPr algn="ctr" fontAlgn="auto">
              <a:spcAft>
                <a:spcPts val="0"/>
              </a:spcAft>
              <a:buNone/>
              <a:defRPr/>
            </a:pP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Тип проекта: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познавательный, творческий.</a:t>
            </a:r>
          </a:p>
          <a:p>
            <a:pPr algn="ctr" fontAlgn="auto">
              <a:spcAft>
                <a:spcPts val="0"/>
              </a:spcAft>
              <a:buNone/>
              <a:defRPr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Участники: 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воспитатель группы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, дети  младшей группы, родители.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vfl.ru/i/20110308/f8aeb4d1e4acac41d8983a4be6910d81_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40719" y="5594226"/>
            <a:ext cx="1023055" cy="1504493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57158" y="214290"/>
            <a:ext cx="878684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Длительность: </a:t>
            </a:r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недели (краткосрочный)</a:t>
            </a:r>
          </a:p>
          <a:p>
            <a:pPr eaLnBrk="0" hangingPunct="0"/>
            <a:r>
              <a:rPr lang="ru-RU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Ожидаемый результат: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познакомятся с растениями, животными.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детей будет формироваться бережное отношение к растительному и животному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миру.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у детей уважительного отношения к труду.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в группе огорода на подоконнике.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Активное участие родителей в реализации проекта.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Подготовительный </a:t>
            </a:r>
            <a:r>
              <a:rPr lang="ru-RU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этап: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Беседы с детьми, для выявления знаний детей  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растениях и животных.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Подготовка стихотворений, потешек, загадок, игр, с использованием «огорода», иллюстративный материал.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Подготовка атрибутов для игр, занятий.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www.vfl.ru/i/20110308/f8aeb4d1e4acac41d8983a4be6910d81_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770101">
            <a:off x="7667396" y="102777"/>
            <a:ext cx="1149321" cy="169017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00034" y="1500174"/>
            <a:ext cx="82605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РЕАЛИЗАЦИЯ  ПРОЕКТА: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8434" name="Picture 2" descr="http://thelib.ru/books/00/08/33/00083350/i_02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857496"/>
            <a:ext cx="5057775" cy="3810000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:\DCIM\101MSDCF\DSC045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4939146">
            <a:off x="753272" y="1339619"/>
            <a:ext cx="2110531" cy="18582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5" name="Picture 4" descr="F:\DCIM\101MSDCF\DSC045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394440">
            <a:off x="6719672" y="1610689"/>
            <a:ext cx="2214552" cy="166091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Picture 3" descr="F:\DCIM\101MSDCF\DSC044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75407">
            <a:off x="589092" y="3365655"/>
            <a:ext cx="3786214" cy="2839661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</p:pic>
      <p:pic>
        <p:nvPicPr>
          <p:cNvPr id="7" name="Picture 2" descr="F:\DCIM\101MSDCF\DSC045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34663">
            <a:off x="4987713" y="3505248"/>
            <a:ext cx="3829747" cy="287231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2049" name="Picture 1" descr="F:\DCIM\101MSDCF\DSC046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928670"/>
            <a:ext cx="2762269" cy="207170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357158" y="0"/>
            <a:ext cx="84693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chemeClr val="tx2"/>
                </a:solidFill>
                <a:effectLst/>
              </a:rPr>
              <a:t>Просмотр иллюстраций</a:t>
            </a:r>
            <a:endParaRPr lang="ru-RU" sz="54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chemeClr val="tx2"/>
              </a:solidFill>
              <a:effectLst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9" descr="бабка прозр. копия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762000"/>
            <a:ext cx="1460500" cy="288925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512-512_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928802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x6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714488"/>
            <a:ext cx="224631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Эй, ребята, не зевайте, и загадки отгадайте</a:t>
            </a:r>
          </a:p>
        </p:txBody>
      </p:sp>
      <p:pic>
        <p:nvPicPr>
          <p:cNvPr id="12" name="Рисунок 11" descr="z9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099050"/>
            <a:ext cx="24384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z2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330" y="4876800"/>
            <a:ext cx="16986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3124200" y="5562600"/>
            <a:ext cx="2971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/>
              <a:t>Фрукты</a:t>
            </a:r>
          </a:p>
        </p:txBody>
      </p:sp>
      <p:sp>
        <p:nvSpPr>
          <p:cNvPr id="17" name="Пятно 2 16"/>
          <p:cNvSpPr/>
          <p:nvPr/>
        </p:nvSpPr>
        <p:spPr>
          <a:xfrm>
            <a:off x="3428992" y="2214554"/>
            <a:ext cx="3657600" cy="2667000"/>
          </a:xfrm>
          <a:prstGeom prst="irregularSeal2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Назови одним словом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что это?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33400" y="1295400"/>
            <a:ext cx="3048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Круглое, румяное</a:t>
            </a:r>
          </a:p>
          <a:p>
            <a:r>
              <a:rPr lang="ru-RU"/>
              <a:t>Растет не высоко.</a:t>
            </a:r>
          </a:p>
          <a:p>
            <a:r>
              <a:rPr lang="ru-RU"/>
              <a:t>С дерева достану я …                                            </a:t>
            </a:r>
          </a:p>
          <a:p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33400" y="4724400"/>
            <a:ext cx="3429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Хоть и очень кислый он,</a:t>
            </a:r>
          </a:p>
          <a:p>
            <a:r>
              <a:rPr lang="ru-RU"/>
              <a:t>В чай положим мы…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5029200" y="1295400"/>
            <a:ext cx="388620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Я полезней всех на свете,</a:t>
            </a:r>
          </a:p>
          <a:p>
            <a:r>
              <a:rPr lang="ru-RU"/>
              <a:t>Очень любят меня дети.                                             </a:t>
            </a:r>
          </a:p>
          <a:p>
            <a:r>
              <a:rPr lang="ru-RU"/>
              <a:t>Я скажу, а ты послушай:</a:t>
            </a:r>
          </a:p>
          <a:p>
            <a:r>
              <a:rPr lang="ru-RU"/>
              <a:t>Называют меня . . .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4953000" y="4724400"/>
            <a:ext cx="3657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Висит на веточке красиво,</a:t>
            </a:r>
          </a:p>
          <a:p>
            <a:r>
              <a:rPr lang="ru-RU"/>
              <a:t>Сочная, спелая синяя…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8.69565E-7 L -0.25833 -0.1665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-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833 -0.01711 L -0.25834 0.1776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1.70213E-6 L 0.325 -0.1332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-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72222E-6 1.70213E-6 L 0.29045 0.14431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17" grpId="0" animBg="1"/>
      <p:bldP spid="4" grpId="0"/>
      <p:bldP spid="7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3" descr="дед копия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447800"/>
            <a:ext cx="22669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14" descr="q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0"/>
            <a:ext cx="219233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12" descr="q5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4967287"/>
            <a:ext cx="2057400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13" descr="q7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714356"/>
            <a:ext cx="22891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Рисунок 11" descr="q4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4857760"/>
            <a:ext cx="18224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Прямоугольник 5"/>
          <p:cNvSpPr>
            <a:spLocks noChangeArrowheads="1"/>
          </p:cNvSpPr>
          <p:nvPr/>
        </p:nvSpPr>
        <p:spPr bwMode="auto">
          <a:xfrm>
            <a:off x="228600" y="4876800"/>
            <a:ext cx="3505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И зелен, и густ</a:t>
            </a:r>
          </a:p>
          <a:p>
            <a:r>
              <a:rPr lang="ru-RU" dirty="0"/>
              <a:t>На грядке вырос куст.</a:t>
            </a:r>
          </a:p>
          <a:p>
            <a:r>
              <a:rPr lang="ru-RU" dirty="0"/>
              <a:t>Покопай немножко,</a:t>
            </a:r>
          </a:p>
          <a:p>
            <a:r>
              <a:rPr lang="ru-RU" dirty="0"/>
              <a:t>Под кустом . . .</a:t>
            </a:r>
          </a:p>
        </p:txBody>
      </p:sp>
      <p:sp>
        <p:nvSpPr>
          <p:cNvPr id="17414" name="Прямоугольник 6"/>
          <p:cNvSpPr>
            <a:spLocks noChangeArrowheads="1"/>
          </p:cNvSpPr>
          <p:nvPr/>
        </p:nvSpPr>
        <p:spPr bwMode="auto">
          <a:xfrm>
            <a:off x="228600" y="76200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Рады мы, если не мелки</a:t>
            </a:r>
          </a:p>
          <a:p>
            <a:pPr marL="342900" indent="-342900">
              <a:defRPr/>
            </a:pPr>
            <a:r>
              <a:rPr lang="ru-RU" dirty="0"/>
              <a:t>Вырастут на грядке стрелки,</a:t>
            </a:r>
          </a:p>
          <a:p>
            <a:pPr>
              <a:defRPr/>
            </a:pPr>
            <a:r>
              <a:rPr lang="ru-RU" dirty="0"/>
              <a:t>Но льём слёзы все от мук,</a:t>
            </a:r>
          </a:p>
          <a:p>
            <a:pPr>
              <a:defRPr/>
            </a:pPr>
            <a:r>
              <a:rPr lang="ru-RU" dirty="0"/>
              <a:t>Если мелко режем . . .</a:t>
            </a:r>
          </a:p>
        </p:txBody>
      </p:sp>
      <p:sp>
        <p:nvSpPr>
          <p:cNvPr id="2" name="Прямоугольник 7"/>
          <p:cNvSpPr>
            <a:spLocks noChangeArrowheads="1"/>
          </p:cNvSpPr>
          <p:nvPr/>
        </p:nvSpPr>
        <p:spPr bwMode="auto">
          <a:xfrm>
            <a:off x="4572000" y="762000"/>
            <a:ext cx="4419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На грядке длинный и зелёный,</a:t>
            </a:r>
          </a:p>
          <a:p>
            <a:r>
              <a:rPr lang="ru-RU"/>
              <a:t>А в кадке желтый и солёный.</a:t>
            </a:r>
          </a:p>
          <a:p>
            <a:r>
              <a:rPr lang="ru-RU"/>
              <a:t>Догадался? Молодец!</a:t>
            </a:r>
          </a:p>
          <a:p>
            <a:r>
              <a:rPr lang="ru-RU"/>
              <a:t>Я – хрустящий . . .</a:t>
            </a:r>
          </a:p>
        </p:txBody>
      </p:sp>
      <p:sp>
        <p:nvSpPr>
          <p:cNvPr id="16396" name="Прямоугольник 8"/>
          <p:cNvSpPr>
            <a:spLocks noChangeArrowheads="1"/>
          </p:cNvSpPr>
          <p:nvPr/>
        </p:nvSpPr>
        <p:spPr bwMode="auto">
          <a:xfrm>
            <a:off x="5715000" y="4800600"/>
            <a:ext cx="2819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 теплице,</a:t>
            </a:r>
          </a:p>
          <a:p>
            <a:r>
              <a:rPr lang="ru-RU"/>
              <a:t>Словно светофор, </a:t>
            </a:r>
          </a:p>
          <a:p>
            <a:r>
              <a:rPr lang="ru-RU"/>
              <a:t>Алеет спелый… </a:t>
            </a:r>
          </a:p>
        </p:txBody>
      </p:sp>
      <p:sp>
        <p:nvSpPr>
          <p:cNvPr id="11" name="Пятно 2 10"/>
          <p:cNvSpPr/>
          <p:nvPr/>
        </p:nvSpPr>
        <p:spPr>
          <a:xfrm>
            <a:off x="2667000" y="2819400"/>
            <a:ext cx="3657600" cy="2667000"/>
          </a:xfrm>
          <a:prstGeom prst="irregularSeal2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Назови одним словом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что это?</a:t>
            </a:r>
          </a:p>
        </p:txBody>
      </p:sp>
      <p:sp>
        <p:nvSpPr>
          <p:cNvPr id="16398" name="Прямоугольник 11"/>
          <p:cNvSpPr>
            <a:spLocks noChangeArrowheads="1"/>
          </p:cNvSpPr>
          <p:nvPr/>
        </p:nvSpPr>
        <p:spPr bwMode="auto">
          <a:xfrm>
            <a:off x="3276600" y="5715000"/>
            <a:ext cx="28956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/>
              <a:t>Овощи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-2.0444E-6 L -0.24479 -0.3496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1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556E-7 4.62535E-6 L -0.29965 0.1720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77778E-7 -3.70953E-6 L 0.26649 -0.38298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" y="-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1.2951E-7 L 0.2875 0.1510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" y="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/>
      <p:bldP spid="17414" grpId="0"/>
      <p:bldP spid="2" grpId="0"/>
      <p:bldP spid="16396" grpId="0"/>
      <p:bldP spid="11" grpId="0" animBg="1"/>
      <p:bldP spid="1639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72264" y="4000504"/>
            <a:ext cx="25717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0" dirty="0" smtClean="0"/>
          </a:p>
          <a:p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Уж ты, курочка, не пой,</a:t>
            </a:r>
          </a:p>
          <a:p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Конопаточка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, не пой.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А ты пой, петушок –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Золотой гребешок.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Подавай голосок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На хозяйский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дворок</a:t>
            </a:r>
            <a:r>
              <a:rPr lang="ru-RU" sz="1400" smtClean="0">
                <a:latin typeface="Arial" pitchFamily="34" charset="0"/>
                <a:cs typeface="Arial" pitchFamily="34" charset="0"/>
              </a:rPr>
              <a:t>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14942" y="1571612"/>
            <a:ext cx="2000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Как у нашего кота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Шубка очень хороша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Как у котика усы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Удивительной красы.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Глазки смелые,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Зубки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белые.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/>
          </a:p>
          <a:p>
            <a:endParaRPr lang="ru-RU" sz="1200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2" name="Picture 2" descr="http://im2-tub-ru.yandex.net/i?id=13057424-55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428736"/>
            <a:ext cx="1790700" cy="14287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43240" y="3143248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Ладушки, ладушки</a:t>
            </a:r>
          </a:p>
          <a:p>
            <a:pPr algn="ctr"/>
            <a:r>
              <a:rPr lang="ru-RU" sz="1400" dirty="0" smtClean="0"/>
              <a:t>Мы в гостях у бабушки.</a:t>
            </a:r>
          </a:p>
          <a:p>
            <a:pPr algn="ctr"/>
            <a:r>
              <a:rPr lang="ru-RU" sz="1400" dirty="0" smtClean="0"/>
              <a:t>Мы в гостях у бабушки</a:t>
            </a:r>
          </a:p>
          <a:p>
            <a:pPr algn="ctr"/>
            <a:r>
              <a:rPr lang="ru-RU" sz="1400" dirty="0" smtClean="0"/>
              <a:t>Будем слушать сказочки</a:t>
            </a:r>
          </a:p>
        </p:txBody>
      </p:sp>
      <p:pic>
        <p:nvPicPr>
          <p:cNvPr id="15364" name="Picture 4" descr="http://im5-tub-ru.yandex.net/i?id=731803123-48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85860"/>
            <a:ext cx="2181225" cy="14287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8596" y="2928934"/>
            <a:ext cx="21431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Дай молочка, Буренушка!</a:t>
            </a:r>
          </a:p>
          <a:p>
            <a:r>
              <a:rPr lang="ru-RU" sz="1400" dirty="0" smtClean="0"/>
              <a:t>Хоть капельку на донышко.</a:t>
            </a:r>
          </a:p>
          <a:p>
            <a:r>
              <a:rPr lang="ru-RU" sz="1400" dirty="0" smtClean="0"/>
              <a:t>Ждут меня котята,</a:t>
            </a:r>
          </a:p>
          <a:p>
            <a:r>
              <a:rPr lang="ru-RU" sz="1400" dirty="0" smtClean="0"/>
              <a:t>Малые ребята.</a:t>
            </a:r>
          </a:p>
          <a:p>
            <a:r>
              <a:rPr lang="ru-RU" sz="1400" dirty="0" smtClean="0"/>
              <a:t>Дай им сливок ложечку,</a:t>
            </a:r>
          </a:p>
          <a:p>
            <a:r>
              <a:rPr lang="ru-RU" sz="1400" dirty="0" smtClean="0"/>
              <a:t>Творогу немножечко.</a:t>
            </a:r>
          </a:p>
          <a:p>
            <a:r>
              <a:rPr lang="ru-RU" sz="1400" dirty="0" smtClean="0"/>
              <a:t>Всем дает здоровье</a:t>
            </a:r>
          </a:p>
          <a:p>
            <a:r>
              <a:rPr lang="ru-RU" sz="1400" dirty="0" smtClean="0"/>
              <a:t>Молоко коровье!</a:t>
            </a:r>
          </a:p>
        </p:txBody>
      </p:sp>
      <p:pic>
        <p:nvPicPr>
          <p:cNvPr id="15366" name="Picture 6" descr="http://audioskazki.net/wp-content/gallery/rus_skazki/poteshki/ladushki/kak_u_nashego_kot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1285860"/>
            <a:ext cx="1785918" cy="2561006"/>
          </a:xfrm>
          <a:prstGeom prst="rect">
            <a:avLst/>
          </a:prstGeom>
          <a:noFill/>
        </p:spPr>
      </p:pic>
      <p:pic>
        <p:nvPicPr>
          <p:cNvPr id="15372" name="Picture 12" descr="http://im2-tub-ru.yandex.net/i?id=86546902-04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500570"/>
            <a:ext cx="1737372" cy="171451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643042" y="214290"/>
            <a:ext cx="5776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Стихи -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потешки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6" descr="http://www.pink-tower.ru/Portals/0/imgs/melkayamotor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643050"/>
            <a:ext cx="1634835" cy="122846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285728"/>
            <a:ext cx="87730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3" action="ppaction://hlinkfile"/>
              </a:rPr>
              <a:t>Пальчиковая гимнастика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8914" name="Picture 2" descr="F:\DCIM\101MSDCF\DSC046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89684">
            <a:off x="195971" y="1562546"/>
            <a:ext cx="3357554" cy="251816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ot"/>
          </a:ln>
        </p:spPr>
      </p:pic>
      <p:pic>
        <p:nvPicPr>
          <p:cNvPr id="38915" name="Picture 3" descr="F:\DCIM\101MSDCF\DSC046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950922">
            <a:off x="5150987" y="1644381"/>
            <a:ext cx="3515793" cy="263684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ot"/>
          </a:ln>
        </p:spPr>
      </p:pic>
      <p:pic>
        <p:nvPicPr>
          <p:cNvPr id="38916" name="Picture 4" descr="F:\DCIM\101MSDCF\DSC046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74" y="4286256"/>
            <a:ext cx="2928959" cy="219672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38920" name="Picture 8" descr="http://www.pink-tower.ru/Portals/0/imgs/melkayamotorik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472" y="4643446"/>
            <a:ext cx="1643074" cy="1234653"/>
          </a:xfrm>
          <a:prstGeom prst="rect">
            <a:avLst/>
          </a:prstGeom>
          <a:noFill/>
        </p:spPr>
      </p:pic>
      <p:pic>
        <p:nvPicPr>
          <p:cNvPr id="10" name="Picture 8" descr="http://www.pink-tower.ru/Portals/0/imgs/melkayamotorik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5000636"/>
            <a:ext cx="1643074" cy="123465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:\DCIM\101MSDCF\DSC045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929066"/>
            <a:ext cx="3857652" cy="2893239"/>
          </a:xfrm>
          <a:prstGeom prst="roundRect">
            <a:avLst/>
          </a:prstGeom>
          <a:noFill/>
        </p:spPr>
      </p:pic>
      <p:pic>
        <p:nvPicPr>
          <p:cNvPr id="2051" name="Picture 3" descr="F:\DCIM\101MSDCF\DSC045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843026"/>
            <a:ext cx="4019469" cy="3014602"/>
          </a:xfrm>
          <a:prstGeom prst="roundRect">
            <a:avLst/>
          </a:prstGeom>
          <a:noFill/>
        </p:spPr>
      </p:pic>
      <p:pic>
        <p:nvPicPr>
          <p:cNvPr id="2050" name="Picture 2" descr="F:\DCIM\101MSDCF\DSC045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57158" y="907178"/>
            <a:ext cx="3857652" cy="2893242"/>
          </a:xfrm>
          <a:prstGeom prst="round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Дидактическая игра : «ФРУКТЫ» – «ОВОЩИ»</a:t>
            </a:r>
            <a:endParaRPr lang="ru-RU" sz="3200" dirty="0"/>
          </a:p>
        </p:txBody>
      </p:sp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F:\DCIM\101MSDCF\DSC04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4572008"/>
            <a:ext cx="2781212" cy="2085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7000924" cy="11430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Мы находим корешок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сажаем  наш лучок.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F:\DCIM\101MSDCF\DSC0434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1928802"/>
            <a:ext cx="3071834" cy="2303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F:\DCIM\101MSDCF\DSC043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643314"/>
            <a:ext cx="2286016" cy="3048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F:\DCIM\101MSDCF\DSC043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285720" y="1714488"/>
            <a:ext cx="2381267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9" name="Picture 7" descr="http://school.elps.k12.mi.us/donley/classrooms/berry/4thgrade_spelling/unit6/garden_vegetables_with_crow_hg_clr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5566" y="0"/>
            <a:ext cx="2858434" cy="21479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2961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землю посадили, 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Обязательно полили.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01" name="Picture 1" descr="F:\DCIM\101MSDCF\DSC043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928802"/>
            <a:ext cx="6034617" cy="4525963"/>
          </a:xfrm>
          <a:prstGeom prst="rect">
            <a:avLst/>
          </a:prstGeom>
          <a:noFill/>
        </p:spPr>
      </p:pic>
      <p:pic>
        <p:nvPicPr>
          <p:cNvPr id="12290" name="Picture 2" descr="http://detsad8kazka.klasna.com/uploads/editor/5290/432081/sitepage_21/images/deti_10_mid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5494" y="142852"/>
            <a:ext cx="2208506" cy="18668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Посадили  и  зерно ,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чтоб  скорее проросло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F:\DCIM\101MSDCF\DSC043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714488"/>
            <a:ext cx="6034616" cy="4525962"/>
          </a:xfrm>
          <a:prstGeom prst="rect">
            <a:avLst/>
          </a:prstGeom>
          <a:noFill/>
        </p:spPr>
      </p:pic>
      <p:pic>
        <p:nvPicPr>
          <p:cNvPr id="4100" name="Picture 4" descr="http://img3.proshkolu.ru/content/media/pic/std/2000000/1462000/1461236-e3d3390680b70b7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1190625" cy="12858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2961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Поливали ,удобряли 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конечно, наблюдали.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2" name="Picture 2" descr="F:\DCIM\101MSDCF\DSC043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857364"/>
            <a:ext cx="2952771" cy="2214578"/>
          </a:xfrm>
          <a:prstGeom prst="rect">
            <a:avLst/>
          </a:prstGeom>
          <a:noFill/>
        </p:spPr>
      </p:pic>
      <p:pic>
        <p:nvPicPr>
          <p:cNvPr id="5123" name="Picture 3" descr="F:\DCIM\101MSDCF\DSC044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4143380"/>
            <a:ext cx="3357554" cy="2518166"/>
          </a:xfrm>
          <a:prstGeom prst="rect">
            <a:avLst/>
          </a:prstGeom>
          <a:noFill/>
        </p:spPr>
      </p:pic>
      <p:pic>
        <p:nvPicPr>
          <p:cNvPr id="5124" name="Picture 4" descr="F:\DCIM\101MSDCF\DSC044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785926"/>
            <a:ext cx="3095615" cy="2321711"/>
          </a:xfrm>
          <a:prstGeom prst="rect">
            <a:avLst/>
          </a:prstGeom>
          <a:noFill/>
        </p:spPr>
      </p:pic>
      <p:pic>
        <p:nvPicPr>
          <p:cNvPr id="5125" name="Picture 5" descr="F:\DCIM\101MSDCF\DSC045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4214818"/>
            <a:ext cx="3214678" cy="2411010"/>
          </a:xfrm>
          <a:prstGeom prst="rect">
            <a:avLst/>
          </a:prstGeom>
          <a:noFill/>
        </p:spPr>
      </p:pic>
      <p:pic>
        <p:nvPicPr>
          <p:cNvPr id="7" name="Picture 3" descr="http://cheslava-olga.users.photofile.ru/photo/cheslava-olga/150599240/xlarge/16299738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46157" y="0"/>
            <a:ext cx="1797843" cy="18287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686800" cy="5580062"/>
          </a:xfrm>
        </p:spPr>
        <p:txBody>
          <a:bodyPr/>
          <a:lstStyle/>
          <a:p>
            <a:pPr lvl="0" algn="ctr"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Совместная деятельность воспитателя и детей:</a:t>
            </a: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«Мы садили огород…(лук)» (изодеятельность)</a:t>
            </a:r>
          </a:p>
        </p:txBody>
      </p:sp>
      <p:pic>
        <p:nvPicPr>
          <p:cNvPr id="6146" name="Picture 2" descr="F:\DCIM\101MSDCF\DSC045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60932">
            <a:off x="2727546" y="4297923"/>
            <a:ext cx="2583198" cy="2025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7" name="Picture 3" descr="F:\DCIM\101MSDCF\DSC045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10672">
            <a:off x="4879711" y="1990743"/>
            <a:ext cx="2462098" cy="17924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5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8" name="Picture 4" descr="F:\DCIM\101MSDCF\DSC045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44050">
            <a:off x="598687" y="2049678"/>
            <a:ext cx="2734196" cy="2050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2D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218" name="Picture 2" descr="http://img0.liveinternet.ru/images/attach/c/4/78/669/78669274_large_69727914_0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86644" y="3643314"/>
            <a:ext cx="1565203" cy="290197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7153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Я приправа в каждом блюде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  И всегда полезен людям.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  Угадали? – Я вам друг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  Я – простой зелёный… (лук)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 descr="F:\DCIM\101MSDCF\DSC045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2143116"/>
            <a:ext cx="2714612" cy="20359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6" name="Picture 4" descr="F:\DCIM\101MSDCF\DSC045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809830" y="3214686"/>
            <a:ext cx="3238522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F:\DCIM\101MSDCF\DSC046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714884"/>
            <a:ext cx="2571768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DCIM\101MSDCF\DSC045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86773">
            <a:off x="285720" y="2071678"/>
            <a:ext cx="3810025" cy="314327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642910" y="5357826"/>
            <a:ext cx="3857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Лото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«домашние животные»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3" name="Picture 1" descr="F:\DCIM\101MSDCF\DSC046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78297">
            <a:off x="4658847" y="2072824"/>
            <a:ext cx="4186190" cy="313964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4572000" y="5429264"/>
            <a:ext cx="3429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Пазлы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«дикие животные»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1214422"/>
            <a:ext cx="8929718" cy="64294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Самостоятельные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Игры  детей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714356"/>
            <a:ext cx="64315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Заключительный этап: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173" name="Picture 5" descr="http://textures.photoshop-ramki.ru/wp-content/uploads/2012/09/Detskie-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85926"/>
            <a:ext cx="6191250" cy="4648201"/>
          </a:xfrm>
          <a:prstGeom prst="rect">
            <a:avLst/>
          </a:prstGeom>
          <a:noFill/>
        </p:spPr>
      </p:pic>
      <p:pic>
        <p:nvPicPr>
          <p:cNvPr id="13" name="Picture 2" descr="http://www.servimg.com/u/f49/16/59/70/46/0_5fb71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1123950" cy="1123950"/>
          </a:xfrm>
          <a:prstGeom prst="rect">
            <a:avLst/>
          </a:prstGeom>
          <a:noFill/>
        </p:spPr>
      </p:pic>
      <p:pic>
        <p:nvPicPr>
          <p:cNvPr id="14" name="Picture 2" descr="http://www.servimg.com/u/f49/16/59/70/46/0_5fb71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785794"/>
            <a:ext cx="1123950" cy="1123950"/>
          </a:xfrm>
          <a:prstGeom prst="rect">
            <a:avLst/>
          </a:prstGeom>
          <a:noFill/>
        </p:spPr>
      </p:pic>
      <p:pic>
        <p:nvPicPr>
          <p:cNvPr id="15" name="Picture 2" descr="http://www.servimg.com/u/f49/16/59/70/46/0_5fb71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0"/>
            <a:ext cx="1123950" cy="112395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642918"/>
            <a:ext cx="7372344" cy="42862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Работы родителей и детей, выполненных совместно дома по итогам реализации проекта</a:t>
            </a:r>
            <a:r>
              <a:rPr lang="ru-RU" b="1" dirty="0" smtClean="0">
                <a:latin typeface="Monotype Corsiva" pitchFamily="66" charset="0"/>
              </a:rPr>
              <a:t>.</a:t>
            </a:r>
            <a:endParaRPr lang="ru-RU" dirty="0"/>
          </a:p>
        </p:txBody>
      </p:sp>
      <p:pic>
        <p:nvPicPr>
          <p:cNvPr id="4" name="Picture 3" descr="F:\DCIM\101MSDCF\DSC046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2286016" cy="17145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3000372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семья Никехиных</a:t>
            </a:r>
            <a:endParaRPr lang="ru-RU" dirty="0"/>
          </a:p>
        </p:txBody>
      </p:sp>
      <p:pic>
        <p:nvPicPr>
          <p:cNvPr id="39938" name="Picture 2" descr="F:\DCIM\101MSDCF\DSC046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785926"/>
            <a:ext cx="2400208" cy="18001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357554" y="3786190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семья Минеевых</a:t>
            </a:r>
            <a:endParaRPr lang="ru-RU" dirty="0"/>
          </a:p>
        </p:txBody>
      </p:sp>
      <p:pic>
        <p:nvPicPr>
          <p:cNvPr id="39939" name="Picture 3" descr="F:\DCIM\101MSDCF\DSC046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072198" y="2928934"/>
            <a:ext cx="2857520" cy="214314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6429388" y="557214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семья Пентеговых</a:t>
            </a:r>
            <a:endParaRPr lang="ru-RU" dirty="0"/>
          </a:p>
        </p:txBody>
      </p:sp>
      <p:pic>
        <p:nvPicPr>
          <p:cNvPr id="39940" name="Picture 4" descr="F:\DCIM\101MSDCF\DSC046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139868" y="3789166"/>
            <a:ext cx="2309827" cy="17323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142844" y="5857892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семья Сахаровых</a:t>
            </a:r>
            <a:endParaRPr lang="ru-RU" dirty="0"/>
          </a:p>
        </p:txBody>
      </p:sp>
      <p:pic>
        <p:nvPicPr>
          <p:cNvPr id="39941" name="Picture 5" descr="F:\DCIM\101MSDCF\DSC046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4357694"/>
            <a:ext cx="2114456" cy="158584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3357554" y="5929330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семья Морозовых</a:t>
            </a: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://nightspace.ru/images/cms/thumbs/chipolino_auto_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357430"/>
            <a:ext cx="2928958" cy="4184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Выноска-облако 8"/>
          <p:cNvSpPr/>
          <p:nvPr/>
        </p:nvSpPr>
        <p:spPr>
          <a:xfrm rot="578862">
            <a:off x="4199037" y="29283"/>
            <a:ext cx="4919368" cy="3637071"/>
          </a:xfrm>
          <a:prstGeom prst="cloudCallout">
            <a:avLst>
              <a:gd name="adj1" fmla="val -68346"/>
              <a:gd name="adj2" fmla="val 73615"/>
            </a:avLst>
          </a:prstGeom>
          <a:solidFill>
            <a:srgbClr val="99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Подготовка презентации по фотографиям</a:t>
            </a:r>
            <a:r>
              <a:rPr lang="ru-RU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.</a:t>
            </a:r>
            <a:endParaRPr lang="ru-RU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6" name="Picture 2" descr="http://smiles24.ru/data/smiles/anime-babochki-40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928802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Оформление выставки на подоконнике: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18" descr="http://www.poetryclub.com.ua/upload/poem_all/0034242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8486" y="-285776"/>
            <a:ext cx="2295514" cy="1814927"/>
          </a:xfrm>
          <a:prstGeom prst="rect">
            <a:avLst/>
          </a:prstGeom>
          <a:noFill/>
        </p:spPr>
      </p:pic>
      <p:pic>
        <p:nvPicPr>
          <p:cNvPr id="9218" name="Picture 2" descr="F:\DCIM\101MSDCF\DSC045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928934"/>
            <a:ext cx="4000528" cy="3214710"/>
          </a:xfrm>
          <a:prstGeom prst="rect">
            <a:avLst/>
          </a:prstGeom>
          <a:noFill/>
        </p:spPr>
      </p:pic>
      <p:pic>
        <p:nvPicPr>
          <p:cNvPr id="9219" name="Picture 3" descr="F:\DCIM\101MSDCF\DSC045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2928934"/>
            <a:ext cx="4286248" cy="3214686"/>
          </a:xfrm>
          <a:prstGeom prst="rect">
            <a:avLst/>
          </a:prstGeom>
          <a:noFill/>
        </p:spPr>
      </p:pic>
      <p:pic>
        <p:nvPicPr>
          <p:cNvPr id="5122" name="Picture 2" descr="http://radikale.ru/data/upload/0fccf/4fa6c/f133c810b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143116"/>
            <a:ext cx="5357850" cy="952500"/>
          </a:xfrm>
          <a:prstGeom prst="rect">
            <a:avLst/>
          </a:prstGeom>
          <a:noFill/>
        </p:spPr>
      </p:pic>
      <p:pic>
        <p:nvPicPr>
          <p:cNvPr id="5124" name="Picture 4" descr="http://radikale.ru/data/upload/0fccf/4fa6c/f133c810b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905500"/>
            <a:ext cx="5072066" cy="952500"/>
          </a:xfrm>
          <a:prstGeom prst="rect">
            <a:avLst/>
          </a:prstGeom>
          <a:noFill/>
        </p:spPr>
      </p:pic>
      <p:pic>
        <p:nvPicPr>
          <p:cNvPr id="5126" name="Picture 6" descr="http://radikale.ru/data/upload/0fccf/4fa6c/f133c810b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5905500"/>
            <a:ext cx="3810000" cy="952500"/>
          </a:xfrm>
          <a:prstGeom prst="rect">
            <a:avLst/>
          </a:prstGeom>
          <a:noFill/>
        </p:spPr>
      </p:pic>
      <p:pic>
        <p:nvPicPr>
          <p:cNvPr id="5128" name="Picture 8" descr="http://radikale.ru/data/upload/0fccf/4fa6c/f133c810b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2214554"/>
            <a:ext cx="3810000" cy="952500"/>
          </a:xfrm>
          <a:prstGeom prst="rect">
            <a:avLst/>
          </a:prstGeom>
          <a:noFill/>
        </p:spPr>
      </p:pic>
      <p:pic>
        <p:nvPicPr>
          <p:cNvPr id="5130" name="Picture 10" descr="http://radikale.ru/data/upload/0fccf/4fa6c/f133c810b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-1714534" y="4143370"/>
            <a:ext cx="3810000" cy="952500"/>
          </a:xfrm>
          <a:prstGeom prst="rect">
            <a:avLst/>
          </a:prstGeom>
          <a:noFill/>
        </p:spPr>
      </p:pic>
      <p:pic>
        <p:nvPicPr>
          <p:cNvPr id="5132" name="Picture 12" descr="http://radikale.ru/data/upload/0fccf/4fa6c/f133c810b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7000902" y="4143370"/>
            <a:ext cx="3810000" cy="952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stat16.privet.ru/lr/0b0bb2c03b7ba5fa49d7487e528c51f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290"/>
            <a:ext cx="6429420" cy="527208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2976" y="5500702"/>
            <a:ext cx="6500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Monotype Corsiva" pitchFamily="66" charset="0"/>
              </a:rPr>
              <a:t>Спасибо за внимание!</a:t>
            </a:r>
            <a:endParaRPr lang="ru-RU" sz="44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</TotalTime>
  <Words>466</Words>
  <Application>Microsoft Office PowerPoint</Application>
  <PresentationFormat>Экран (4:3)</PresentationFormat>
  <Paragraphs>133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Актуальность разработки и реализации педагогического проекта </vt:lpstr>
      <vt:lpstr>Цель проекта:   Формирование первоначальных экологических представлений у детей 1 младшей группы посредством создания мини-огорода на окне.    </vt:lpstr>
      <vt:lpstr>Задачи : </vt:lpstr>
      <vt:lpstr>Слайд 5</vt:lpstr>
      <vt:lpstr>Слайд 6</vt:lpstr>
      <vt:lpstr>Слайд 7</vt:lpstr>
      <vt:lpstr>Эй, ребята, не зевайте, и загадки отгадайте</vt:lpstr>
      <vt:lpstr>Слайд 9</vt:lpstr>
      <vt:lpstr>Слайд 10</vt:lpstr>
      <vt:lpstr>Слайд 11</vt:lpstr>
      <vt:lpstr>Слайд 12</vt:lpstr>
      <vt:lpstr>Мы находим корешок                     и сажаем  наш лучок.</vt:lpstr>
      <vt:lpstr>В землю посадили,   Обязательно полили.</vt:lpstr>
      <vt:lpstr>Посадили  и  зерно , чтоб  скорее проросло.</vt:lpstr>
      <vt:lpstr>Поливали ,удобряли  И конечно, наблюдали.</vt:lpstr>
      <vt:lpstr>Слайд 17</vt:lpstr>
      <vt:lpstr>   Я приправа в каждом блюде   И всегда полезен людям.   Угадали? – Я вам друг   Я – простой зелёный… (лук)  </vt:lpstr>
      <vt:lpstr>Слайд 19</vt:lpstr>
      <vt:lpstr>Слайд 20</vt:lpstr>
      <vt:lpstr>Работы родителей и детей, выполненных совместно дома по итогам реализации проекта.</vt:lpstr>
      <vt:lpstr>Слайд 22</vt:lpstr>
      <vt:lpstr>Оформление выставки на подоконнике: </vt:lpstr>
      <vt:lpstr>Слайд 24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Солнечный лучик</dc:title>
  <dc:creator>WORK</dc:creator>
  <cp:lastModifiedBy>User</cp:lastModifiedBy>
  <cp:revision>103</cp:revision>
  <dcterms:created xsi:type="dcterms:W3CDTF">2012-04-10T03:51:21Z</dcterms:created>
  <dcterms:modified xsi:type="dcterms:W3CDTF">2014-03-10T16:20:56Z</dcterms:modified>
</cp:coreProperties>
</file>