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8" d="100"/>
          <a:sy n="48" d="100"/>
        </p:scale>
        <p:origin x="-50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847A9-96F9-4637-AD99-4BC52E105068}" type="datetimeFigureOut">
              <a:rPr lang="ru-RU" smtClean="0"/>
              <a:pPr/>
              <a:t>04.11.2014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79CDA-D17C-4F2E-9674-C473C890A0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79CDA-D17C-4F2E-9674-C473C890A06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C871-767B-4CF1-B641-8BCA6DA0802E}" type="datetime1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86EE-129C-47C4-9B47-B479890B57AC}" type="datetime1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55F9-7909-43A1-9400-2F4292C2A22D}" type="datetime1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E65A5-5AB9-4857-838D-31ADE99FEE79}" type="datetime1">
              <a:rPr lang="ru-RU" smtClean="0"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A260-324C-4590-89CB-F1F62DA35D1F}" type="datetime1">
              <a:rPr lang="ru-RU" smtClean="0"/>
              <a:t>05.11.2014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6008-FFB3-442D-90E2-6F4AAE79EC40}" type="datetime1">
              <a:rPr lang="ru-RU" smtClean="0"/>
              <a:t>05.11.2014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B9F12-E645-494D-8F91-7FED4DCD6DCA}" type="datetime1">
              <a:rPr lang="ru-RU" smtClean="0"/>
              <a:t>05.11.2014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6B1A-76EE-4F75-B553-547F9023280C}" type="datetime1">
              <a:rPr lang="ru-RU" smtClean="0"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7FF9-9D31-41A5-8658-36F1E102D6BF}" type="datetime1">
              <a:rPr lang="ru-RU" smtClean="0"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0AAB4-823E-44FD-8D38-8DD97F81EC52}" type="datetime1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F3737-9BC0-4D66-835D-1F6021CDE5E0}" type="datetime1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A8F2F-B907-4B1D-B4EB-9B10A1E704C8}" type="datetime1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dae_woo@mail.ru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F224A-8740-4665-B2C4-232022860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0926081">
            <a:off x="2719083" y="2558592"/>
            <a:ext cx="156805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50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</a:p>
        </p:txBody>
      </p:sp>
      <p:sp>
        <p:nvSpPr>
          <p:cNvPr id="6" name="Прямоугольник 5"/>
          <p:cNvSpPr/>
          <p:nvPr/>
        </p:nvSpPr>
        <p:spPr>
          <a:xfrm rot="421842">
            <a:off x="4639707" y="2617854"/>
            <a:ext cx="206819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5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</a:t>
            </a:r>
            <a:endParaRPr lang="ru-RU" sz="15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2285992"/>
            <a:ext cx="41456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 А З Л И Ч А Е М</a:t>
            </a:r>
            <a:endParaRPr lang="ru-RU" sz="36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5143512"/>
            <a:ext cx="7286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/>
              <a:t>Выполнил: учитель-логопед МБДОУ </a:t>
            </a:r>
            <a:r>
              <a:rPr lang="ru-RU" sz="2400" dirty="0" err="1" smtClean="0"/>
              <a:t>д</a:t>
            </a:r>
            <a:r>
              <a:rPr lang="ru-RU" sz="2400" dirty="0" smtClean="0"/>
              <a:t>/с  № 102 г.Таганрога </a:t>
            </a:r>
            <a:r>
              <a:rPr lang="ru-RU" sz="2400" dirty="0" err="1" smtClean="0"/>
              <a:t>Ухальская</a:t>
            </a:r>
            <a:r>
              <a:rPr lang="ru-RU" sz="2400" dirty="0" smtClean="0"/>
              <a:t> Д.А.</a:t>
            </a:r>
            <a:endParaRPr lang="ru-RU" sz="240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dae_woo@mail.ru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1142984"/>
            <a:ext cx="70723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Цель: </a:t>
            </a:r>
          </a:p>
          <a:p>
            <a:pPr marL="814388"/>
            <a:r>
              <a:rPr lang="ru-RU" sz="2400" dirty="0" smtClean="0"/>
              <a:t> </a:t>
            </a:r>
            <a:r>
              <a:rPr lang="ru-RU" sz="2400" dirty="0" smtClean="0"/>
              <a:t>Научить  дифференцировать звуки </a:t>
            </a:r>
            <a:r>
              <a:rPr lang="en-US" sz="2400" dirty="0" smtClean="0"/>
              <a:t>[</a:t>
            </a:r>
            <a:r>
              <a:rPr lang="ru-RU" sz="2400" dirty="0" smtClean="0"/>
              <a:t>и</a:t>
            </a:r>
            <a:r>
              <a:rPr lang="en-US" sz="2400" dirty="0" smtClean="0"/>
              <a:t>]</a:t>
            </a:r>
            <a:r>
              <a:rPr lang="ru-RU" sz="2400" dirty="0" smtClean="0"/>
              <a:t>, </a:t>
            </a:r>
            <a:r>
              <a:rPr lang="en-US" sz="2400" dirty="0" smtClean="0"/>
              <a:t>[</a:t>
            </a:r>
            <a:r>
              <a:rPr lang="ru-RU" sz="2400" dirty="0" err="1" smtClean="0"/>
              <a:t>ы</a:t>
            </a:r>
            <a:r>
              <a:rPr lang="en-US" sz="2400" dirty="0" smtClean="0"/>
              <a:t>]</a:t>
            </a:r>
            <a:r>
              <a:rPr lang="ru-RU" sz="2400" dirty="0" smtClean="0"/>
              <a:t>, узнавать их в речи на слух.</a:t>
            </a:r>
          </a:p>
          <a:p>
            <a:pPr marL="814388"/>
            <a:r>
              <a:rPr lang="ru-RU" sz="2400" dirty="0" smtClean="0"/>
              <a:t>Учить подбирать рифму.</a:t>
            </a:r>
          </a:p>
          <a:p>
            <a:pPr indent="814388"/>
            <a:endParaRPr lang="ru-RU" sz="2400" dirty="0" smtClean="0"/>
          </a:p>
          <a:p>
            <a:r>
              <a:rPr lang="ru-RU" sz="2400" dirty="0" smtClean="0"/>
              <a:t>Задачи: </a:t>
            </a:r>
          </a:p>
          <a:p>
            <a:pPr marL="814388"/>
            <a:r>
              <a:rPr lang="ru-RU" sz="2400" dirty="0" smtClean="0"/>
              <a:t>Развитие фонематического слуха.</a:t>
            </a:r>
          </a:p>
          <a:p>
            <a:pPr marL="814388"/>
            <a:r>
              <a:rPr lang="ru-RU" sz="2400" dirty="0" smtClean="0"/>
              <a:t>Развитие </a:t>
            </a:r>
            <a:r>
              <a:rPr lang="ru-RU" sz="2400" dirty="0" err="1" smtClean="0"/>
              <a:t>звуко-слогового</a:t>
            </a:r>
            <a:r>
              <a:rPr lang="ru-RU" sz="2400" dirty="0" smtClean="0"/>
              <a:t>  анализа и синтеза.</a:t>
            </a:r>
          </a:p>
          <a:p>
            <a:pPr marL="814388"/>
            <a:r>
              <a:rPr lang="ru-RU" sz="2400" dirty="0" smtClean="0"/>
              <a:t>Развитие чувства ритма.</a:t>
            </a:r>
            <a:endParaRPr lang="ru-RU" sz="2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500694" y="5572140"/>
            <a:ext cx="2895600" cy="365125"/>
          </a:xfrm>
        </p:spPr>
        <p:txBody>
          <a:bodyPr/>
          <a:lstStyle/>
          <a:p>
            <a:r>
              <a:rPr lang="en-US" sz="2400" dirty="0" smtClean="0"/>
              <a:t>dae_woo@mail.ru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142976" y="2786059"/>
            <a:ext cx="3286148" cy="3000396"/>
            <a:chOff x="1214414" y="1000108"/>
            <a:chExt cx="2714644" cy="2289405"/>
          </a:xfrm>
        </p:grpSpPr>
        <p:pic>
          <p:nvPicPr>
            <p:cNvPr id="4" name="Рисунок 3" descr="0014-007-Moet-posudu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4414" y="1000108"/>
              <a:ext cx="2214578" cy="22145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Прямоугольник 7"/>
            <p:cNvSpPr/>
            <p:nvPr/>
          </p:nvSpPr>
          <p:spPr>
            <a:xfrm>
              <a:off x="2574200" y="2643182"/>
              <a:ext cx="135485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М</a:t>
              </a:r>
              <a:r>
                <a:rPr lang="ru-RU" sz="36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…</a:t>
              </a:r>
              <a:r>
                <a:rPr lang="ru-RU" sz="36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</a:t>
              </a:r>
              <a:endParaRPr lang="ru-RU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357686" y="2928934"/>
            <a:ext cx="4214842" cy="2880678"/>
            <a:chOff x="4357686" y="1142984"/>
            <a:chExt cx="3926626" cy="2166298"/>
          </a:xfrm>
        </p:grpSpPr>
        <p:pic>
          <p:nvPicPr>
            <p:cNvPr id="6" name="Рисунок 5" descr="igraushii-kotenok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7686" y="1142984"/>
              <a:ext cx="3466076" cy="21662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Прямоугольник 9"/>
            <p:cNvSpPr/>
            <p:nvPr/>
          </p:nvSpPr>
          <p:spPr>
            <a:xfrm>
              <a:off x="6929454" y="1211033"/>
              <a:ext cx="135485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0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М</a:t>
              </a:r>
              <a:r>
                <a:rPr lang="ru-RU" sz="36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…</a:t>
              </a:r>
              <a:r>
                <a:rPr lang="ru-RU" sz="36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</a:t>
              </a:r>
              <a:endParaRPr lang="ru-RU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85786" y="2714620"/>
            <a:ext cx="3214710" cy="3071834"/>
            <a:chOff x="1142976" y="3500438"/>
            <a:chExt cx="2738440" cy="2281235"/>
          </a:xfrm>
        </p:grpSpPr>
        <p:pic>
          <p:nvPicPr>
            <p:cNvPr id="5" name="Рисунок 4" descr="35400.p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14480" y="3510724"/>
              <a:ext cx="2166936" cy="22709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Прямоугольник 11"/>
            <p:cNvSpPr/>
            <p:nvPr/>
          </p:nvSpPr>
          <p:spPr>
            <a:xfrm>
              <a:off x="1142976" y="3500438"/>
              <a:ext cx="1303563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dirty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Н</a:t>
              </a:r>
              <a:r>
                <a:rPr lang="ru-RU" sz="36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…</a:t>
              </a:r>
              <a:r>
                <a:rPr lang="ru-RU" sz="36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</a:t>
              </a:r>
              <a:endParaRPr lang="ru-RU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4431588" y="2643182"/>
            <a:ext cx="3822215" cy="3117856"/>
            <a:chOff x="4786314" y="3571876"/>
            <a:chExt cx="3084148" cy="2260600"/>
          </a:xfrm>
        </p:grpSpPr>
        <p:pic>
          <p:nvPicPr>
            <p:cNvPr id="7" name="Рисунок 6" descr="почему_ребенок_плачет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86314" y="3571876"/>
              <a:ext cx="2794000" cy="2260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4" name="Прямоугольник 13"/>
            <p:cNvSpPr/>
            <p:nvPr/>
          </p:nvSpPr>
          <p:spPr>
            <a:xfrm>
              <a:off x="6715140" y="5072074"/>
              <a:ext cx="1155322" cy="46862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Н </a:t>
              </a:r>
              <a:r>
                <a:rPr lang="ru-RU" sz="36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…</a:t>
              </a:r>
              <a:r>
                <a:rPr lang="ru-RU" sz="36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</a:t>
              </a:r>
              <a:endParaRPr lang="ru-RU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 rot="21107277">
            <a:off x="1749662" y="1068444"/>
            <a:ext cx="106952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</a:p>
        </p:txBody>
      </p:sp>
      <p:sp>
        <p:nvSpPr>
          <p:cNvPr id="17" name="Прямоугольник 16"/>
          <p:cNvSpPr/>
          <p:nvPr/>
        </p:nvSpPr>
        <p:spPr>
          <a:xfrm rot="562828">
            <a:off x="6333698" y="1031463"/>
            <a:ext cx="139012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</a:t>
            </a:r>
            <a:endParaRPr lang="ru-RU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14678" y="1071546"/>
            <a:ext cx="278326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ГДЕ?</a:t>
            </a:r>
            <a:endParaRPr lang="ru-RU" sz="80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643834" y="2928934"/>
            <a:ext cx="428628" cy="70788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57290" y="2643182"/>
            <a:ext cx="428628" cy="70788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286644" y="4643446"/>
            <a:ext cx="500066" cy="70788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4857760"/>
            <a:ext cx="428628" cy="70788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>
          <a:xfrm>
            <a:off x="6000760" y="6215082"/>
            <a:ext cx="2895600" cy="365125"/>
          </a:xfrm>
        </p:spPr>
        <p:txBody>
          <a:bodyPr/>
          <a:lstStyle/>
          <a:p>
            <a:r>
              <a:rPr lang="en-US" sz="2400" dirty="0" smtClean="0"/>
              <a:t>dae_woo@mail.ru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1"/>
      <p:bldP spid="20" grpId="0" animBg="1"/>
      <p:bldP spid="20" grpId="1" animBg="1"/>
      <p:bldP spid="21" grpId="0" animBg="1"/>
      <p:bldP spid="22" grpId="0" animBg="1"/>
      <p:bldP spid="23" grpId="0" animBg="1"/>
      <p:bldP spid="2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928670"/>
            <a:ext cx="4288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Какой звук?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371009" y="2285992"/>
            <a:ext cx="4300355" cy="3429024"/>
            <a:chOff x="3371009" y="2285992"/>
            <a:chExt cx="4300355" cy="3429024"/>
          </a:xfrm>
        </p:grpSpPr>
        <p:pic>
          <p:nvPicPr>
            <p:cNvPr id="5" name="Рисунок 4" descr="614024_original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1009" y="2565604"/>
              <a:ext cx="2915503" cy="314941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Прямоугольник 7"/>
            <p:cNvSpPr/>
            <p:nvPr/>
          </p:nvSpPr>
          <p:spPr>
            <a:xfrm>
              <a:off x="5425236" y="2285992"/>
              <a:ext cx="2246128" cy="92333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Б </a:t>
              </a:r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… </a:t>
              </a:r>
              <a:r>
                <a:rPr lang="ru-RU" sz="54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</a:t>
              </a:r>
              <a:endParaRPr lang="ru-RU" sz="54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071538" y="2000240"/>
            <a:ext cx="3607014" cy="3495098"/>
            <a:chOff x="1071538" y="2000240"/>
            <a:chExt cx="3607014" cy="3495098"/>
          </a:xfrm>
        </p:grpSpPr>
        <p:pic>
          <p:nvPicPr>
            <p:cNvPr id="7" name="Рисунок 6" descr="мишка-с-чаем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0166" y="2000240"/>
              <a:ext cx="3178386" cy="300039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Прямоугольник 9"/>
            <p:cNvSpPr/>
            <p:nvPr/>
          </p:nvSpPr>
          <p:spPr>
            <a:xfrm>
              <a:off x="1071538" y="4572008"/>
              <a:ext cx="2246128" cy="92333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П </a:t>
              </a:r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… </a:t>
              </a:r>
              <a:r>
                <a:rPr lang="ru-RU" sz="54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</a:t>
              </a:r>
              <a:endParaRPr lang="ru-RU" sz="54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6135647" y="2214554"/>
            <a:ext cx="793807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857752" y="2000240"/>
            <a:ext cx="3533615" cy="3780850"/>
            <a:chOff x="4929190" y="1862150"/>
            <a:chExt cx="3533615" cy="3780850"/>
          </a:xfrm>
        </p:grpSpPr>
        <p:pic>
          <p:nvPicPr>
            <p:cNvPr id="6" name="Рисунок 5" descr="kak-risovat-voyushego-volka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9190" y="1862150"/>
              <a:ext cx="3181350" cy="3352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Прямоугольник 10"/>
            <p:cNvSpPr/>
            <p:nvPr/>
          </p:nvSpPr>
          <p:spPr>
            <a:xfrm>
              <a:off x="6215074" y="4719670"/>
              <a:ext cx="2247731" cy="92333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В </a:t>
              </a:r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… </a:t>
              </a:r>
              <a:r>
                <a:rPr lang="ru-RU" sz="54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</a:t>
              </a:r>
              <a:endParaRPr lang="ru-RU" sz="54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1777929" y="4464144"/>
            <a:ext cx="793807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86578" y="4714884"/>
            <a:ext cx="928694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71802" y="857232"/>
            <a:ext cx="4888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Найди рифму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00166" y="2357430"/>
            <a:ext cx="1750800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20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5929322" y="6207147"/>
            <a:ext cx="2895600" cy="365125"/>
          </a:xfrm>
        </p:spPr>
        <p:txBody>
          <a:bodyPr/>
          <a:lstStyle/>
          <a:p>
            <a:r>
              <a:rPr lang="en-US" sz="2400" dirty="0" smtClean="0"/>
              <a:t>dae_woo@mail.ru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0.38195 -0.06435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195 -0.06435 L 0.004 -0.03287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16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  <p:bldP spid="14" grpId="1" animBg="1"/>
      <p:bldP spid="15" grpId="1" animBg="1"/>
      <p:bldP spid="15" grpId="2" animBg="1"/>
      <p:bldP spid="15" grpId="3" animBg="1"/>
      <p:bldP spid="15" grpId="4" animBg="1"/>
      <p:bldP spid="16" grpId="1" animBg="1"/>
      <p:bldP spid="16" grpId="2" animBg="1"/>
      <p:bldP spid="16" grpId="3" animBg="1"/>
      <p:bldP spid="17" grpId="0"/>
      <p:bldP spid="18" grpId="0"/>
      <p:bldP spid="18" grpId="1"/>
      <p:bldP spid="1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857232"/>
            <a:ext cx="6858048" cy="150019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>
                <a:gd name="adj" fmla="val 1345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Сочиняем</a:t>
            </a:r>
            <a:b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стихотворения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3071810"/>
            <a:ext cx="60003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 в походе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БЫЛ</a:t>
            </a:r>
          </a:p>
          <a:p>
            <a:pPr algn="ctr"/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барабан я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2428868"/>
            <a:ext cx="66439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Малыш был очень</a:t>
            </a:r>
          </a:p>
          <a:p>
            <a:pPr algn="r"/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</a:t>
            </a:r>
            <a:endParaRPr lang="ru-RU" sz="54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4071942"/>
            <a:ext cx="7143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 руки с мылом</a:t>
            </a:r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</a:t>
            </a:r>
            <a:endParaRPr lang="ru-RU" sz="54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11629" y="5000636"/>
            <a:ext cx="19255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МЫЛ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26339" y="5000636"/>
            <a:ext cx="17459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МИЛ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Рисунок 9" descr="97da5b694e89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2428868"/>
            <a:ext cx="2571768" cy="3333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5929322" y="6143644"/>
            <a:ext cx="2895600" cy="365125"/>
          </a:xfrm>
        </p:spPr>
        <p:txBody>
          <a:bodyPr/>
          <a:lstStyle/>
          <a:p>
            <a:r>
              <a:rPr lang="en-US" sz="2400" dirty="0" smtClean="0"/>
              <a:t>dae_woo@mail.ru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22222E-6 L 0.08976 -0.2335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49462 -0.1076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8" grpId="2"/>
      <p:bldP spid="9" grpId="0"/>
      <p:bldP spid="9" grpId="1"/>
      <p:bldP spid="9" grpId="2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121</Words>
  <Application>Microsoft Office PowerPoint</Application>
  <PresentationFormat>Экран (4:3)</PresentationFormat>
  <Paragraphs>46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Диана</dc:creator>
  <cp:lastModifiedBy>Диана</cp:lastModifiedBy>
  <cp:revision>46</cp:revision>
  <dcterms:created xsi:type="dcterms:W3CDTF">2014-11-04T13:51:50Z</dcterms:created>
  <dcterms:modified xsi:type="dcterms:W3CDTF">2014-11-04T21:35:39Z</dcterms:modified>
</cp:coreProperties>
</file>