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9" r:id="rId3"/>
    <p:sldId id="283" r:id="rId4"/>
    <p:sldId id="258" r:id="rId5"/>
    <p:sldId id="268" r:id="rId6"/>
    <p:sldId id="270" r:id="rId7"/>
    <p:sldId id="273" r:id="rId8"/>
    <p:sldId id="274" r:id="rId9"/>
    <p:sldId id="275" r:id="rId10"/>
    <p:sldId id="276" r:id="rId11"/>
    <p:sldId id="277" r:id="rId12"/>
    <p:sldId id="278" r:id="rId13"/>
    <p:sldId id="260" r:id="rId14"/>
    <p:sldId id="284" r:id="rId15"/>
    <p:sldId id="285" r:id="rId16"/>
    <p:sldId id="293" r:id="rId17"/>
    <p:sldId id="294" r:id="rId18"/>
    <p:sldId id="295" r:id="rId19"/>
    <p:sldId id="296" r:id="rId20"/>
    <p:sldId id="297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C1FF"/>
    <a:srgbClr val="89B9FF"/>
    <a:srgbClr val="71AAFF"/>
    <a:srgbClr val="D65CAD"/>
    <a:srgbClr val="0000CC"/>
    <a:srgbClr val="FFCC99"/>
    <a:srgbClr val="800080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8" autoAdjust="0"/>
    <p:restoredTop sz="94704" autoAdjust="0"/>
  </p:normalViewPr>
  <p:slideViewPr>
    <p:cSldViewPr snapToGrid="0">
      <p:cViewPr varScale="1">
        <p:scale>
          <a:sx n="106" d="100"/>
          <a:sy n="106" d="100"/>
        </p:scale>
        <p:origin x="-90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45D95-DD34-4036-A5B2-A5B2BFA4D8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529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5C101-FDC6-473F-B0FC-3B7DB16B7F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768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C1F23-45C2-465E-9405-79C7BA2942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865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373CE-428A-4C42-90C1-E96A0F0F67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823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B6BDD-47E2-44ED-8B6D-E4395DB312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331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68961-40E7-4912-95C2-A073F7CCD0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723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2E9A27-023A-4986-BAEE-77B86706E8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933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8CC0D-1FF7-4F16-BCA1-8052D35524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357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BED1A-C675-4204-914B-BC81FAB04B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312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698F2-B097-46A2-85B4-C030F68360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152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C4887-D2CC-4DCA-B364-F792EF0CE4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95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E474E2AD-4689-4642-8A42-C404EBFCDB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3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5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6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4" name="Rectangle 76"/>
          <p:cNvSpPr>
            <a:spLocks noChangeArrowheads="1"/>
          </p:cNvSpPr>
          <p:nvPr/>
        </p:nvSpPr>
        <p:spPr bwMode="auto">
          <a:xfrm>
            <a:off x="293688" y="2528888"/>
            <a:ext cx="861695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marL="342900" indent="-342900" algn="ctr">
              <a:defRPr/>
            </a:pPr>
            <a:r>
              <a:rPr lang="ru-RU" sz="3200" i="1"/>
              <a:t>Лекция 6                                             Сечение </a:t>
            </a:r>
            <a:r>
              <a:rPr lang="ru-RU" sz="3200" i="1" dirty="0"/>
              <a:t>поверхности плоскостью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468313" y="0"/>
            <a:ext cx="82296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ru-RU" sz="40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Алгоритм решения задачи</a:t>
            </a: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5205413" y="862013"/>
            <a:ext cx="3938587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/>
              <a:t>1. Объекты (</a:t>
            </a:r>
            <a:r>
              <a:rPr lang="ru-RU" sz="1800">
                <a:sym typeface="Symbol" pitchFamily="18" charset="2"/>
              </a:rPr>
              <a:t> и </a:t>
            </a:r>
            <a:r>
              <a:rPr lang="ru-RU" sz="2000"/>
              <a:t> ) рассекают вспомогательной секущей плоскостью Г</a:t>
            </a: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5165725" y="1792288"/>
            <a:ext cx="397827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5000"/>
              </a:lnSpc>
            </a:pPr>
            <a:r>
              <a:rPr lang="en-US" sz="2000"/>
              <a:t>2</a:t>
            </a:r>
            <a:r>
              <a:rPr lang="ru-RU" sz="2000"/>
              <a:t>. Находят линию пересечения вспомогательной плоскости с каждым из объектов</a:t>
            </a: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1163638" y="5218113"/>
            <a:ext cx="80200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/>
              <a:t>4. Выбирают следующую секущую плоскость и повторяют алгоритм</a:t>
            </a:r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1130300" y="5867400"/>
            <a:ext cx="80200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5000"/>
              </a:lnSpc>
            </a:pPr>
            <a:r>
              <a:rPr lang="en-US" sz="2000"/>
              <a:t>5</a:t>
            </a:r>
            <a:r>
              <a:rPr lang="ru-RU" sz="2000"/>
              <a:t>. Полученные точки соединяют с учетом видимости искомой линии пересечения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5227638" y="2994025"/>
            <a:ext cx="3716337" cy="519113"/>
            <a:chOff x="3335" y="1071"/>
            <a:chExt cx="2341" cy="327"/>
          </a:xfrm>
        </p:grpSpPr>
        <p:sp>
          <p:nvSpPr>
            <p:cNvPr id="8233" name="Text Box 19"/>
            <p:cNvSpPr txBox="1">
              <a:spLocks noChangeArrowheads="1"/>
            </p:cNvSpPr>
            <p:nvPr/>
          </p:nvSpPr>
          <p:spPr bwMode="auto">
            <a:xfrm>
              <a:off x="4529" y="1071"/>
              <a:ext cx="114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2600" i="1">
                  <a:solidFill>
                    <a:schemeClr val="accent2"/>
                  </a:solidFill>
                  <a:latin typeface="GOST type B" pitchFamily="34" charset="0"/>
                </a:rPr>
                <a:t>Г</a:t>
              </a:r>
              <a:r>
                <a:rPr lang="en-US" sz="2400" i="1">
                  <a:solidFill>
                    <a:schemeClr val="accent2"/>
                  </a:solidFill>
                  <a:latin typeface="Symbol" pitchFamily="18" charset="2"/>
                  <a:sym typeface="Symbol" pitchFamily="18" charset="2"/>
                </a:rPr>
                <a:t></a:t>
              </a:r>
              <a:r>
                <a:rPr lang="ru-RU" sz="2400" i="1">
                  <a:solidFill>
                    <a:schemeClr val="accent2"/>
                  </a:solidFill>
                  <a:sym typeface="Symbol" pitchFamily="18" charset="2"/>
                </a:rPr>
                <a:t>  </a:t>
              </a:r>
              <a:r>
                <a:rPr lang="ru-RU" sz="2400" i="1">
                  <a:solidFill>
                    <a:schemeClr val="accent2"/>
                  </a:solidFill>
                  <a:latin typeface="Symbol" pitchFamily="18" charset="2"/>
                </a:rPr>
                <a:t>Ю</a:t>
              </a:r>
              <a:r>
                <a:rPr lang="ru-RU" sz="2800" i="1">
                  <a:solidFill>
                    <a:schemeClr val="accent2"/>
                  </a:solidFill>
                  <a:latin typeface="Symbol" pitchFamily="18" charset="2"/>
                </a:rPr>
                <a:t> </a:t>
              </a:r>
              <a:r>
                <a:rPr lang="en-US" sz="2800" i="1">
                  <a:solidFill>
                    <a:schemeClr val="accent2"/>
                  </a:solidFill>
                  <a:latin typeface="GOST type B" pitchFamily="34" charset="0"/>
                </a:rPr>
                <a:t>b</a:t>
              </a:r>
              <a:endParaRPr lang="ru-RU" sz="2800" i="1">
                <a:solidFill>
                  <a:schemeClr val="accent2"/>
                </a:solidFill>
                <a:latin typeface="GOST type B" pitchFamily="34" charset="0"/>
              </a:endParaRPr>
            </a:p>
          </p:txBody>
        </p:sp>
        <p:sp>
          <p:nvSpPr>
            <p:cNvPr id="8234" name="Text Box 20"/>
            <p:cNvSpPr txBox="1">
              <a:spLocks noChangeArrowheads="1"/>
            </p:cNvSpPr>
            <p:nvPr/>
          </p:nvSpPr>
          <p:spPr bwMode="auto">
            <a:xfrm>
              <a:off x="3335" y="1071"/>
              <a:ext cx="123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2600" i="1">
                  <a:solidFill>
                    <a:schemeClr val="accent2"/>
                  </a:solidFill>
                  <a:latin typeface="GOST type B" pitchFamily="34" charset="0"/>
                </a:rPr>
                <a:t>Г</a:t>
              </a:r>
              <a:r>
                <a:rPr lang="en-US" sz="2800" i="1">
                  <a:solidFill>
                    <a:schemeClr val="accent2"/>
                  </a:solidFill>
                  <a:latin typeface="Symbol" pitchFamily="18" charset="2"/>
                  <a:sym typeface="Symbol" pitchFamily="18" charset="2"/>
                </a:rPr>
                <a:t></a:t>
              </a:r>
              <a:r>
                <a:rPr lang="ru-RU" sz="2400" i="1">
                  <a:solidFill>
                    <a:schemeClr val="accent2"/>
                  </a:solidFill>
                  <a:sym typeface="Symbol" pitchFamily="18" charset="2"/>
                </a:rPr>
                <a:t></a:t>
              </a:r>
              <a:r>
                <a:rPr lang="ru-RU" sz="2800" i="1">
                  <a:solidFill>
                    <a:schemeClr val="accent2"/>
                  </a:solidFill>
                  <a:sym typeface="Symbol" pitchFamily="18" charset="2"/>
                </a:rPr>
                <a:t> </a:t>
              </a:r>
              <a:r>
                <a:rPr lang="ru-RU" sz="2800" i="1">
                  <a:solidFill>
                    <a:schemeClr val="accent2"/>
                  </a:solidFill>
                  <a:latin typeface="Symbol" pitchFamily="18" charset="2"/>
                </a:rPr>
                <a:t>Ю </a:t>
              </a:r>
              <a:r>
                <a:rPr lang="ru-RU" sz="2800" i="1">
                  <a:solidFill>
                    <a:schemeClr val="accent2"/>
                  </a:solidFill>
                  <a:latin typeface="GOST type B" pitchFamily="34" charset="0"/>
                </a:rPr>
                <a:t>а</a:t>
              </a:r>
              <a:r>
                <a:rPr lang="ru-RU" sz="2800" i="1" baseline="-25000">
                  <a:solidFill>
                    <a:schemeClr val="accent2"/>
                  </a:solidFill>
                  <a:latin typeface="GOST type B" pitchFamily="34" charset="0"/>
                </a:rPr>
                <a:t> </a:t>
              </a:r>
              <a:r>
                <a:rPr lang="ru-RU" sz="2800" i="1">
                  <a:solidFill>
                    <a:schemeClr val="accent2"/>
                  </a:solidFill>
                  <a:latin typeface="GOST type B" pitchFamily="34" charset="0"/>
                </a:rPr>
                <a:t>;</a:t>
              </a:r>
              <a:r>
                <a:rPr lang="en-US" sz="2800" i="1">
                  <a:solidFill>
                    <a:schemeClr val="accent2"/>
                  </a:solidFill>
                  <a:latin typeface="GOST type B" pitchFamily="34" charset="0"/>
                </a:rPr>
                <a:t>                                                    </a:t>
              </a:r>
              <a:endParaRPr lang="ru-RU" sz="2800" i="1">
                <a:solidFill>
                  <a:schemeClr val="accent2"/>
                </a:solidFill>
                <a:latin typeface="GOST type B" pitchFamily="34" charset="0"/>
              </a:endParaRPr>
            </a:p>
          </p:txBody>
        </p:sp>
      </p:grpSp>
      <p:sp>
        <p:nvSpPr>
          <p:cNvPr id="25621" name="Text Box 21"/>
          <p:cNvSpPr txBox="1">
            <a:spLocks noChangeArrowheads="1"/>
          </p:cNvSpPr>
          <p:nvPr/>
        </p:nvSpPr>
        <p:spPr bwMode="auto">
          <a:xfrm>
            <a:off x="5729288" y="4689475"/>
            <a:ext cx="24336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i="1">
                <a:solidFill>
                  <a:schemeClr val="accent2"/>
                </a:solidFill>
                <a:latin typeface="GOST type B" pitchFamily="34" charset="0"/>
              </a:rPr>
              <a:t>a </a:t>
            </a:r>
            <a:r>
              <a:rPr lang="en-US" sz="2800" i="1">
                <a:solidFill>
                  <a:schemeClr val="accent2"/>
                </a:solidFill>
                <a:latin typeface="Symbol" pitchFamily="18" charset="2"/>
                <a:sym typeface="Symbol" pitchFamily="18" charset="2"/>
              </a:rPr>
              <a:t> </a:t>
            </a:r>
            <a:r>
              <a:rPr lang="en-US" sz="2800" i="1">
                <a:solidFill>
                  <a:schemeClr val="accent2"/>
                </a:solidFill>
                <a:latin typeface="GOST type B" pitchFamily="34" charset="0"/>
                <a:sym typeface="Symbol" pitchFamily="18" charset="2"/>
              </a:rPr>
              <a:t>b</a:t>
            </a:r>
            <a:r>
              <a:rPr lang="ru-RU" sz="2800" i="1">
                <a:solidFill>
                  <a:schemeClr val="accent2"/>
                </a:solidFill>
                <a:sym typeface="Symbol" pitchFamily="18" charset="2"/>
              </a:rPr>
              <a:t> </a:t>
            </a:r>
            <a:r>
              <a:rPr lang="ru-RU" sz="2800" i="1">
                <a:solidFill>
                  <a:schemeClr val="accent2"/>
                </a:solidFill>
                <a:latin typeface="Symbol" pitchFamily="18" charset="2"/>
              </a:rPr>
              <a:t>Ю </a:t>
            </a:r>
            <a:r>
              <a:rPr lang="en-US" sz="2800" i="1">
                <a:solidFill>
                  <a:schemeClr val="accent2"/>
                </a:solidFill>
                <a:latin typeface="GOST type B" pitchFamily="34" charset="0"/>
              </a:rPr>
              <a:t>A,B</a:t>
            </a:r>
            <a:r>
              <a:rPr lang="ru-RU" sz="2800" i="1" baseline="-25000">
                <a:solidFill>
                  <a:schemeClr val="accent2"/>
                </a:solidFill>
                <a:latin typeface="GOST type B" pitchFamily="34" charset="0"/>
              </a:rPr>
              <a:t> </a:t>
            </a:r>
            <a:endParaRPr lang="ru-RU" sz="2800" i="1">
              <a:solidFill>
                <a:schemeClr val="accent2"/>
              </a:solidFill>
              <a:latin typeface="Symbol" pitchFamily="18" charset="2"/>
            </a:endParaRPr>
          </a:p>
        </p:txBody>
      </p:sp>
      <p:sp>
        <p:nvSpPr>
          <p:cNvPr id="25639" name="Rectangle 39"/>
          <p:cNvSpPr>
            <a:spLocks noChangeArrowheads="1"/>
          </p:cNvSpPr>
          <p:nvPr/>
        </p:nvSpPr>
        <p:spPr bwMode="auto">
          <a:xfrm>
            <a:off x="5205413" y="3560763"/>
            <a:ext cx="413702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5000"/>
              </a:lnSpc>
            </a:pPr>
            <a:r>
              <a:rPr lang="en-US" sz="2000"/>
              <a:t>3</a:t>
            </a:r>
            <a:r>
              <a:rPr lang="ru-RU" sz="2000"/>
              <a:t>. На</a:t>
            </a:r>
            <a:r>
              <a:rPr lang="en-US" sz="2000"/>
              <a:t> </a:t>
            </a:r>
            <a:r>
              <a:rPr lang="ru-RU" sz="2000"/>
              <a:t>полученных линиях пересечения определяют общие точки, принадлежащие заданным поверхностям</a:t>
            </a:r>
          </a:p>
        </p:txBody>
      </p:sp>
      <p:pic>
        <p:nvPicPr>
          <p:cNvPr id="8202" name="Picture 46" descr="конус1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8" t="20177" r="30891" b="13042"/>
          <a:stretch>
            <a:fillRect/>
          </a:stretch>
        </p:blipFill>
        <p:spPr bwMode="auto">
          <a:xfrm>
            <a:off x="384175" y="1009650"/>
            <a:ext cx="4624388" cy="40497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3" name="Freeform 47"/>
          <p:cNvSpPr>
            <a:spLocks noChangeAspect="1"/>
          </p:cNvSpPr>
          <p:nvPr/>
        </p:nvSpPr>
        <p:spPr bwMode="auto">
          <a:xfrm>
            <a:off x="1335088" y="4184650"/>
            <a:ext cx="2601912" cy="668338"/>
          </a:xfrm>
          <a:custGeom>
            <a:avLst/>
            <a:gdLst>
              <a:gd name="T0" fmla="*/ 2147483647 w 950"/>
              <a:gd name="T1" fmla="*/ 2147483647 h 244"/>
              <a:gd name="T2" fmla="*/ 2147483647 w 950"/>
              <a:gd name="T3" fmla="*/ 2147483647 h 244"/>
              <a:gd name="T4" fmla="*/ 2147483647 w 950"/>
              <a:gd name="T5" fmla="*/ 2147483647 h 244"/>
              <a:gd name="T6" fmla="*/ 2147483647 w 950"/>
              <a:gd name="T7" fmla="*/ 2147483647 h 244"/>
              <a:gd name="T8" fmla="*/ 2147483647 w 950"/>
              <a:gd name="T9" fmla="*/ 2147483647 h 244"/>
              <a:gd name="T10" fmla="*/ 2147483647 w 950"/>
              <a:gd name="T11" fmla="*/ 2147483647 h 244"/>
              <a:gd name="T12" fmla="*/ 2147483647 w 950"/>
              <a:gd name="T13" fmla="*/ 2147483647 h 244"/>
              <a:gd name="T14" fmla="*/ 2147483647 w 950"/>
              <a:gd name="T15" fmla="*/ 2147483647 h 244"/>
              <a:gd name="T16" fmla="*/ 2147483647 w 950"/>
              <a:gd name="T17" fmla="*/ 2147483647 h 244"/>
              <a:gd name="T18" fmla="*/ 2147483647 w 950"/>
              <a:gd name="T19" fmla="*/ 2147483647 h 244"/>
              <a:gd name="T20" fmla="*/ 2147483647 w 950"/>
              <a:gd name="T21" fmla="*/ 2147483647 h 244"/>
              <a:gd name="T22" fmla="*/ 2147483647 w 950"/>
              <a:gd name="T23" fmla="*/ 2147483647 h 244"/>
              <a:gd name="T24" fmla="*/ 2147483647 w 950"/>
              <a:gd name="T25" fmla="*/ 2147483647 h 244"/>
              <a:gd name="T26" fmla="*/ 2147483647 w 950"/>
              <a:gd name="T27" fmla="*/ 2147483647 h 244"/>
              <a:gd name="T28" fmla="*/ 2147483647 w 950"/>
              <a:gd name="T29" fmla="*/ 2147483647 h 244"/>
              <a:gd name="T30" fmla="*/ 2147483647 w 950"/>
              <a:gd name="T31" fmla="*/ 2147483647 h 244"/>
              <a:gd name="T32" fmla="*/ 2147483647 w 950"/>
              <a:gd name="T33" fmla="*/ 2147483647 h 244"/>
              <a:gd name="T34" fmla="*/ 2147483647 w 950"/>
              <a:gd name="T35" fmla="*/ 2147483647 h 244"/>
              <a:gd name="T36" fmla="*/ 2147483647 w 950"/>
              <a:gd name="T37" fmla="*/ 2147483647 h 24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950"/>
              <a:gd name="T58" fmla="*/ 0 h 244"/>
              <a:gd name="T59" fmla="*/ 950 w 950"/>
              <a:gd name="T60" fmla="*/ 244 h 244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950" h="244">
                <a:moveTo>
                  <a:pt x="282" y="17"/>
                </a:moveTo>
                <a:cubicBezTo>
                  <a:pt x="243" y="22"/>
                  <a:pt x="187" y="30"/>
                  <a:pt x="148" y="39"/>
                </a:cubicBezTo>
                <a:cubicBezTo>
                  <a:pt x="109" y="48"/>
                  <a:pt x="70" y="61"/>
                  <a:pt x="48" y="71"/>
                </a:cubicBezTo>
                <a:cubicBezTo>
                  <a:pt x="26" y="81"/>
                  <a:pt x="21" y="87"/>
                  <a:pt x="14" y="99"/>
                </a:cubicBezTo>
                <a:cubicBezTo>
                  <a:pt x="7" y="111"/>
                  <a:pt x="0" y="132"/>
                  <a:pt x="4" y="145"/>
                </a:cubicBezTo>
                <a:cubicBezTo>
                  <a:pt x="8" y="158"/>
                  <a:pt x="18" y="166"/>
                  <a:pt x="38" y="177"/>
                </a:cubicBezTo>
                <a:cubicBezTo>
                  <a:pt x="58" y="188"/>
                  <a:pt x="86" y="203"/>
                  <a:pt x="122" y="212"/>
                </a:cubicBezTo>
                <a:cubicBezTo>
                  <a:pt x="158" y="221"/>
                  <a:pt x="204" y="228"/>
                  <a:pt x="254" y="233"/>
                </a:cubicBezTo>
                <a:cubicBezTo>
                  <a:pt x="304" y="238"/>
                  <a:pt x="360" y="244"/>
                  <a:pt x="424" y="244"/>
                </a:cubicBezTo>
                <a:cubicBezTo>
                  <a:pt x="488" y="244"/>
                  <a:pt x="573" y="243"/>
                  <a:pt x="640" y="235"/>
                </a:cubicBezTo>
                <a:cubicBezTo>
                  <a:pt x="707" y="227"/>
                  <a:pt x="779" y="209"/>
                  <a:pt x="826" y="195"/>
                </a:cubicBezTo>
                <a:cubicBezTo>
                  <a:pt x="873" y="181"/>
                  <a:pt x="905" y="167"/>
                  <a:pt x="924" y="153"/>
                </a:cubicBezTo>
                <a:cubicBezTo>
                  <a:pt x="943" y="139"/>
                  <a:pt x="950" y="125"/>
                  <a:pt x="942" y="109"/>
                </a:cubicBezTo>
                <a:cubicBezTo>
                  <a:pt x="934" y="93"/>
                  <a:pt x="910" y="72"/>
                  <a:pt x="875" y="57"/>
                </a:cubicBezTo>
                <a:cubicBezTo>
                  <a:pt x="840" y="42"/>
                  <a:pt x="778" y="28"/>
                  <a:pt x="731" y="19"/>
                </a:cubicBezTo>
                <a:cubicBezTo>
                  <a:pt x="684" y="10"/>
                  <a:pt x="634" y="6"/>
                  <a:pt x="591" y="3"/>
                </a:cubicBezTo>
                <a:cubicBezTo>
                  <a:pt x="550" y="0"/>
                  <a:pt x="518" y="2"/>
                  <a:pt x="483" y="2"/>
                </a:cubicBezTo>
                <a:cubicBezTo>
                  <a:pt x="448" y="2"/>
                  <a:pt x="417" y="4"/>
                  <a:pt x="383" y="6"/>
                </a:cubicBezTo>
                <a:cubicBezTo>
                  <a:pt x="348" y="9"/>
                  <a:pt x="303" y="15"/>
                  <a:pt x="282" y="17"/>
                </a:cubicBezTo>
                <a:close/>
              </a:path>
            </a:pathLst>
          </a:custGeom>
          <a:noFill/>
          <a:ln w="9525">
            <a:solidFill>
              <a:srgbClr val="007D7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4" name="Freeform 48"/>
          <p:cNvSpPr>
            <a:spLocks noChangeAspect="1"/>
          </p:cNvSpPr>
          <p:nvPr/>
        </p:nvSpPr>
        <p:spPr bwMode="auto">
          <a:xfrm>
            <a:off x="2008188" y="2387600"/>
            <a:ext cx="1439862" cy="1200150"/>
          </a:xfrm>
          <a:custGeom>
            <a:avLst/>
            <a:gdLst>
              <a:gd name="T0" fmla="*/ 2147483647 w 523"/>
              <a:gd name="T1" fmla="*/ 2147483647 h 436"/>
              <a:gd name="T2" fmla="*/ 2147483647 w 523"/>
              <a:gd name="T3" fmla="*/ 2147483647 h 436"/>
              <a:gd name="T4" fmla="*/ 2147483647 w 523"/>
              <a:gd name="T5" fmla="*/ 2147483647 h 436"/>
              <a:gd name="T6" fmla="*/ 2147483647 w 523"/>
              <a:gd name="T7" fmla="*/ 2147483647 h 436"/>
              <a:gd name="T8" fmla="*/ 2147483647 w 523"/>
              <a:gd name="T9" fmla="*/ 2147483647 h 436"/>
              <a:gd name="T10" fmla="*/ 2147483647 w 523"/>
              <a:gd name="T11" fmla="*/ 2147483647 h 436"/>
              <a:gd name="T12" fmla="*/ 2147483647 w 523"/>
              <a:gd name="T13" fmla="*/ 2147483647 h 436"/>
              <a:gd name="T14" fmla="*/ 2147483647 w 523"/>
              <a:gd name="T15" fmla="*/ 2147483647 h 436"/>
              <a:gd name="T16" fmla="*/ 2147483647 w 523"/>
              <a:gd name="T17" fmla="*/ 2147483647 h 436"/>
              <a:gd name="T18" fmla="*/ 2147483647 w 523"/>
              <a:gd name="T19" fmla="*/ 2147483647 h 436"/>
              <a:gd name="T20" fmla="*/ 2147483647 w 523"/>
              <a:gd name="T21" fmla="*/ 2147483647 h 436"/>
              <a:gd name="T22" fmla="*/ 2147483647 w 523"/>
              <a:gd name="T23" fmla="*/ 2147483647 h 436"/>
              <a:gd name="T24" fmla="*/ 2147483647 w 523"/>
              <a:gd name="T25" fmla="*/ 2147483647 h 436"/>
              <a:gd name="T26" fmla="*/ 2147483647 w 523"/>
              <a:gd name="T27" fmla="*/ 2147483647 h 436"/>
              <a:gd name="T28" fmla="*/ 2147483647 w 523"/>
              <a:gd name="T29" fmla="*/ 2147483647 h 436"/>
              <a:gd name="T30" fmla="*/ 2147483647 w 523"/>
              <a:gd name="T31" fmla="*/ 2147483647 h 436"/>
              <a:gd name="T32" fmla="*/ 2147483647 w 523"/>
              <a:gd name="T33" fmla="*/ 2147483647 h 436"/>
              <a:gd name="T34" fmla="*/ 2147483647 w 523"/>
              <a:gd name="T35" fmla="*/ 2147483647 h 4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523"/>
              <a:gd name="T55" fmla="*/ 0 h 436"/>
              <a:gd name="T56" fmla="*/ 523 w 523"/>
              <a:gd name="T57" fmla="*/ 436 h 4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523" h="436">
                <a:moveTo>
                  <a:pt x="47" y="184"/>
                </a:moveTo>
                <a:cubicBezTo>
                  <a:pt x="65" y="205"/>
                  <a:pt x="95" y="241"/>
                  <a:pt x="124" y="268"/>
                </a:cubicBezTo>
                <a:cubicBezTo>
                  <a:pt x="153" y="295"/>
                  <a:pt x="191" y="326"/>
                  <a:pt x="223" y="347"/>
                </a:cubicBezTo>
                <a:cubicBezTo>
                  <a:pt x="254" y="368"/>
                  <a:pt x="279" y="379"/>
                  <a:pt x="309" y="393"/>
                </a:cubicBezTo>
                <a:cubicBezTo>
                  <a:pt x="340" y="408"/>
                  <a:pt x="378" y="424"/>
                  <a:pt x="406" y="430"/>
                </a:cubicBezTo>
                <a:cubicBezTo>
                  <a:pt x="434" y="436"/>
                  <a:pt x="463" y="434"/>
                  <a:pt x="481" y="428"/>
                </a:cubicBezTo>
                <a:cubicBezTo>
                  <a:pt x="499" y="422"/>
                  <a:pt x="511" y="411"/>
                  <a:pt x="517" y="395"/>
                </a:cubicBezTo>
                <a:cubicBezTo>
                  <a:pt x="523" y="380"/>
                  <a:pt x="522" y="358"/>
                  <a:pt x="515" y="335"/>
                </a:cubicBezTo>
                <a:cubicBezTo>
                  <a:pt x="508" y="311"/>
                  <a:pt x="496" y="285"/>
                  <a:pt x="477" y="258"/>
                </a:cubicBezTo>
                <a:cubicBezTo>
                  <a:pt x="458" y="230"/>
                  <a:pt x="429" y="199"/>
                  <a:pt x="398" y="170"/>
                </a:cubicBezTo>
                <a:cubicBezTo>
                  <a:pt x="367" y="142"/>
                  <a:pt x="324" y="109"/>
                  <a:pt x="289" y="85"/>
                </a:cubicBezTo>
                <a:cubicBezTo>
                  <a:pt x="254" y="62"/>
                  <a:pt x="218" y="42"/>
                  <a:pt x="184" y="28"/>
                </a:cubicBezTo>
                <a:cubicBezTo>
                  <a:pt x="150" y="14"/>
                  <a:pt x="108" y="8"/>
                  <a:pt x="83" y="4"/>
                </a:cubicBezTo>
                <a:cubicBezTo>
                  <a:pt x="58" y="0"/>
                  <a:pt x="45" y="1"/>
                  <a:pt x="33" y="6"/>
                </a:cubicBezTo>
                <a:cubicBezTo>
                  <a:pt x="21" y="11"/>
                  <a:pt x="16" y="23"/>
                  <a:pt x="11" y="36"/>
                </a:cubicBezTo>
                <a:cubicBezTo>
                  <a:pt x="6" y="49"/>
                  <a:pt x="0" y="66"/>
                  <a:pt x="1" y="83"/>
                </a:cubicBezTo>
                <a:cubicBezTo>
                  <a:pt x="2" y="100"/>
                  <a:pt x="9" y="123"/>
                  <a:pt x="17" y="140"/>
                </a:cubicBezTo>
                <a:cubicBezTo>
                  <a:pt x="25" y="157"/>
                  <a:pt x="29" y="163"/>
                  <a:pt x="47" y="184"/>
                </a:cubicBezTo>
                <a:close/>
              </a:path>
            </a:pathLst>
          </a:custGeom>
          <a:gradFill rotWithShape="1">
            <a:gsLst>
              <a:gs pos="0">
                <a:schemeClr val="bg1">
                  <a:alpha val="68999"/>
                </a:schemeClr>
              </a:gs>
              <a:gs pos="100000">
                <a:srgbClr val="CE00FE">
                  <a:alpha val="68999"/>
                </a:srgbClr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3" name="Group 84"/>
          <p:cNvGrpSpPr>
            <a:grpSpLocks/>
          </p:cNvGrpSpPr>
          <p:nvPr/>
        </p:nvGrpSpPr>
        <p:grpSpPr bwMode="auto">
          <a:xfrm>
            <a:off x="2012950" y="2386013"/>
            <a:ext cx="1428750" cy="1200150"/>
            <a:chOff x="1268" y="1503"/>
            <a:chExt cx="900" cy="756"/>
          </a:xfrm>
        </p:grpSpPr>
        <p:sp>
          <p:nvSpPr>
            <p:cNvPr id="8231" name="Freeform 82"/>
            <p:cNvSpPr>
              <a:spLocks/>
            </p:cNvSpPr>
            <p:nvPr/>
          </p:nvSpPr>
          <p:spPr bwMode="auto">
            <a:xfrm>
              <a:off x="1268" y="1551"/>
              <a:ext cx="900" cy="708"/>
            </a:xfrm>
            <a:custGeom>
              <a:avLst/>
              <a:gdLst>
                <a:gd name="T0" fmla="*/ 23 w 900"/>
                <a:gd name="T1" fmla="*/ 0 h 708"/>
                <a:gd name="T2" fmla="*/ 2 w 900"/>
                <a:gd name="T3" fmla="*/ 60 h 708"/>
                <a:gd name="T4" fmla="*/ 9 w 900"/>
                <a:gd name="T5" fmla="*/ 151 h 708"/>
                <a:gd name="T6" fmla="*/ 52 w 900"/>
                <a:gd name="T7" fmla="*/ 237 h 708"/>
                <a:gd name="T8" fmla="*/ 126 w 900"/>
                <a:gd name="T9" fmla="*/ 326 h 708"/>
                <a:gd name="T10" fmla="*/ 246 w 900"/>
                <a:gd name="T11" fmla="*/ 446 h 708"/>
                <a:gd name="T12" fmla="*/ 374 w 900"/>
                <a:gd name="T13" fmla="*/ 542 h 708"/>
                <a:gd name="T14" fmla="*/ 506 w 900"/>
                <a:gd name="T15" fmla="*/ 619 h 708"/>
                <a:gd name="T16" fmla="*/ 657 w 900"/>
                <a:gd name="T17" fmla="*/ 686 h 708"/>
                <a:gd name="T18" fmla="*/ 774 w 900"/>
                <a:gd name="T19" fmla="*/ 707 h 708"/>
                <a:gd name="T20" fmla="*/ 846 w 900"/>
                <a:gd name="T21" fmla="*/ 691 h 708"/>
                <a:gd name="T22" fmla="*/ 890 w 900"/>
                <a:gd name="T23" fmla="*/ 653 h 708"/>
                <a:gd name="T24" fmla="*/ 899 w 900"/>
                <a:gd name="T25" fmla="*/ 585 h 708"/>
                <a:gd name="T26" fmla="*/ 885 w 900"/>
                <a:gd name="T27" fmla="*/ 513 h 70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00"/>
                <a:gd name="T43" fmla="*/ 0 h 708"/>
                <a:gd name="T44" fmla="*/ 900 w 900"/>
                <a:gd name="T45" fmla="*/ 708 h 70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00" h="708">
                  <a:moveTo>
                    <a:pt x="23" y="0"/>
                  </a:moveTo>
                  <a:cubicBezTo>
                    <a:pt x="13" y="17"/>
                    <a:pt x="4" y="35"/>
                    <a:pt x="2" y="60"/>
                  </a:cubicBezTo>
                  <a:cubicBezTo>
                    <a:pt x="0" y="85"/>
                    <a:pt x="1" y="122"/>
                    <a:pt x="9" y="151"/>
                  </a:cubicBezTo>
                  <a:cubicBezTo>
                    <a:pt x="17" y="180"/>
                    <a:pt x="33" y="208"/>
                    <a:pt x="52" y="237"/>
                  </a:cubicBezTo>
                  <a:cubicBezTo>
                    <a:pt x="71" y="266"/>
                    <a:pt x="94" y="291"/>
                    <a:pt x="126" y="326"/>
                  </a:cubicBezTo>
                  <a:cubicBezTo>
                    <a:pt x="158" y="361"/>
                    <a:pt x="205" y="410"/>
                    <a:pt x="246" y="446"/>
                  </a:cubicBezTo>
                  <a:cubicBezTo>
                    <a:pt x="287" y="482"/>
                    <a:pt x="331" y="513"/>
                    <a:pt x="374" y="542"/>
                  </a:cubicBezTo>
                  <a:cubicBezTo>
                    <a:pt x="417" y="571"/>
                    <a:pt x="459" y="595"/>
                    <a:pt x="506" y="619"/>
                  </a:cubicBezTo>
                  <a:cubicBezTo>
                    <a:pt x="553" y="643"/>
                    <a:pt x="612" y="671"/>
                    <a:pt x="657" y="686"/>
                  </a:cubicBezTo>
                  <a:cubicBezTo>
                    <a:pt x="702" y="701"/>
                    <a:pt x="743" y="706"/>
                    <a:pt x="774" y="707"/>
                  </a:cubicBezTo>
                  <a:cubicBezTo>
                    <a:pt x="805" y="708"/>
                    <a:pt x="827" y="700"/>
                    <a:pt x="846" y="691"/>
                  </a:cubicBezTo>
                  <a:cubicBezTo>
                    <a:pt x="865" y="682"/>
                    <a:pt x="881" y="671"/>
                    <a:pt x="890" y="653"/>
                  </a:cubicBezTo>
                  <a:cubicBezTo>
                    <a:pt x="899" y="635"/>
                    <a:pt x="900" y="608"/>
                    <a:pt x="899" y="585"/>
                  </a:cubicBezTo>
                  <a:cubicBezTo>
                    <a:pt x="898" y="562"/>
                    <a:pt x="891" y="537"/>
                    <a:pt x="885" y="513"/>
                  </a:cubicBezTo>
                </a:path>
              </a:pathLst>
            </a:custGeom>
            <a:noFill/>
            <a:ln w="28575">
              <a:solidFill>
                <a:srgbClr val="C8004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32" name="Freeform 83"/>
            <p:cNvSpPr>
              <a:spLocks/>
            </p:cNvSpPr>
            <p:nvPr/>
          </p:nvSpPr>
          <p:spPr bwMode="auto">
            <a:xfrm>
              <a:off x="1301" y="1503"/>
              <a:ext cx="854" cy="561"/>
            </a:xfrm>
            <a:custGeom>
              <a:avLst/>
              <a:gdLst>
                <a:gd name="T0" fmla="*/ 0 w 854"/>
                <a:gd name="T1" fmla="*/ 38 h 561"/>
                <a:gd name="T2" fmla="*/ 21 w 854"/>
                <a:gd name="T3" fmla="*/ 11 h 561"/>
                <a:gd name="T4" fmla="*/ 91 w 854"/>
                <a:gd name="T5" fmla="*/ 2 h 561"/>
                <a:gd name="T6" fmla="*/ 211 w 854"/>
                <a:gd name="T7" fmla="*/ 23 h 561"/>
                <a:gd name="T8" fmla="*/ 319 w 854"/>
                <a:gd name="T9" fmla="*/ 62 h 561"/>
                <a:gd name="T10" fmla="*/ 420 w 854"/>
                <a:gd name="T11" fmla="*/ 122 h 561"/>
                <a:gd name="T12" fmla="*/ 501 w 854"/>
                <a:gd name="T13" fmla="*/ 175 h 561"/>
                <a:gd name="T14" fmla="*/ 607 w 854"/>
                <a:gd name="T15" fmla="*/ 256 h 561"/>
                <a:gd name="T16" fmla="*/ 708 w 854"/>
                <a:gd name="T17" fmla="*/ 350 h 561"/>
                <a:gd name="T18" fmla="*/ 765 w 854"/>
                <a:gd name="T19" fmla="*/ 410 h 561"/>
                <a:gd name="T20" fmla="*/ 823 w 854"/>
                <a:gd name="T21" fmla="*/ 499 h 561"/>
                <a:gd name="T22" fmla="*/ 854 w 854"/>
                <a:gd name="T23" fmla="*/ 561 h 56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54"/>
                <a:gd name="T37" fmla="*/ 0 h 561"/>
                <a:gd name="T38" fmla="*/ 854 w 854"/>
                <a:gd name="T39" fmla="*/ 561 h 56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54" h="561">
                  <a:moveTo>
                    <a:pt x="0" y="38"/>
                  </a:moveTo>
                  <a:cubicBezTo>
                    <a:pt x="4" y="33"/>
                    <a:pt x="6" y="17"/>
                    <a:pt x="21" y="11"/>
                  </a:cubicBezTo>
                  <a:cubicBezTo>
                    <a:pt x="36" y="5"/>
                    <a:pt x="59" y="0"/>
                    <a:pt x="91" y="2"/>
                  </a:cubicBezTo>
                  <a:cubicBezTo>
                    <a:pt x="123" y="4"/>
                    <a:pt x="173" y="13"/>
                    <a:pt x="211" y="23"/>
                  </a:cubicBezTo>
                  <a:cubicBezTo>
                    <a:pt x="249" y="33"/>
                    <a:pt x="284" y="46"/>
                    <a:pt x="319" y="62"/>
                  </a:cubicBezTo>
                  <a:cubicBezTo>
                    <a:pt x="354" y="78"/>
                    <a:pt x="390" y="103"/>
                    <a:pt x="420" y="122"/>
                  </a:cubicBezTo>
                  <a:cubicBezTo>
                    <a:pt x="450" y="141"/>
                    <a:pt x="470" y="153"/>
                    <a:pt x="501" y="175"/>
                  </a:cubicBezTo>
                  <a:cubicBezTo>
                    <a:pt x="532" y="197"/>
                    <a:pt x="573" y="227"/>
                    <a:pt x="607" y="256"/>
                  </a:cubicBezTo>
                  <a:cubicBezTo>
                    <a:pt x="641" y="285"/>
                    <a:pt x="682" y="324"/>
                    <a:pt x="708" y="350"/>
                  </a:cubicBezTo>
                  <a:cubicBezTo>
                    <a:pt x="734" y="376"/>
                    <a:pt x="746" y="385"/>
                    <a:pt x="765" y="410"/>
                  </a:cubicBezTo>
                  <a:cubicBezTo>
                    <a:pt x="784" y="435"/>
                    <a:pt x="808" y="474"/>
                    <a:pt x="823" y="499"/>
                  </a:cubicBezTo>
                  <a:cubicBezTo>
                    <a:pt x="838" y="524"/>
                    <a:pt x="850" y="551"/>
                    <a:pt x="854" y="561"/>
                  </a:cubicBezTo>
                </a:path>
              </a:pathLst>
            </a:custGeom>
            <a:noFill/>
            <a:ln w="25400">
              <a:solidFill>
                <a:srgbClr val="C80043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206" name="Freeform 63"/>
          <p:cNvSpPr>
            <a:spLocks/>
          </p:cNvSpPr>
          <p:nvPr/>
        </p:nvSpPr>
        <p:spPr bwMode="auto">
          <a:xfrm>
            <a:off x="484188" y="1331913"/>
            <a:ext cx="4305300" cy="3162300"/>
          </a:xfrm>
          <a:custGeom>
            <a:avLst/>
            <a:gdLst>
              <a:gd name="T0" fmla="*/ 2147483647 w 2712"/>
              <a:gd name="T1" fmla="*/ 2147483647 h 1992"/>
              <a:gd name="T2" fmla="*/ 2147483647 w 2712"/>
              <a:gd name="T3" fmla="*/ 0 h 1992"/>
              <a:gd name="T4" fmla="*/ 0 w 2712"/>
              <a:gd name="T5" fmla="*/ 2147483647 h 1992"/>
              <a:gd name="T6" fmla="*/ 2147483647 w 2712"/>
              <a:gd name="T7" fmla="*/ 2147483647 h 1992"/>
              <a:gd name="T8" fmla="*/ 2147483647 w 2712"/>
              <a:gd name="T9" fmla="*/ 2147483647 h 1992"/>
              <a:gd name="T10" fmla="*/ 2147483647 w 2712"/>
              <a:gd name="T11" fmla="*/ 2147483647 h 19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712"/>
              <a:gd name="T19" fmla="*/ 0 h 1992"/>
              <a:gd name="T20" fmla="*/ 2712 w 2712"/>
              <a:gd name="T21" fmla="*/ 1992 h 19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712" h="1992">
                <a:moveTo>
                  <a:pt x="1183" y="183"/>
                </a:moveTo>
                <a:lnTo>
                  <a:pt x="976" y="0"/>
                </a:lnTo>
                <a:lnTo>
                  <a:pt x="0" y="416"/>
                </a:lnTo>
                <a:lnTo>
                  <a:pt x="1736" y="1992"/>
                </a:lnTo>
                <a:lnTo>
                  <a:pt x="2712" y="1575"/>
                </a:lnTo>
                <a:lnTo>
                  <a:pt x="2262" y="1165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7" name="Rectangle 67"/>
          <p:cNvSpPr>
            <a:spLocks noChangeArrowheads="1"/>
          </p:cNvSpPr>
          <p:nvPr/>
        </p:nvSpPr>
        <p:spPr bwMode="auto">
          <a:xfrm>
            <a:off x="1822450" y="3975100"/>
            <a:ext cx="3476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 i="1">
                <a:solidFill>
                  <a:schemeClr val="accent2"/>
                </a:solidFill>
                <a:sym typeface="Symbol" pitchFamily="18" charset="2"/>
              </a:rPr>
              <a:t></a:t>
            </a:r>
          </a:p>
        </p:txBody>
      </p:sp>
      <p:grpSp>
        <p:nvGrpSpPr>
          <p:cNvPr id="4" name="Group 74"/>
          <p:cNvGrpSpPr>
            <a:grpSpLocks/>
          </p:cNvGrpSpPr>
          <p:nvPr/>
        </p:nvGrpSpPr>
        <p:grpSpPr bwMode="auto">
          <a:xfrm>
            <a:off x="563563" y="2117725"/>
            <a:ext cx="4445000" cy="1255713"/>
            <a:chOff x="355" y="1334"/>
            <a:chExt cx="2800" cy="791"/>
          </a:xfrm>
        </p:grpSpPr>
        <p:grpSp>
          <p:nvGrpSpPr>
            <p:cNvPr id="8221" name="Group 66"/>
            <p:cNvGrpSpPr>
              <a:grpSpLocks/>
            </p:cNvGrpSpPr>
            <p:nvPr/>
          </p:nvGrpSpPr>
          <p:grpSpPr bwMode="auto">
            <a:xfrm>
              <a:off x="355" y="1334"/>
              <a:ext cx="2800" cy="775"/>
              <a:chOff x="355" y="1334"/>
              <a:chExt cx="2800" cy="775"/>
            </a:xfrm>
          </p:grpSpPr>
          <p:sp>
            <p:nvSpPr>
              <p:cNvPr id="8223" name="Freeform 54"/>
              <p:cNvSpPr>
                <a:spLocks/>
              </p:cNvSpPr>
              <p:nvPr/>
            </p:nvSpPr>
            <p:spPr bwMode="auto">
              <a:xfrm>
                <a:off x="355" y="1711"/>
                <a:ext cx="878" cy="394"/>
              </a:xfrm>
              <a:custGeom>
                <a:avLst/>
                <a:gdLst>
                  <a:gd name="T0" fmla="*/ 878 w 878"/>
                  <a:gd name="T1" fmla="*/ 394 h 394"/>
                  <a:gd name="T2" fmla="*/ 0 w 878"/>
                  <a:gd name="T3" fmla="*/ 394 h 394"/>
                  <a:gd name="T4" fmla="*/ 451 w 878"/>
                  <a:gd name="T5" fmla="*/ 0 h 394"/>
                  <a:gd name="T6" fmla="*/ 878 w 878"/>
                  <a:gd name="T7" fmla="*/ 394 h 39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78"/>
                  <a:gd name="T13" fmla="*/ 0 h 394"/>
                  <a:gd name="T14" fmla="*/ 878 w 878"/>
                  <a:gd name="T15" fmla="*/ 394 h 39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78" h="394">
                    <a:moveTo>
                      <a:pt x="878" y="394"/>
                    </a:moveTo>
                    <a:lnTo>
                      <a:pt x="0" y="394"/>
                    </a:lnTo>
                    <a:lnTo>
                      <a:pt x="451" y="0"/>
                    </a:lnTo>
                    <a:lnTo>
                      <a:pt x="878" y="394"/>
                    </a:lnTo>
                    <a:close/>
                  </a:path>
                </a:pathLst>
              </a:custGeom>
              <a:solidFill>
                <a:srgbClr val="A29E00">
                  <a:alpha val="4901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4" name="Freeform 53"/>
              <p:cNvSpPr>
                <a:spLocks/>
              </p:cNvSpPr>
              <p:nvPr/>
            </p:nvSpPr>
            <p:spPr bwMode="auto">
              <a:xfrm>
                <a:off x="1237" y="1490"/>
                <a:ext cx="1918" cy="615"/>
              </a:xfrm>
              <a:custGeom>
                <a:avLst/>
                <a:gdLst>
                  <a:gd name="T0" fmla="*/ 0 w 1918"/>
                  <a:gd name="T1" fmla="*/ 615 h 615"/>
                  <a:gd name="T2" fmla="*/ 1222 w 1918"/>
                  <a:gd name="T3" fmla="*/ 615 h 615"/>
                  <a:gd name="T4" fmla="*/ 1918 w 1918"/>
                  <a:gd name="T5" fmla="*/ 0 h 615"/>
                  <a:gd name="T6" fmla="*/ 773 w 1918"/>
                  <a:gd name="T7" fmla="*/ 0 h 615"/>
                  <a:gd name="T8" fmla="*/ 552 w 1918"/>
                  <a:gd name="T9" fmla="*/ 176 h 615"/>
                  <a:gd name="T10" fmla="*/ 643 w 1918"/>
                  <a:gd name="T11" fmla="*/ 185 h 615"/>
                  <a:gd name="T12" fmla="*/ 723 w 1918"/>
                  <a:gd name="T13" fmla="*/ 209 h 615"/>
                  <a:gd name="T14" fmla="*/ 787 w 1918"/>
                  <a:gd name="T15" fmla="*/ 250 h 615"/>
                  <a:gd name="T16" fmla="*/ 797 w 1918"/>
                  <a:gd name="T17" fmla="*/ 288 h 615"/>
                  <a:gd name="T18" fmla="*/ 766 w 1918"/>
                  <a:gd name="T19" fmla="*/ 336 h 615"/>
                  <a:gd name="T20" fmla="*/ 694 w 1918"/>
                  <a:gd name="T21" fmla="*/ 380 h 615"/>
                  <a:gd name="T22" fmla="*/ 617 w 1918"/>
                  <a:gd name="T23" fmla="*/ 404 h 615"/>
                  <a:gd name="T24" fmla="*/ 497 w 1918"/>
                  <a:gd name="T25" fmla="*/ 432 h 615"/>
                  <a:gd name="T26" fmla="*/ 399 w 1918"/>
                  <a:gd name="T27" fmla="*/ 442 h 615"/>
                  <a:gd name="T28" fmla="*/ 295 w 1918"/>
                  <a:gd name="T29" fmla="*/ 447 h 615"/>
                  <a:gd name="T30" fmla="*/ 209 w 1918"/>
                  <a:gd name="T31" fmla="*/ 442 h 615"/>
                  <a:gd name="T32" fmla="*/ 0 w 1918"/>
                  <a:gd name="T33" fmla="*/ 615 h 61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918"/>
                  <a:gd name="T52" fmla="*/ 0 h 615"/>
                  <a:gd name="T53" fmla="*/ 1918 w 1918"/>
                  <a:gd name="T54" fmla="*/ 615 h 61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918" h="615">
                    <a:moveTo>
                      <a:pt x="0" y="615"/>
                    </a:moveTo>
                    <a:lnTo>
                      <a:pt x="1222" y="615"/>
                    </a:lnTo>
                    <a:lnTo>
                      <a:pt x="1918" y="0"/>
                    </a:lnTo>
                    <a:lnTo>
                      <a:pt x="773" y="0"/>
                    </a:lnTo>
                    <a:lnTo>
                      <a:pt x="552" y="176"/>
                    </a:lnTo>
                    <a:lnTo>
                      <a:pt x="643" y="185"/>
                    </a:lnTo>
                    <a:lnTo>
                      <a:pt x="723" y="209"/>
                    </a:lnTo>
                    <a:lnTo>
                      <a:pt x="787" y="250"/>
                    </a:lnTo>
                    <a:lnTo>
                      <a:pt x="797" y="288"/>
                    </a:lnTo>
                    <a:lnTo>
                      <a:pt x="766" y="336"/>
                    </a:lnTo>
                    <a:lnTo>
                      <a:pt x="694" y="380"/>
                    </a:lnTo>
                    <a:lnTo>
                      <a:pt x="617" y="404"/>
                    </a:lnTo>
                    <a:lnTo>
                      <a:pt x="497" y="432"/>
                    </a:lnTo>
                    <a:lnTo>
                      <a:pt x="399" y="442"/>
                    </a:lnTo>
                    <a:lnTo>
                      <a:pt x="295" y="447"/>
                    </a:lnTo>
                    <a:lnTo>
                      <a:pt x="209" y="442"/>
                    </a:lnTo>
                    <a:lnTo>
                      <a:pt x="0" y="615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A29E00">
                      <a:alpha val="32999"/>
                    </a:srgbClr>
                  </a:gs>
                  <a:gs pos="100000">
                    <a:srgbClr val="5D5A00">
                      <a:alpha val="82001"/>
                    </a:srgb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5" name="Freeform 55"/>
              <p:cNvSpPr>
                <a:spLocks/>
              </p:cNvSpPr>
              <p:nvPr/>
            </p:nvSpPr>
            <p:spPr bwMode="auto">
              <a:xfrm>
                <a:off x="804" y="1493"/>
                <a:ext cx="1202" cy="609"/>
              </a:xfrm>
              <a:custGeom>
                <a:avLst/>
                <a:gdLst>
                  <a:gd name="T0" fmla="*/ 0 w 1202"/>
                  <a:gd name="T1" fmla="*/ 218 h 609"/>
                  <a:gd name="T2" fmla="*/ 427 w 1202"/>
                  <a:gd name="T3" fmla="*/ 609 h 609"/>
                  <a:gd name="T4" fmla="*/ 634 w 1202"/>
                  <a:gd name="T5" fmla="*/ 444 h 609"/>
                  <a:gd name="T6" fmla="*/ 564 w 1202"/>
                  <a:gd name="T7" fmla="*/ 432 h 609"/>
                  <a:gd name="T8" fmla="*/ 482 w 1202"/>
                  <a:gd name="T9" fmla="*/ 413 h 609"/>
                  <a:gd name="T10" fmla="*/ 425 w 1202"/>
                  <a:gd name="T11" fmla="*/ 384 h 609"/>
                  <a:gd name="T12" fmla="*/ 394 w 1202"/>
                  <a:gd name="T13" fmla="*/ 355 h 609"/>
                  <a:gd name="T14" fmla="*/ 389 w 1202"/>
                  <a:gd name="T15" fmla="*/ 314 h 609"/>
                  <a:gd name="T16" fmla="*/ 425 w 1202"/>
                  <a:gd name="T17" fmla="*/ 266 h 609"/>
                  <a:gd name="T18" fmla="*/ 494 w 1202"/>
                  <a:gd name="T19" fmla="*/ 235 h 609"/>
                  <a:gd name="T20" fmla="*/ 554 w 1202"/>
                  <a:gd name="T21" fmla="*/ 206 h 609"/>
                  <a:gd name="T22" fmla="*/ 658 w 1202"/>
                  <a:gd name="T23" fmla="*/ 185 h 609"/>
                  <a:gd name="T24" fmla="*/ 746 w 1202"/>
                  <a:gd name="T25" fmla="*/ 175 h 609"/>
                  <a:gd name="T26" fmla="*/ 811 w 1202"/>
                  <a:gd name="T27" fmla="*/ 168 h 609"/>
                  <a:gd name="T28" fmla="*/ 890 w 1202"/>
                  <a:gd name="T29" fmla="*/ 168 h 609"/>
                  <a:gd name="T30" fmla="*/ 958 w 1202"/>
                  <a:gd name="T31" fmla="*/ 168 h 609"/>
                  <a:gd name="T32" fmla="*/ 984 w 1202"/>
                  <a:gd name="T33" fmla="*/ 173 h 609"/>
                  <a:gd name="T34" fmla="*/ 1202 w 1202"/>
                  <a:gd name="T35" fmla="*/ 0 h 609"/>
                  <a:gd name="T36" fmla="*/ 242 w 1202"/>
                  <a:gd name="T37" fmla="*/ 0 h 609"/>
                  <a:gd name="T38" fmla="*/ 0 w 1202"/>
                  <a:gd name="T39" fmla="*/ 218 h 60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202"/>
                  <a:gd name="T61" fmla="*/ 0 h 609"/>
                  <a:gd name="T62" fmla="*/ 1202 w 1202"/>
                  <a:gd name="T63" fmla="*/ 609 h 60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202" h="609">
                    <a:moveTo>
                      <a:pt x="0" y="218"/>
                    </a:moveTo>
                    <a:lnTo>
                      <a:pt x="427" y="609"/>
                    </a:lnTo>
                    <a:lnTo>
                      <a:pt x="634" y="444"/>
                    </a:lnTo>
                    <a:lnTo>
                      <a:pt x="564" y="432"/>
                    </a:lnTo>
                    <a:lnTo>
                      <a:pt x="482" y="413"/>
                    </a:lnTo>
                    <a:lnTo>
                      <a:pt x="425" y="384"/>
                    </a:lnTo>
                    <a:lnTo>
                      <a:pt x="394" y="355"/>
                    </a:lnTo>
                    <a:lnTo>
                      <a:pt x="389" y="314"/>
                    </a:lnTo>
                    <a:lnTo>
                      <a:pt x="425" y="266"/>
                    </a:lnTo>
                    <a:lnTo>
                      <a:pt x="494" y="235"/>
                    </a:lnTo>
                    <a:lnTo>
                      <a:pt x="554" y="206"/>
                    </a:lnTo>
                    <a:lnTo>
                      <a:pt x="658" y="185"/>
                    </a:lnTo>
                    <a:lnTo>
                      <a:pt x="746" y="175"/>
                    </a:lnTo>
                    <a:lnTo>
                      <a:pt x="811" y="168"/>
                    </a:lnTo>
                    <a:lnTo>
                      <a:pt x="890" y="168"/>
                    </a:lnTo>
                    <a:lnTo>
                      <a:pt x="958" y="168"/>
                    </a:lnTo>
                    <a:lnTo>
                      <a:pt x="984" y="173"/>
                    </a:lnTo>
                    <a:lnTo>
                      <a:pt x="1202" y="0"/>
                    </a:lnTo>
                    <a:lnTo>
                      <a:pt x="242" y="0"/>
                    </a:lnTo>
                    <a:lnTo>
                      <a:pt x="0" y="218"/>
                    </a:lnTo>
                    <a:close/>
                  </a:path>
                </a:pathLst>
              </a:custGeom>
              <a:solidFill>
                <a:srgbClr val="FFCC66">
                  <a:alpha val="1803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6" name="Freeform 56"/>
              <p:cNvSpPr>
                <a:spLocks/>
              </p:cNvSpPr>
              <p:nvPr/>
            </p:nvSpPr>
            <p:spPr bwMode="auto">
              <a:xfrm>
                <a:off x="355" y="1494"/>
                <a:ext cx="2791" cy="615"/>
              </a:xfrm>
              <a:custGeom>
                <a:avLst/>
                <a:gdLst>
                  <a:gd name="T0" fmla="*/ 445 w 2791"/>
                  <a:gd name="T1" fmla="*/ 224 h 615"/>
                  <a:gd name="T2" fmla="*/ 0 w 2791"/>
                  <a:gd name="T3" fmla="*/ 615 h 615"/>
                  <a:gd name="T4" fmla="*/ 2096 w 2791"/>
                  <a:gd name="T5" fmla="*/ 612 h 615"/>
                  <a:gd name="T6" fmla="*/ 2791 w 2791"/>
                  <a:gd name="T7" fmla="*/ 0 h 615"/>
                  <a:gd name="T8" fmla="*/ 1655 w 2791"/>
                  <a:gd name="T9" fmla="*/ 0 h 6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91"/>
                  <a:gd name="T16" fmla="*/ 0 h 615"/>
                  <a:gd name="T17" fmla="*/ 2791 w 2791"/>
                  <a:gd name="T18" fmla="*/ 615 h 6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91" h="615">
                    <a:moveTo>
                      <a:pt x="445" y="224"/>
                    </a:moveTo>
                    <a:lnTo>
                      <a:pt x="0" y="615"/>
                    </a:lnTo>
                    <a:lnTo>
                      <a:pt x="2096" y="612"/>
                    </a:lnTo>
                    <a:lnTo>
                      <a:pt x="2791" y="0"/>
                    </a:lnTo>
                    <a:lnTo>
                      <a:pt x="1655" y="0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7" name="Line 60"/>
              <p:cNvSpPr>
                <a:spLocks noChangeShapeType="1"/>
              </p:cNvSpPr>
              <p:nvPr/>
            </p:nvSpPr>
            <p:spPr bwMode="auto">
              <a:xfrm flipV="1">
                <a:off x="806" y="1491"/>
                <a:ext cx="239" cy="219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8" name="Line 62"/>
              <p:cNvSpPr>
                <a:spLocks noChangeShapeType="1"/>
              </p:cNvSpPr>
              <p:nvPr/>
            </p:nvSpPr>
            <p:spPr bwMode="auto">
              <a:xfrm>
                <a:off x="1043" y="1490"/>
                <a:ext cx="963" cy="0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9" name="Line 64"/>
              <p:cNvSpPr>
                <a:spLocks noChangeShapeType="1"/>
              </p:cNvSpPr>
              <p:nvPr/>
            </p:nvSpPr>
            <p:spPr bwMode="auto">
              <a:xfrm>
                <a:off x="1833" y="1334"/>
                <a:ext cx="171" cy="15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30" name="Line 65"/>
              <p:cNvSpPr>
                <a:spLocks noChangeShapeType="1"/>
              </p:cNvSpPr>
              <p:nvPr/>
            </p:nvSpPr>
            <p:spPr bwMode="auto">
              <a:xfrm>
                <a:off x="2004" y="1490"/>
                <a:ext cx="567" cy="5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8222" name="Text Box 68"/>
            <p:cNvSpPr txBox="1">
              <a:spLocks noChangeArrowheads="1"/>
            </p:cNvSpPr>
            <p:nvPr/>
          </p:nvSpPr>
          <p:spPr bwMode="auto">
            <a:xfrm>
              <a:off x="610" y="1798"/>
              <a:ext cx="25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2800" i="1">
                  <a:solidFill>
                    <a:schemeClr val="accent2"/>
                  </a:solidFill>
                  <a:latin typeface="GOST type B" pitchFamily="34" charset="0"/>
                </a:rPr>
                <a:t>Г</a:t>
              </a:r>
            </a:p>
          </p:txBody>
        </p:sp>
      </p:grpSp>
      <p:sp>
        <p:nvSpPr>
          <p:cNvPr id="8209" name="Text Box 69"/>
          <p:cNvSpPr txBox="1">
            <a:spLocks noChangeArrowheads="1"/>
          </p:cNvSpPr>
          <p:nvPr/>
        </p:nvSpPr>
        <p:spPr bwMode="auto">
          <a:xfrm>
            <a:off x="1273175" y="1639888"/>
            <a:ext cx="3952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i="1">
                <a:solidFill>
                  <a:schemeClr val="accent2"/>
                </a:solidFill>
                <a:latin typeface="GOST type B" pitchFamily="34" charset="0"/>
                <a:sym typeface="Symbol" pitchFamily="18" charset="2"/>
              </a:rPr>
              <a:t></a:t>
            </a:r>
          </a:p>
        </p:txBody>
      </p:sp>
      <p:grpSp>
        <p:nvGrpSpPr>
          <p:cNvPr id="6" name="Group 75"/>
          <p:cNvGrpSpPr>
            <a:grpSpLocks/>
          </p:cNvGrpSpPr>
          <p:nvPr/>
        </p:nvGrpSpPr>
        <p:grpSpPr bwMode="auto">
          <a:xfrm>
            <a:off x="1757363" y="2370138"/>
            <a:ext cx="1427162" cy="1012825"/>
            <a:chOff x="1107" y="1493"/>
            <a:chExt cx="899" cy="638"/>
          </a:xfrm>
        </p:grpSpPr>
        <p:sp>
          <p:nvSpPr>
            <p:cNvPr id="8219" name="Freeform 50"/>
            <p:cNvSpPr>
              <a:spLocks noChangeAspect="1"/>
            </p:cNvSpPr>
            <p:nvPr/>
          </p:nvSpPr>
          <p:spPr bwMode="auto">
            <a:xfrm>
              <a:off x="1229" y="1493"/>
              <a:ext cx="777" cy="612"/>
            </a:xfrm>
            <a:custGeom>
              <a:avLst/>
              <a:gdLst>
                <a:gd name="T0" fmla="*/ 0 w 777"/>
                <a:gd name="T1" fmla="*/ 612 h 612"/>
                <a:gd name="T2" fmla="*/ 777 w 777"/>
                <a:gd name="T3" fmla="*/ 0 h 612"/>
                <a:gd name="T4" fmla="*/ 0 60000 65536"/>
                <a:gd name="T5" fmla="*/ 0 60000 65536"/>
                <a:gd name="T6" fmla="*/ 0 w 777"/>
                <a:gd name="T7" fmla="*/ 0 h 612"/>
                <a:gd name="T8" fmla="*/ 777 w 777"/>
                <a:gd name="T9" fmla="*/ 612 h 61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77" h="612">
                  <a:moveTo>
                    <a:pt x="0" y="612"/>
                  </a:moveTo>
                  <a:lnTo>
                    <a:pt x="777" y="0"/>
                  </a:lnTo>
                </a:path>
              </a:pathLst>
            </a:cu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20" name="Text Box 70"/>
            <p:cNvSpPr txBox="1">
              <a:spLocks noChangeArrowheads="1"/>
            </p:cNvSpPr>
            <p:nvPr/>
          </p:nvSpPr>
          <p:spPr bwMode="auto">
            <a:xfrm>
              <a:off x="1107" y="1804"/>
              <a:ext cx="22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2800" i="1">
                  <a:solidFill>
                    <a:schemeClr val="bg1"/>
                  </a:solidFill>
                  <a:latin typeface="GOST type B" pitchFamily="34" charset="0"/>
                </a:rPr>
                <a:t>а</a:t>
              </a:r>
            </a:p>
          </p:txBody>
        </p:sp>
      </p:grpSp>
      <p:grpSp>
        <p:nvGrpSpPr>
          <p:cNvPr id="7" name="Group 73"/>
          <p:cNvGrpSpPr>
            <a:grpSpLocks/>
          </p:cNvGrpSpPr>
          <p:nvPr/>
        </p:nvGrpSpPr>
        <p:grpSpPr bwMode="auto">
          <a:xfrm>
            <a:off x="1893888" y="2455863"/>
            <a:ext cx="1595437" cy="617537"/>
            <a:chOff x="1193" y="1547"/>
            <a:chExt cx="1005" cy="389"/>
          </a:xfrm>
        </p:grpSpPr>
        <p:sp>
          <p:nvSpPr>
            <p:cNvPr id="8217" name="Oval 51"/>
            <p:cNvSpPr>
              <a:spLocks noChangeAspect="1" noChangeArrowheads="1"/>
            </p:cNvSpPr>
            <p:nvPr/>
          </p:nvSpPr>
          <p:spPr bwMode="auto">
            <a:xfrm rot="-233914">
              <a:off x="1193" y="1664"/>
              <a:ext cx="832" cy="27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18" name="Text Box 71"/>
            <p:cNvSpPr txBox="1">
              <a:spLocks noChangeArrowheads="1"/>
            </p:cNvSpPr>
            <p:nvPr/>
          </p:nvSpPr>
          <p:spPr bwMode="auto">
            <a:xfrm>
              <a:off x="1975" y="1547"/>
              <a:ext cx="22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2800" i="1">
                  <a:solidFill>
                    <a:schemeClr val="bg1"/>
                  </a:solidFill>
                  <a:latin typeface="GOST type B" pitchFamily="34" charset="0"/>
                </a:rPr>
                <a:t>b</a:t>
              </a:r>
              <a:endParaRPr lang="ru-RU" sz="2800" i="1">
                <a:solidFill>
                  <a:schemeClr val="bg1"/>
                </a:solidFill>
                <a:latin typeface="GOST type B" pitchFamily="34" charset="0"/>
              </a:endParaRPr>
            </a:p>
          </p:txBody>
        </p:sp>
      </p:grpSp>
      <p:grpSp>
        <p:nvGrpSpPr>
          <p:cNvPr id="8" name="Group 81"/>
          <p:cNvGrpSpPr>
            <a:grpSpLocks/>
          </p:cNvGrpSpPr>
          <p:nvPr/>
        </p:nvGrpSpPr>
        <p:grpSpPr bwMode="auto">
          <a:xfrm>
            <a:off x="2030413" y="2155825"/>
            <a:ext cx="984250" cy="1395413"/>
            <a:chOff x="1279" y="1358"/>
            <a:chExt cx="620" cy="879"/>
          </a:xfrm>
        </p:grpSpPr>
        <p:sp>
          <p:nvSpPr>
            <p:cNvPr id="8213" name="Text Box 77"/>
            <p:cNvSpPr txBox="1">
              <a:spLocks noChangeArrowheads="1"/>
            </p:cNvSpPr>
            <p:nvPr/>
          </p:nvSpPr>
          <p:spPr bwMode="auto">
            <a:xfrm>
              <a:off x="1279" y="1910"/>
              <a:ext cx="2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2800" i="1">
                  <a:solidFill>
                    <a:srgbClr val="FF3300"/>
                  </a:solidFill>
                  <a:latin typeface="GOST type B" pitchFamily="34" charset="0"/>
                </a:rPr>
                <a:t>А</a:t>
              </a:r>
            </a:p>
          </p:txBody>
        </p:sp>
        <p:sp>
          <p:nvSpPr>
            <p:cNvPr id="8214" name="Text Box 78"/>
            <p:cNvSpPr txBox="1">
              <a:spLocks noChangeArrowheads="1"/>
            </p:cNvSpPr>
            <p:nvPr/>
          </p:nvSpPr>
          <p:spPr bwMode="auto">
            <a:xfrm>
              <a:off x="1660" y="1358"/>
              <a:ext cx="23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2800" i="1">
                  <a:solidFill>
                    <a:srgbClr val="FF3300"/>
                  </a:solidFill>
                  <a:latin typeface="GOST type B" pitchFamily="34" charset="0"/>
                </a:rPr>
                <a:t>B</a:t>
              </a:r>
              <a:endParaRPr lang="ru-RU" sz="2800" i="1">
                <a:solidFill>
                  <a:srgbClr val="FF3300"/>
                </a:solidFill>
                <a:latin typeface="GOST type B" pitchFamily="34" charset="0"/>
              </a:endParaRPr>
            </a:p>
          </p:txBody>
        </p:sp>
        <p:sp>
          <p:nvSpPr>
            <p:cNvPr id="8215" name="Oval 79"/>
            <p:cNvSpPr>
              <a:spLocks noChangeAspect="1" noChangeArrowheads="1"/>
            </p:cNvSpPr>
            <p:nvPr/>
          </p:nvSpPr>
          <p:spPr bwMode="auto">
            <a:xfrm>
              <a:off x="1418" y="1906"/>
              <a:ext cx="52" cy="5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16" name="Oval 80"/>
            <p:cNvSpPr>
              <a:spLocks noChangeAspect="1" noChangeArrowheads="1"/>
            </p:cNvSpPr>
            <p:nvPr/>
          </p:nvSpPr>
          <p:spPr bwMode="auto">
            <a:xfrm>
              <a:off x="1761" y="1641"/>
              <a:ext cx="52" cy="5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5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35" presetClass="emph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6" grpId="0"/>
      <p:bldP spid="25607" grpId="0"/>
      <p:bldP spid="25608" grpId="0"/>
      <p:bldP spid="25609" grpId="0"/>
      <p:bldP spid="25621" grpId="0"/>
      <p:bldP spid="256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457200" y="6350"/>
            <a:ext cx="82296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40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Методические указания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319088" y="925513"/>
            <a:ext cx="8586787" cy="559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5000"/>
              </a:spcBef>
              <a:spcAft>
                <a:spcPct val="20000"/>
              </a:spcAft>
              <a:buFontTx/>
              <a:buChar char="•"/>
            </a:pPr>
            <a:r>
              <a:rPr lang="ru-RU" sz="2600"/>
              <a:t>Плоскость, пересекающая поверхность, может занимать общее и частное положение относительно плоскостей проекций</a:t>
            </a:r>
          </a:p>
          <a:p>
            <a:pPr marL="342900" indent="-342900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FontTx/>
              <a:buChar char="•"/>
            </a:pPr>
            <a:r>
              <a:rPr lang="ru-RU" sz="2600"/>
              <a:t>В общем случае вид сечения – кривая линия</a:t>
            </a:r>
          </a:p>
          <a:p>
            <a:pPr marL="342900" indent="-342900">
              <a:lnSpc>
                <a:spcPct val="80000"/>
              </a:lnSpc>
              <a:spcBef>
                <a:spcPct val="25000"/>
              </a:spcBef>
              <a:spcAft>
                <a:spcPct val="20000"/>
              </a:spcAft>
              <a:buFontTx/>
              <a:buChar char="•"/>
            </a:pPr>
            <a:r>
              <a:rPr lang="ru-RU" sz="2600"/>
              <a:t>Сечение поверхности вращения плоскостью является фигурой симметричной. Ось симметрии фигуры сечения лежит в  плоскости общей симметрии заданной поверхности и плоскости, при условии:</a:t>
            </a:r>
          </a:p>
          <a:p>
            <a:pPr marL="342900" indent="-342900">
              <a:lnSpc>
                <a:spcPct val="80000"/>
              </a:lnSpc>
              <a:spcBef>
                <a:spcPct val="25000"/>
              </a:spcBef>
              <a:spcAft>
                <a:spcPct val="20000"/>
              </a:spcAft>
              <a:buSzPct val="80000"/>
              <a:buFont typeface="Wingdings" pitchFamily="2" charset="2"/>
              <a:buNone/>
            </a:pPr>
            <a:r>
              <a:rPr lang="ru-RU" sz="2600"/>
              <a:t>-      проходит через ось вращения поверхности;</a:t>
            </a:r>
          </a:p>
          <a:p>
            <a:pPr marL="342900" indent="-342900">
              <a:lnSpc>
                <a:spcPct val="80000"/>
              </a:lnSpc>
              <a:spcBef>
                <a:spcPct val="25000"/>
              </a:spcBef>
              <a:spcAft>
                <a:spcPct val="20000"/>
              </a:spcAft>
              <a:buSzPct val="80000"/>
              <a:buFont typeface="Wingdings" pitchFamily="2" charset="2"/>
              <a:buNone/>
            </a:pPr>
            <a:r>
              <a:rPr lang="ru-RU" sz="2600"/>
              <a:t>-      перпендикулярности секущей плоскости</a:t>
            </a:r>
          </a:p>
          <a:p>
            <a:pPr marL="342900" indent="-342900">
              <a:lnSpc>
                <a:spcPct val="80000"/>
              </a:lnSpc>
              <a:spcBef>
                <a:spcPct val="25000"/>
              </a:spcBef>
              <a:spcAft>
                <a:spcPct val="20000"/>
              </a:spcAft>
              <a:buFontTx/>
              <a:buChar char="•"/>
            </a:pPr>
            <a:r>
              <a:rPr lang="ru-RU" sz="2600"/>
              <a:t>Сечением многогранной поверхности является ломаная линия, вершины которой лежат на ребрах поверхности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4"/>
          <p:cNvGrpSpPr>
            <a:grpSpLocks/>
          </p:cNvGrpSpPr>
          <p:nvPr/>
        </p:nvGrpSpPr>
        <p:grpSpPr bwMode="auto">
          <a:xfrm>
            <a:off x="3567113" y="979488"/>
            <a:ext cx="2727325" cy="2562225"/>
            <a:chOff x="2247" y="617"/>
            <a:chExt cx="1718" cy="1614"/>
          </a:xfrm>
        </p:grpSpPr>
        <p:grpSp>
          <p:nvGrpSpPr>
            <p:cNvPr id="10275" name="Group 86"/>
            <p:cNvGrpSpPr>
              <a:grpSpLocks/>
            </p:cNvGrpSpPr>
            <p:nvPr/>
          </p:nvGrpSpPr>
          <p:grpSpPr bwMode="auto">
            <a:xfrm>
              <a:off x="2247" y="617"/>
              <a:ext cx="1718" cy="1614"/>
              <a:chOff x="2247" y="617"/>
              <a:chExt cx="1718" cy="1614"/>
            </a:xfrm>
          </p:grpSpPr>
          <p:pic>
            <p:nvPicPr>
              <p:cNvPr id="10277" name="Picture 63" descr="цилиндр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88" t="13336" r="21185" b="8437"/>
              <a:stretch>
                <a:fillRect/>
              </a:stretch>
            </p:blipFill>
            <p:spPr bwMode="auto">
              <a:xfrm>
                <a:off x="2247" y="617"/>
                <a:ext cx="1718" cy="161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278" name="Freeform 72"/>
              <p:cNvSpPr>
                <a:spLocks/>
              </p:cNvSpPr>
              <p:nvPr/>
            </p:nvSpPr>
            <p:spPr bwMode="auto">
              <a:xfrm>
                <a:off x="2764" y="696"/>
                <a:ext cx="642" cy="228"/>
              </a:xfrm>
              <a:custGeom>
                <a:avLst/>
                <a:gdLst>
                  <a:gd name="T0" fmla="*/ 192 w 642"/>
                  <a:gd name="T1" fmla="*/ 16 h 228"/>
                  <a:gd name="T2" fmla="*/ 102 w 642"/>
                  <a:gd name="T3" fmla="*/ 41 h 228"/>
                  <a:gd name="T4" fmla="*/ 32 w 642"/>
                  <a:gd name="T5" fmla="*/ 72 h 228"/>
                  <a:gd name="T6" fmla="*/ 2 w 642"/>
                  <a:gd name="T7" fmla="*/ 114 h 228"/>
                  <a:gd name="T8" fmla="*/ 20 w 642"/>
                  <a:gd name="T9" fmla="*/ 158 h 228"/>
                  <a:gd name="T10" fmla="*/ 84 w 642"/>
                  <a:gd name="T11" fmla="*/ 198 h 228"/>
                  <a:gd name="T12" fmla="*/ 172 w 642"/>
                  <a:gd name="T13" fmla="*/ 216 h 228"/>
                  <a:gd name="T14" fmla="*/ 288 w 642"/>
                  <a:gd name="T15" fmla="*/ 228 h 228"/>
                  <a:gd name="T16" fmla="*/ 437 w 642"/>
                  <a:gd name="T17" fmla="*/ 219 h 228"/>
                  <a:gd name="T18" fmla="*/ 561 w 642"/>
                  <a:gd name="T19" fmla="*/ 184 h 228"/>
                  <a:gd name="T20" fmla="*/ 630 w 642"/>
                  <a:gd name="T21" fmla="*/ 135 h 228"/>
                  <a:gd name="T22" fmla="*/ 634 w 642"/>
                  <a:gd name="T23" fmla="*/ 86 h 228"/>
                  <a:gd name="T24" fmla="*/ 590 w 642"/>
                  <a:gd name="T25" fmla="*/ 48 h 228"/>
                  <a:gd name="T26" fmla="*/ 496 w 642"/>
                  <a:gd name="T27" fmla="*/ 18 h 228"/>
                  <a:gd name="T28" fmla="*/ 402 w 642"/>
                  <a:gd name="T29" fmla="*/ 3 h 228"/>
                  <a:gd name="T30" fmla="*/ 328 w 642"/>
                  <a:gd name="T31" fmla="*/ 2 h 228"/>
                  <a:gd name="T32" fmla="*/ 260 w 642"/>
                  <a:gd name="T33" fmla="*/ 6 h 228"/>
                  <a:gd name="T34" fmla="*/ 192 w 642"/>
                  <a:gd name="T35" fmla="*/ 16 h 22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642"/>
                  <a:gd name="T55" fmla="*/ 0 h 228"/>
                  <a:gd name="T56" fmla="*/ 642 w 642"/>
                  <a:gd name="T57" fmla="*/ 228 h 22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642" h="228">
                    <a:moveTo>
                      <a:pt x="192" y="16"/>
                    </a:moveTo>
                    <a:cubicBezTo>
                      <a:pt x="170" y="21"/>
                      <a:pt x="129" y="32"/>
                      <a:pt x="102" y="41"/>
                    </a:cubicBezTo>
                    <a:cubicBezTo>
                      <a:pt x="75" y="50"/>
                      <a:pt x="49" y="60"/>
                      <a:pt x="32" y="72"/>
                    </a:cubicBezTo>
                    <a:cubicBezTo>
                      <a:pt x="15" y="84"/>
                      <a:pt x="4" y="100"/>
                      <a:pt x="2" y="114"/>
                    </a:cubicBezTo>
                    <a:cubicBezTo>
                      <a:pt x="0" y="128"/>
                      <a:pt x="6" y="144"/>
                      <a:pt x="20" y="158"/>
                    </a:cubicBezTo>
                    <a:cubicBezTo>
                      <a:pt x="34" y="172"/>
                      <a:pt x="59" y="188"/>
                      <a:pt x="84" y="198"/>
                    </a:cubicBezTo>
                    <a:cubicBezTo>
                      <a:pt x="109" y="208"/>
                      <a:pt x="138" y="211"/>
                      <a:pt x="172" y="216"/>
                    </a:cubicBezTo>
                    <a:cubicBezTo>
                      <a:pt x="206" y="221"/>
                      <a:pt x="244" y="228"/>
                      <a:pt x="288" y="228"/>
                    </a:cubicBezTo>
                    <a:cubicBezTo>
                      <a:pt x="332" y="228"/>
                      <a:pt x="392" y="226"/>
                      <a:pt x="437" y="219"/>
                    </a:cubicBezTo>
                    <a:cubicBezTo>
                      <a:pt x="482" y="212"/>
                      <a:pt x="529" y="198"/>
                      <a:pt x="561" y="184"/>
                    </a:cubicBezTo>
                    <a:cubicBezTo>
                      <a:pt x="592" y="171"/>
                      <a:pt x="618" y="151"/>
                      <a:pt x="630" y="135"/>
                    </a:cubicBezTo>
                    <a:cubicBezTo>
                      <a:pt x="642" y="119"/>
                      <a:pt x="641" y="100"/>
                      <a:pt x="634" y="86"/>
                    </a:cubicBezTo>
                    <a:cubicBezTo>
                      <a:pt x="627" y="72"/>
                      <a:pt x="613" y="59"/>
                      <a:pt x="590" y="48"/>
                    </a:cubicBezTo>
                    <a:cubicBezTo>
                      <a:pt x="567" y="37"/>
                      <a:pt x="527" y="25"/>
                      <a:pt x="496" y="18"/>
                    </a:cubicBezTo>
                    <a:cubicBezTo>
                      <a:pt x="465" y="11"/>
                      <a:pt x="430" y="6"/>
                      <a:pt x="402" y="3"/>
                    </a:cubicBezTo>
                    <a:cubicBezTo>
                      <a:pt x="374" y="0"/>
                      <a:pt x="352" y="2"/>
                      <a:pt x="328" y="2"/>
                    </a:cubicBezTo>
                    <a:cubicBezTo>
                      <a:pt x="304" y="2"/>
                      <a:pt x="283" y="4"/>
                      <a:pt x="260" y="6"/>
                    </a:cubicBezTo>
                    <a:cubicBezTo>
                      <a:pt x="237" y="8"/>
                      <a:pt x="206" y="14"/>
                      <a:pt x="192" y="16"/>
                    </a:cubicBezTo>
                    <a:close/>
                  </a:path>
                </a:pathLst>
              </a:custGeom>
              <a:noFill/>
              <a:ln w="9525">
                <a:solidFill>
                  <a:srgbClr val="007D7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79" name="Freeform 75"/>
              <p:cNvSpPr>
                <a:spLocks/>
              </p:cNvSpPr>
              <p:nvPr/>
            </p:nvSpPr>
            <p:spPr bwMode="auto">
              <a:xfrm>
                <a:off x="2792" y="1840"/>
                <a:ext cx="642" cy="228"/>
              </a:xfrm>
              <a:custGeom>
                <a:avLst/>
                <a:gdLst>
                  <a:gd name="T0" fmla="*/ 192 w 642"/>
                  <a:gd name="T1" fmla="*/ 16 h 228"/>
                  <a:gd name="T2" fmla="*/ 102 w 642"/>
                  <a:gd name="T3" fmla="*/ 41 h 228"/>
                  <a:gd name="T4" fmla="*/ 32 w 642"/>
                  <a:gd name="T5" fmla="*/ 72 h 228"/>
                  <a:gd name="T6" fmla="*/ 2 w 642"/>
                  <a:gd name="T7" fmla="*/ 114 h 228"/>
                  <a:gd name="T8" fmla="*/ 20 w 642"/>
                  <a:gd name="T9" fmla="*/ 158 h 228"/>
                  <a:gd name="T10" fmla="*/ 84 w 642"/>
                  <a:gd name="T11" fmla="*/ 198 h 228"/>
                  <a:gd name="T12" fmla="*/ 172 w 642"/>
                  <a:gd name="T13" fmla="*/ 216 h 228"/>
                  <a:gd name="T14" fmla="*/ 288 w 642"/>
                  <a:gd name="T15" fmla="*/ 228 h 228"/>
                  <a:gd name="T16" fmla="*/ 437 w 642"/>
                  <a:gd name="T17" fmla="*/ 219 h 228"/>
                  <a:gd name="T18" fmla="*/ 561 w 642"/>
                  <a:gd name="T19" fmla="*/ 184 h 228"/>
                  <a:gd name="T20" fmla="*/ 630 w 642"/>
                  <a:gd name="T21" fmla="*/ 135 h 228"/>
                  <a:gd name="T22" fmla="*/ 634 w 642"/>
                  <a:gd name="T23" fmla="*/ 86 h 228"/>
                  <a:gd name="T24" fmla="*/ 590 w 642"/>
                  <a:gd name="T25" fmla="*/ 48 h 228"/>
                  <a:gd name="T26" fmla="*/ 496 w 642"/>
                  <a:gd name="T27" fmla="*/ 18 h 228"/>
                  <a:gd name="T28" fmla="*/ 402 w 642"/>
                  <a:gd name="T29" fmla="*/ 3 h 228"/>
                  <a:gd name="T30" fmla="*/ 328 w 642"/>
                  <a:gd name="T31" fmla="*/ 2 h 228"/>
                  <a:gd name="T32" fmla="*/ 260 w 642"/>
                  <a:gd name="T33" fmla="*/ 6 h 228"/>
                  <a:gd name="T34" fmla="*/ 192 w 642"/>
                  <a:gd name="T35" fmla="*/ 16 h 22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642"/>
                  <a:gd name="T55" fmla="*/ 0 h 228"/>
                  <a:gd name="T56" fmla="*/ 642 w 642"/>
                  <a:gd name="T57" fmla="*/ 228 h 22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642" h="228">
                    <a:moveTo>
                      <a:pt x="192" y="16"/>
                    </a:moveTo>
                    <a:cubicBezTo>
                      <a:pt x="170" y="21"/>
                      <a:pt x="129" y="32"/>
                      <a:pt x="102" y="41"/>
                    </a:cubicBezTo>
                    <a:cubicBezTo>
                      <a:pt x="75" y="50"/>
                      <a:pt x="49" y="60"/>
                      <a:pt x="32" y="72"/>
                    </a:cubicBezTo>
                    <a:cubicBezTo>
                      <a:pt x="15" y="84"/>
                      <a:pt x="4" y="100"/>
                      <a:pt x="2" y="114"/>
                    </a:cubicBezTo>
                    <a:cubicBezTo>
                      <a:pt x="0" y="128"/>
                      <a:pt x="6" y="144"/>
                      <a:pt x="20" y="158"/>
                    </a:cubicBezTo>
                    <a:cubicBezTo>
                      <a:pt x="34" y="172"/>
                      <a:pt x="59" y="188"/>
                      <a:pt x="84" y="198"/>
                    </a:cubicBezTo>
                    <a:cubicBezTo>
                      <a:pt x="109" y="208"/>
                      <a:pt x="138" y="211"/>
                      <a:pt x="172" y="216"/>
                    </a:cubicBezTo>
                    <a:cubicBezTo>
                      <a:pt x="206" y="221"/>
                      <a:pt x="244" y="228"/>
                      <a:pt x="288" y="228"/>
                    </a:cubicBezTo>
                    <a:cubicBezTo>
                      <a:pt x="332" y="228"/>
                      <a:pt x="392" y="226"/>
                      <a:pt x="437" y="219"/>
                    </a:cubicBezTo>
                    <a:cubicBezTo>
                      <a:pt x="482" y="212"/>
                      <a:pt x="529" y="198"/>
                      <a:pt x="561" y="184"/>
                    </a:cubicBezTo>
                    <a:cubicBezTo>
                      <a:pt x="592" y="171"/>
                      <a:pt x="618" y="151"/>
                      <a:pt x="630" y="135"/>
                    </a:cubicBezTo>
                    <a:cubicBezTo>
                      <a:pt x="642" y="119"/>
                      <a:pt x="641" y="100"/>
                      <a:pt x="634" y="86"/>
                    </a:cubicBezTo>
                    <a:cubicBezTo>
                      <a:pt x="627" y="72"/>
                      <a:pt x="613" y="59"/>
                      <a:pt x="590" y="48"/>
                    </a:cubicBezTo>
                    <a:cubicBezTo>
                      <a:pt x="567" y="37"/>
                      <a:pt x="527" y="25"/>
                      <a:pt x="496" y="18"/>
                    </a:cubicBezTo>
                    <a:cubicBezTo>
                      <a:pt x="465" y="11"/>
                      <a:pt x="430" y="6"/>
                      <a:pt x="402" y="3"/>
                    </a:cubicBezTo>
                    <a:cubicBezTo>
                      <a:pt x="374" y="0"/>
                      <a:pt x="352" y="2"/>
                      <a:pt x="328" y="2"/>
                    </a:cubicBezTo>
                    <a:cubicBezTo>
                      <a:pt x="304" y="2"/>
                      <a:pt x="283" y="4"/>
                      <a:pt x="260" y="6"/>
                    </a:cubicBezTo>
                    <a:cubicBezTo>
                      <a:pt x="237" y="8"/>
                      <a:pt x="206" y="14"/>
                      <a:pt x="192" y="16"/>
                    </a:cubicBezTo>
                    <a:close/>
                  </a:path>
                </a:pathLst>
              </a:custGeom>
              <a:noFill/>
              <a:ln w="9525">
                <a:solidFill>
                  <a:srgbClr val="007D7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80" name="Freeform 76"/>
              <p:cNvSpPr>
                <a:spLocks/>
              </p:cNvSpPr>
              <p:nvPr/>
            </p:nvSpPr>
            <p:spPr bwMode="auto">
              <a:xfrm>
                <a:off x="2777" y="1104"/>
                <a:ext cx="648" cy="566"/>
              </a:xfrm>
              <a:custGeom>
                <a:avLst/>
                <a:gdLst>
                  <a:gd name="T0" fmla="*/ 107 w 648"/>
                  <a:gd name="T1" fmla="*/ 334 h 566"/>
                  <a:gd name="T2" fmla="*/ 191 w 648"/>
                  <a:gd name="T3" fmla="*/ 420 h 566"/>
                  <a:gd name="T4" fmla="*/ 297 w 648"/>
                  <a:gd name="T5" fmla="*/ 494 h 566"/>
                  <a:gd name="T6" fmla="*/ 407 w 648"/>
                  <a:gd name="T7" fmla="*/ 548 h 566"/>
                  <a:gd name="T8" fmla="*/ 525 w 648"/>
                  <a:gd name="T9" fmla="*/ 566 h 566"/>
                  <a:gd name="T10" fmla="*/ 609 w 648"/>
                  <a:gd name="T11" fmla="*/ 550 h 566"/>
                  <a:gd name="T12" fmla="*/ 643 w 648"/>
                  <a:gd name="T13" fmla="*/ 490 h 566"/>
                  <a:gd name="T14" fmla="*/ 639 w 648"/>
                  <a:gd name="T15" fmla="*/ 406 h 566"/>
                  <a:gd name="T16" fmla="*/ 593 w 648"/>
                  <a:gd name="T17" fmla="*/ 310 h 566"/>
                  <a:gd name="T18" fmla="*/ 513 w 648"/>
                  <a:gd name="T19" fmla="*/ 210 h 566"/>
                  <a:gd name="T20" fmla="*/ 419 w 648"/>
                  <a:gd name="T21" fmla="*/ 126 h 566"/>
                  <a:gd name="T22" fmla="*/ 333 w 648"/>
                  <a:gd name="T23" fmla="*/ 68 h 566"/>
                  <a:gd name="T24" fmla="*/ 235 w 648"/>
                  <a:gd name="T25" fmla="*/ 20 h 566"/>
                  <a:gd name="T26" fmla="*/ 123 w 648"/>
                  <a:gd name="T27" fmla="*/ 0 h 566"/>
                  <a:gd name="T28" fmla="*/ 39 w 648"/>
                  <a:gd name="T29" fmla="*/ 18 h 566"/>
                  <a:gd name="T30" fmla="*/ 7 w 648"/>
                  <a:gd name="T31" fmla="*/ 68 h 566"/>
                  <a:gd name="T32" fmla="*/ 3 w 648"/>
                  <a:gd name="T33" fmla="*/ 130 h 566"/>
                  <a:gd name="T34" fmla="*/ 11 w 648"/>
                  <a:gd name="T35" fmla="*/ 192 h 566"/>
                  <a:gd name="T36" fmla="*/ 67 w 648"/>
                  <a:gd name="T37" fmla="*/ 280 h 566"/>
                  <a:gd name="T38" fmla="*/ 107 w 648"/>
                  <a:gd name="T39" fmla="*/ 334 h 56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648"/>
                  <a:gd name="T61" fmla="*/ 0 h 566"/>
                  <a:gd name="T62" fmla="*/ 648 w 648"/>
                  <a:gd name="T63" fmla="*/ 566 h 56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648" h="566">
                    <a:moveTo>
                      <a:pt x="107" y="334"/>
                    </a:moveTo>
                    <a:cubicBezTo>
                      <a:pt x="128" y="355"/>
                      <a:pt x="159" y="393"/>
                      <a:pt x="191" y="420"/>
                    </a:cubicBezTo>
                    <a:cubicBezTo>
                      <a:pt x="223" y="447"/>
                      <a:pt x="261" y="473"/>
                      <a:pt x="297" y="494"/>
                    </a:cubicBezTo>
                    <a:cubicBezTo>
                      <a:pt x="333" y="515"/>
                      <a:pt x="369" y="536"/>
                      <a:pt x="407" y="548"/>
                    </a:cubicBezTo>
                    <a:cubicBezTo>
                      <a:pt x="445" y="560"/>
                      <a:pt x="491" y="566"/>
                      <a:pt x="525" y="566"/>
                    </a:cubicBezTo>
                    <a:cubicBezTo>
                      <a:pt x="559" y="566"/>
                      <a:pt x="589" y="563"/>
                      <a:pt x="609" y="550"/>
                    </a:cubicBezTo>
                    <a:cubicBezTo>
                      <a:pt x="629" y="537"/>
                      <a:pt x="638" y="514"/>
                      <a:pt x="643" y="490"/>
                    </a:cubicBezTo>
                    <a:cubicBezTo>
                      <a:pt x="648" y="466"/>
                      <a:pt x="647" y="436"/>
                      <a:pt x="639" y="406"/>
                    </a:cubicBezTo>
                    <a:cubicBezTo>
                      <a:pt x="631" y="376"/>
                      <a:pt x="614" y="343"/>
                      <a:pt x="593" y="310"/>
                    </a:cubicBezTo>
                    <a:cubicBezTo>
                      <a:pt x="572" y="277"/>
                      <a:pt x="542" y="241"/>
                      <a:pt x="513" y="210"/>
                    </a:cubicBezTo>
                    <a:cubicBezTo>
                      <a:pt x="484" y="179"/>
                      <a:pt x="449" y="150"/>
                      <a:pt x="419" y="126"/>
                    </a:cubicBezTo>
                    <a:cubicBezTo>
                      <a:pt x="389" y="102"/>
                      <a:pt x="364" y="86"/>
                      <a:pt x="333" y="68"/>
                    </a:cubicBezTo>
                    <a:cubicBezTo>
                      <a:pt x="302" y="50"/>
                      <a:pt x="270" y="31"/>
                      <a:pt x="235" y="20"/>
                    </a:cubicBezTo>
                    <a:cubicBezTo>
                      <a:pt x="200" y="9"/>
                      <a:pt x="156" y="0"/>
                      <a:pt x="123" y="0"/>
                    </a:cubicBezTo>
                    <a:cubicBezTo>
                      <a:pt x="90" y="0"/>
                      <a:pt x="58" y="7"/>
                      <a:pt x="39" y="18"/>
                    </a:cubicBezTo>
                    <a:cubicBezTo>
                      <a:pt x="20" y="29"/>
                      <a:pt x="13" y="49"/>
                      <a:pt x="7" y="68"/>
                    </a:cubicBezTo>
                    <a:cubicBezTo>
                      <a:pt x="1" y="87"/>
                      <a:pt x="2" y="109"/>
                      <a:pt x="3" y="130"/>
                    </a:cubicBezTo>
                    <a:cubicBezTo>
                      <a:pt x="4" y="151"/>
                      <a:pt x="0" y="167"/>
                      <a:pt x="11" y="192"/>
                    </a:cubicBezTo>
                    <a:cubicBezTo>
                      <a:pt x="22" y="217"/>
                      <a:pt x="51" y="256"/>
                      <a:pt x="67" y="280"/>
                    </a:cubicBezTo>
                    <a:cubicBezTo>
                      <a:pt x="83" y="304"/>
                      <a:pt x="99" y="323"/>
                      <a:pt x="107" y="33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5452">
                      <a:alpha val="46999"/>
                    </a:srgbClr>
                  </a:gs>
                  <a:gs pos="100000">
                    <a:srgbClr val="990033">
                      <a:alpha val="46001"/>
                    </a:srgbClr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99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81" name="Freeform 83"/>
              <p:cNvSpPr>
                <a:spLocks/>
              </p:cNvSpPr>
              <p:nvPr/>
            </p:nvSpPr>
            <p:spPr bwMode="auto">
              <a:xfrm>
                <a:off x="2307" y="780"/>
                <a:ext cx="1578" cy="1278"/>
              </a:xfrm>
              <a:custGeom>
                <a:avLst/>
                <a:gdLst>
                  <a:gd name="T0" fmla="*/ 945 w 1578"/>
                  <a:gd name="T1" fmla="*/ 1278 h 1278"/>
                  <a:gd name="T2" fmla="*/ 1500 w 1578"/>
                  <a:gd name="T3" fmla="*/ 945 h 1278"/>
                  <a:gd name="T4" fmla="*/ 1578 w 1578"/>
                  <a:gd name="T5" fmla="*/ 894 h 1278"/>
                  <a:gd name="T6" fmla="*/ 630 w 1578"/>
                  <a:gd name="T7" fmla="*/ 0 h 1278"/>
                  <a:gd name="T8" fmla="*/ 0 w 1578"/>
                  <a:gd name="T9" fmla="*/ 378 h 1278"/>
                  <a:gd name="T10" fmla="*/ 945 w 1578"/>
                  <a:gd name="T11" fmla="*/ 1278 h 127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78"/>
                  <a:gd name="T19" fmla="*/ 0 h 1278"/>
                  <a:gd name="T20" fmla="*/ 1578 w 1578"/>
                  <a:gd name="T21" fmla="*/ 1278 h 127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78" h="1278">
                    <a:moveTo>
                      <a:pt x="945" y="1278"/>
                    </a:moveTo>
                    <a:lnTo>
                      <a:pt x="1500" y="945"/>
                    </a:lnTo>
                    <a:lnTo>
                      <a:pt x="1578" y="894"/>
                    </a:lnTo>
                    <a:lnTo>
                      <a:pt x="630" y="0"/>
                    </a:lnTo>
                    <a:lnTo>
                      <a:pt x="0" y="378"/>
                    </a:lnTo>
                    <a:lnTo>
                      <a:pt x="945" y="1278"/>
                    </a:lnTo>
                    <a:close/>
                  </a:path>
                </a:pathLst>
              </a:custGeom>
              <a:noFill/>
              <a:ln w="9525">
                <a:solidFill>
                  <a:srgbClr val="C3498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276" name="Text Box 90"/>
            <p:cNvSpPr txBox="1">
              <a:spLocks noChangeArrowheads="1"/>
            </p:cNvSpPr>
            <p:nvPr/>
          </p:nvSpPr>
          <p:spPr bwMode="auto">
            <a:xfrm>
              <a:off x="3667" y="660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1800">
                  <a:solidFill>
                    <a:srgbClr val="990033"/>
                  </a:solidFill>
                </a:rPr>
                <a:t>2</a:t>
              </a:r>
            </a:p>
          </p:txBody>
        </p:sp>
      </p:grpSp>
      <p:grpSp>
        <p:nvGrpSpPr>
          <p:cNvPr id="4" name="Group 102"/>
          <p:cNvGrpSpPr>
            <a:grpSpLocks/>
          </p:cNvGrpSpPr>
          <p:nvPr/>
        </p:nvGrpSpPr>
        <p:grpSpPr bwMode="auto">
          <a:xfrm>
            <a:off x="315913" y="989013"/>
            <a:ext cx="2684462" cy="2551112"/>
            <a:chOff x="199" y="623"/>
            <a:chExt cx="1691" cy="1607"/>
          </a:xfrm>
        </p:grpSpPr>
        <p:grpSp>
          <p:nvGrpSpPr>
            <p:cNvPr id="10267" name="Group 84"/>
            <p:cNvGrpSpPr>
              <a:grpSpLocks/>
            </p:cNvGrpSpPr>
            <p:nvPr/>
          </p:nvGrpSpPr>
          <p:grpSpPr bwMode="auto">
            <a:xfrm>
              <a:off x="199" y="623"/>
              <a:ext cx="1691" cy="1607"/>
              <a:chOff x="199" y="623"/>
              <a:chExt cx="1691" cy="1607"/>
            </a:xfrm>
          </p:grpSpPr>
          <p:pic>
            <p:nvPicPr>
              <p:cNvPr id="10269" name="Picture 61" descr="цилиндр1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227" t="7579" r="18307" b="14568"/>
              <a:stretch>
                <a:fillRect/>
              </a:stretch>
            </p:blipFill>
            <p:spPr bwMode="auto">
              <a:xfrm>
                <a:off x="199" y="623"/>
                <a:ext cx="1691" cy="160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270" name="Freeform 65"/>
              <p:cNvSpPr>
                <a:spLocks/>
              </p:cNvSpPr>
              <p:nvPr/>
            </p:nvSpPr>
            <p:spPr bwMode="auto">
              <a:xfrm>
                <a:off x="669" y="1089"/>
                <a:ext cx="641" cy="373"/>
              </a:xfrm>
              <a:custGeom>
                <a:avLst/>
                <a:gdLst>
                  <a:gd name="T0" fmla="*/ 195 w 641"/>
                  <a:gd name="T1" fmla="*/ 17 h 373"/>
                  <a:gd name="T2" fmla="*/ 105 w 641"/>
                  <a:gd name="T3" fmla="*/ 51 h 373"/>
                  <a:gd name="T4" fmla="*/ 33 w 641"/>
                  <a:gd name="T5" fmla="*/ 99 h 373"/>
                  <a:gd name="T6" fmla="*/ 5 w 641"/>
                  <a:gd name="T7" fmla="*/ 165 h 373"/>
                  <a:gd name="T8" fmla="*/ 9 w 641"/>
                  <a:gd name="T9" fmla="*/ 229 h 373"/>
                  <a:gd name="T10" fmla="*/ 61 w 641"/>
                  <a:gd name="T11" fmla="*/ 299 h 373"/>
                  <a:gd name="T12" fmla="*/ 167 w 641"/>
                  <a:gd name="T13" fmla="*/ 349 h 373"/>
                  <a:gd name="T14" fmla="*/ 283 w 641"/>
                  <a:gd name="T15" fmla="*/ 371 h 373"/>
                  <a:gd name="T16" fmla="*/ 429 w 641"/>
                  <a:gd name="T17" fmla="*/ 361 h 373"/>
                  <a:gd name="T18" fmla="*/ 553 w 641"/>
                  <a:gd name="T19" fmla="*/ 315 h 373"/>
                  <a:gd name="T20" fmla="*/ 623 w 641"/>
                  <a:gd name="T21" fmla="*/ 241 h 373"/>
                  <a:gd name="T22" fmla="*/ 637 w 641"/>
                  <a:gd name="T23" fmla="*/ 165 h 373"/>
                  <a:gd name="T24" fmla="*/ 599 w 641"/>
                  <a:gd name="T25" fmla="*/ 99 h 373"/>
                  <a:gd name="T26" fmla="*/ 505 w 641"/>
                  <a:gd name="T27" fmla="*/ 39 h 373"/>
                  <a:gd name="T28" fmla="*/ 403 w 641"/>
                  <a:gd name="T29" fmla="*/ 11 h 373"/>
                  <a:gd name="T30" fmla="*/ 305 w 641"/>
                  <a:gd name="T31" fmla="*/ 1 h 373"/>
                  <a:gd name="T32" fmla="*/ 239 w 641"/>
                  <a:gd name="T33" fmla="*/ 7 h 373"/>
                  <a:gd name="T34" fmla="*/ 195 w 641"/>
                  <a:gd name="T35" fmla="*/ 17 h 3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641"/>
                  <a:gd name="T55" fmla="*/ 0 h 373"/>
                  <a:gd name="T56" fmla="*/ 641 w 641"/>
                  <a:gd name="T57" fmla="*/ 373 h 37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641" h="373">
                    <a:moveTo>
                      <a:pt x="195" y="17"/>
                    </a:moveTo>
                    <a:cubicBezTo>
                      <a:pt x="173" y="24"/>
                      <a:pt x="132" y="37"/>
                      <a:pt x="105" y="51"/>
                    </a:cubicBezTo>
                    <a:cubicBezTo>
                      <a:pt x="78" y="65"/>
                      <a:pt x="50" y="80"/>
                      <a:pt x="33" y="99"/>
                    </a:cubicBezTo>
                    <a:cubicBezTo>
                      <a:pt x="16" y="118"/>
                      <a:pt x="9" y="143"/>
                      <a:pt x="5" y="165"/>
                    </a:cubicBezTo>
                    <a:cubicBezTo>
                      <a:pt x="1" y="187"/>
                      <a:pt x="0" y="207"/>
                      <a:pt x="9" y="229"/>
                    </a:cubicBezTo>
                    <a:cubicBezTo>
                      <a:pt x="18" y="251"/>
                      <a:pt x="35" y="279"/>
                      <a:pt x="61" y="299"/>
                    </a:cubicBezTo>
                    <a:cubicBezTo>
                      <a:pt x="87" y="319"/>
                      <a:pt x="130" y="337"/>
                      <a:pt x="167" y="349"/>
                    </a:cubicBezTo>
                    <a:cubicBezTo>
                      <a:pt x="204" y="361"/>
                      <a:pt x="239" y="369"/>
                      <a:pt x="283" y="371"/>
                    </a:cubicBezTo>
                    <a:cubicBezTo>
                      <a:pt x="327" y="373"/>
                      <a:pt x="384" y="370"/>
                      <a:pt x="429" y="361"/>
                    </a:cubicBezTo>
                    <a:cubicBezTo>
                      <a:pt x="474" y="352"/>
                      <a:pt x="521" y="335"/>
                      <a:pt x="553" y="315"/>
                    </a:cubicBezTo>
                    <a:cubicBezTo>
                      <a:pt x="585" y="295"/>
                      <a:pt x="609" y="266"/>
                      <a:pt x="623" y="241"/>
                    </a:cubicBezTo>
                    <a:cubicBezTo>
                      <a:pt x="637" y="216"/>
                      <a:pt x="641" y="189"/>
                      <a:pt x="637" y="165"/>
                    </a:cubicBezTo>
                    <a:cubicBezTo>
                      <a:pt x="633" y="141"/>
                      <a:pt x="621" y="120"/>
                      <a:pt x="599" y="99"/>
                    </a:cubicBezTo>
                    <a:cubicBezTo>
                      <a:pt x="577" y="78"/>
                      <a:pt x="538" y="54"/>
                      <a:pt x="505" y="39"/>
                    </a:cubicBezTo>
                    <a:cubicBezTo>
                      <a:pt x="472" y="24"/>
                      <a:pt x="436" y="17"/>
                      <a:pt x="403" y="11"/>
                    </a:cubicBezTo>
                    <a:cubicBezTo>
                      <a:pt x="370" y="5"/>
                      <a:pt x="332" y="2"/>
                      <a:pt x="305" y="1"/>
                    </a:cubicBezTo>
                    <a:cubicBezTo>
                      <a:pt x="278" y="0"/>
                      <a:pt x="258" y="4"/>
                      <a:pt x="239" y="7"/>
                    </a:cubicBezTo>
                    <a:cubicBezTo>
                      <a:pt x="220" y="10"/>
                      <a:pt x="217" y="10"/>
                      <a:pt x="195" y="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5452">
                      <a:alpha val="46999"/>
                    </a:srgbClr>
                  </a:gs>
                  <a:gs pos="100000">
                    <a:srgbClr val="990033">
                      <a:alpha val="46999"/>
                    </a:srgbClr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99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71" name="Freeform 70"/>
              <p:cNvSpPr>
                <a:spLocks/>
              </p:cNvSpPr>
              <p:nvPr/>
            </p:nvSpPr>
            <p:spPr bwMode="auto">
              <a:xfrm>
                <a:off x="669" y="1693"/>
                <a:ext cx="641" cy="367"/>
              </a:xfrm>
              <a:custGeom>
                <a:avLst/>
                <a:gdLst>
                  <a:gd name="T0" fmla="*/ 195 w 641"/>
                  <a:gd name="T1" fmla="*/ 17 h 367"/>
                  <a:gd name="T2" fmla="*/ 105 w 641"/>
                  <a:gd name="T3" fmla="*/ 51 h 367"/>
                  <a:gd name="T4" fmla="*/ 33 w 641"/>
                  <a:gd name="T5" fmla="*/ 99 h 367"/>
                  <a:gd name="T6" fmla="*/ 3 w 641"/>
                  <a:gd name="T7" fmla="*/ 167 h 367"/>
                  <a:gd name="T8" fmla="*/ 15 w 641"/>
                  <a:gd name="T9" fmla="*/ 245 h 367"/>
                  <a:gd name="T10" fmla="*/ 73 w 641"/>
                  <a:gd name="T11" fmla="*/ 297 h 367"/>
                  <a:gd name="T12" fmla="*/ 165 w 641"/>
                  <a:gd name="T13" fmla="*/ 343 h 367"/>
                  <a:gd name="T14" fmla="*/ 283 w 641"/>
                  <a:gd name="T15" fmla="*/ 365 h 367"/>
                  <a:gd name="T16" fmla="*/ 429 w 641"/>
                  <a:gd name="T17" fmla="*/ 355 h 367"/>
                  <a:gd name="T18" fmla="*/ 555 w 641"/>
                  <a:gd name="T19" fmla="*/ 307 h 367"/>
                  <a:gd name="T20" fmla="*/ 623 w 641"/>
                  <a:gd name="T21" fmla="*/ 241 h 367"/>
                  <a:gd name="T22" fmla="*/ 637 w 641"/>
                  <a:gd name="T23" fmla="*/ 165 h 367"/>
                  <a:gd name="T24" fmla="*/ 599 w 641"/>
                  <a:gd name="T25" fmla="*/ 99 h 367"/>
                  <a:gd name="T26" fmla="*/ 547 w 641"/>
                  <a:gd name="T27" fmla="*/ 57 h 367"/>
                  <a:gd name="T28" fmla="*/ 475 w 641"/>
                  <a:gd name="T29" fmla="*/ 25 h 367"/>
                  <a:gd name="T30" fmla="*/ 403 w 641"/>
                  <a:gd name="T31" fmla="*/ 11 h 367"/>
                  <a:gd name="T32" fmla="*/ 305 w 641"/>
                  <a:gd name="T33" fmla="*/ 1 h 367"/>
                  <a:gd name="T34" fmla="*/ 239 w 641"/>
                  <a:gd name="T35" fmla="*/ 7 h 367"/>
                  <a:gd name="T36" fmla="*/ 195 w 641"/>
                  <a:gd name="T37" fmla="*/ 17 h 36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41"/>
                  <a:gd name="T58" fmla="*/ 0 h 367"/>
                  <a:gd name="T59" fmla="*/ 641 w 641"/>
                  <a:gd name="T60" fmla="*/ 367 h 36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41" h="367">
                    <a:moveTo>
                      <a:pt x="195" y="17"/>
                    </a:moveTo>
                    <a:cubicBezTo>
                      <a:pt x="173" y="24"/>
                      <a:pt x="132" y="37"/>
                      <a:pt x="105" y="51"/>
                    </a:cubicBezTo>
                    <a:cubicBezTo>
                      <a:pt x="78" y="65"/>
                      <a:pt x="50" y="80"/>
                      <a:pt x="33" y="99"/>
                    </a:cubicBezTo>
                    <a:cubicBezTo>
                      <a:pt x="16" y="118"/>
                      <a:pt x="6" y="143"/>
                      <a:pt x="3" y="167"/>
                    </a:cubicBezTo>
                    <a:cubicBezTo>
                      <a:pt x="0" y="191"/>
                      <a:pt x="3" y="224"/>
                      <a:pt x="15" y="245"/>
                    </a:cubicBezTo>
                    <a:cubicBezTo>
                      <a:pt x="27" y="266"/>
                      <a:pt x="48" y="281"/>
                      <a:pt x="73" y="297"/>
                    </a:cubicBezTo>
                    <a:cubicBezTo>
                      <a:pt x="98" y="313"/>
                      <a:pt x="130" y="332"/>
                      <a:pt x="165" y="343"/>
                    </a:cubicBezTo>
                    <a:cubicBezTo>
                      <a:pt x="200" y="354"/>
                      <a:pt x="239" y="363"/>
                      <a:pt x="283" y="365"/>
                    </a:cubicBezTo>
                    <a:cubicBezTo>
                      <a:pt x="327" y="367"/>
                      <a:pt x="384" y="365"/>
                      <a:pt x="429" y="355"/>
                    </a:cubicBezTo>
                    <a:cubicBezTo>
                      <a:pt x="474" y="345"/>
                      <a:pt x="523" y="326"/>
                      <a:pt x="555" y="307"/>
                    </a:cubicBezTo>
                    <a:cubicBezTo>
                      <a:pt x="587" y="288"/>
                      <a:pt x="609" y="265"/>
                      <a:pt x="623" y="241"/>
                    </a:cubicBezTo>
                    <a:cubicBezTo>
                      <a:pt x="637" y="217"/>
                      <a:pt x="641" y="189"/>
                      <a:pt x="637" y="165"/>
                    </a:cubicBezTo>
                    <a:cubicBezTo>
                      <a:pt x="633" y="141"/>
                      <a:pt x="614" y="117"/>
                      <a:pt x="599" y="99"/>
                    </a:cubicBezTo>
                    <a:cubicBezTo>
                      <a:pt x="584" y="81"/>
                      <a:pt x="568" y="69"/>
                      <a:pt x="547" y="57"/>
                    </a:cubicBezTo>
                    <a:cubicBezTo>
                      <a:pt x="526" y="45"/>
                      <a:pt x="499" y="33"/>
                      <a:pt x="475" y="25"/>
                    </a:cubicBezTo>
                    <a:cubicBezTo>
                      <a:pt x="451" y="17"/>
                      <a:pt x="431" y="15"/>
                      <a:pt x="403" y="11"/>
                    </a:cubicBezTo>
                    <a:cubicBezTo>
                      <a:pt x="375" y="7"/>
                      <a:pt x="332" y="2"/>
                      <a:pt x="305" y="1"/>
                    </a:cubicBezTo>
                    <a:cubicBezTo>
                      <a:pt x="278" y="0"/>
                      <a:pt x="258" y="4"/>
                      <a:pt x="239" y="7"/>
                    </a:cubicBezTo>
                    <a:cubicBezTo>
                      <a:pt x="220" y="10"/>
                      <a:pt x="217" y="10"/>
                      <a:pt x="195" y="17"/>
                    </a:cubicBezTo>
                    <a:close/>
                  </a:path>
                </a:pathLst>
              </a:custGeom>
              <a:noFill/>
              <a:ln w="9525">
                <a:solidFill>
                  <a:srgbClr val="007D7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72" name="Freeform 71"/>
              <p:cNvSpPr>
                <a:spLocks/>
              </p:cNvSpPr>
              <p:nvPr/>
            </p:nvSpPr>
            <p:spPr bwMode="auto">
              <a:xfrm>
                <a:off x="669" y="688"/>
                <a:ext cx="641" cy="373"/>
              </a:xfrm>
              <a:custGeom>
                <a:avLst/>
                <a:gdLst>
                  <a:gd name="T0" fmla="*/ 195 w 641"/>
                  <a:gd name="T1" fmla="*/ 17 h 373"/>
                  <a:gd name="T2" fmla="*/ 105 w 641"/>
                  <a:gd name="T3" fmla="*/ 51 h 373"/>
                  <a:gd name="T4" fmla="*/ 33 w 641"/>
                  <a:gd name="T5" fmla="*/ 99 h 373"/>
                  <a:gd name="T6" fmla="*/ 5 w 641"/>
                  <a:gd name="T7" fmla="*/ 165 h 373"/>
                  <a:gd name="T8" fmla="*/ 9 w 641"/>
                  <a:gd name="T9" fmla="*/ 229 h 373"/>
                  <a:gd name="T10" fmla="*/ 61 w 641"/>
                  <a:gd name="T11" fmla="*/ 299 h 373"/>
                  <a:gd name="T12" fmla="*/ 167 w 641"/>
                  <a:gd name="T13" fmla="*/ 349 h 373"/>
                  <a:gd name="T14" fmla="*/ 283 w 641"/>
                  <a:gd name="T15" fmla="*/ 371 h 373"/>
                  <a:gd name="T16" fmla="*/ 429 w 641"/>
                  <a:gd name="T17" fmla="*/ 361 h 373"/>
                  <a:gd name="T18" fmla="*/ 553 w 641"/>
                  <a:gd name="T19" fmla="*/ 315 h 373"/>
                  <a:gd name="T20" fmla="*/ 623 w 641"/>
                  <a:gd name="T21" fmla="*/ 241 h 373"/>
                  <a:gd name="T22" fmla="*/ 637 w 641"/>
                  <a:gd name="T23" fmla="*/ 165 h 373"/>
                  <a:gd name="T24" fmla="*/ 599 w 641"/>
                  <a:gd name="T25" fmla="*/ 99 h 373"/>
                  <a:gd name="T26" fmla="*/ 505 w 641"/>
                  <a:gd name="T27" fmla="*/ 39 h 373"/>
                  <a:gd name="T28" fmla="*/ 403 w 641"/>
                  <a:gd name="T29" fmla="*/ 11 h 373"/>
                  <a:gd name="T30" fmla="*/ 305 w 641"/>
                  <a:gd name="T31" fmla="*/ 1 h 373"/>
                  <a:gd name="T32" fmla="*/ 239 w 641"/>
                  <a:gd name="T33" fmla="*/ 7 h 373"/>
                  <a:gd name="T34" fmla="*/ 195 w 641"/>
                  <a:gd name="T35" fmla="*/ 17 h 3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641"/>
                  <a:gd name="T55" fmla="*/ 0 h 373"/>
                  <a:gd name="T56" fmla="*/ 641 w 641"/>
                  <a:gd name="T57" fmla="*/ 373 h 37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641" h="373">
                    <a:moveTo>
                      <a:pt x="195" y="17"/>
                    </a:moveTo>
                    <a:cubicBezTo>
                      <a:pt x="173" y="24"/>
                      <a:pt x="132" y="37"/>
                      <a:pt x="105" y="51"/>
                    </a:cubicBezTo>
                    <a:cubicBezTo>
                      <a:pt x="78" y="65"/>
                      <a:pt x="50" y="80"/>
                      <a:pt x="33" y="99"/>
                    </a:cubicBezTo>
                    <a:cubicBezTo>
                      <a:pt x="16" y="118"/>
                      <a:pt x="9" y="143"/>
                      <a:pt x="5" y="165"/>
                    </a:cubicBezTo>
                    <a:cubicBezTo>
                      <a:pt x="1" y="187"/>
                      <a:pt x="0" y="207"/>
                      <a:pt x="9" y="229"/>
                    </a:cubicBezTo>
                    <a:cubicBezTo>
                      <a:pt x="18" y="251"/>
                      <a:pt x="35" y="279"/>
                      <a:pt x="61" y="299"/>
                    </a:cubicBezTo>
                    <a:cubicBezTo>
                      <a:pt x="87" y="319"/>
                      <a:pt x="130" y="337"/>
                      <a:pt x="167" y="349"/>
                    </a:cubicBezTo>
                    <a:cubicBezTo>
                      <a:pt x="204" y="361"/>
                      <a:pt x="239" y="369"/>
                      <a:pt x="283" y="371"/>
                    </a:cubicBezTo>
                    <a:cubicBezTo>
                      <a:pt x="327" y="373"/>
                      <a:pt x="384" y="370"/>
                      <a:pt x="429" y="361"/>
                    </a:cubicBezTo>
                    <a:cubicBezTo>
                      <a:pt x="474" y="352"/>
                      <a:pt x="521" y="335"/>
                      <a:pt x="553" y="315"/>
                    </a:cubicBezTo>
                    <a:cubicBezTo>
                      <a:pt x="585" y="295"/>
                      <a:pt x="609" y="266"/>
                      <a:pt x="623" y="241"/>
                    </a:cubicBezTo>
                    <a:cubicBezTo>
                      <a:pt x="637" y="216"/>
                      <a:pt x="641" y="189"/>
                      <a:pt x="637" y="165"/>
                    </a:cubicBezTo>
                    <a:cubicBezTo>
                      <a:pt x="633" y="141"/>
                      <a:pt x="621" y="120"/>
                      <a:pt x="599" y="99"/>
                    </a:cubicBezTo>
                    <a:cubicBezTo>
                      <a:pt x="577" y="78"/>
                      <a:pt x="538" y="54"/>
                      <a:pt x="505" y="39"/>
                    </a:cubicBezTo>
                    <a:cubicBezTo>
                      <a:pt x="472" y="24"/>
                      <a:pt x="436" y="17"/>
                      <a:pt x="403" y="11"/>
                    </a:cubicBezTo>
                    <a:cubicBezTo>
                      <a:pt x="370" y="5"/>
                      <a:pt x="332" y="2"/>
                      <a:pt x="305" y="1"/>
                    </a:cubicBezTo>
                    <a:cubicBezTo>
                      <a:pt x="278" y="0"/>
                      <a:pt x="258" y="4"/>
                      <a:pt x="239" y="7"/>
                    </a:cubicBezTo>
                    <a:cubicBezTo>
                      <a:pt x="220" y="10"/>
                      <a:pt x="217" y="10"/>
                      <a:pt x="195" y="17"/>
                    </a:cubicBezTo>
                    <a:close/>
                  </a:path>
                </a:pathLst>
              </a:custGeom>
              <a:noFill/>
              <a:ln w="9525">
                <a:solidFill>
                  <a:srgbClr val="007D7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73" name="Freeform 73"/>
              <p:cNvSpPr>
                <a:spLocks/>
              </p:cNvSpPr>
              <p:nvPr/>
            </p:nvSpPr>
            <p:spPr bwMode="auto">
              <a:xfrm>
                <a:off x="668" y="692"/>
                <a:ext cx="641" cy="371"/>
              </a:xfrm>
              <a:custGeom>
                <a:avLst/>
                <a:gdLst>
                  <a:gd name="T0" fmla="*/ 196 w 641"/>
                  <a:gd name="T1" fmla="*/ 17 h 371"/>
                  <a:gd name="T2" fmla="*/ 105 w 641"/>
                  <a:gd name="T3" fmla="*/ 51 h 371"/>
                  <a:gd name="T4" fmla="*/ 37 w 641"/>
                  <a:gd name="T5" fmla="*/ 100 h 371"/>
                  <a:gd name="T6" fmla="*/ 4 w 641"/>
                  <a:gd name="T7" fmla="*/ 160 h 371"/>
                  <a:gd name="T8" fmla="*/ 10 w 641"/>
                  <a:gd name="T9" fmla="*/ 229 h 371"/>
                  <a:gd name="T10" fmla="*/ 61 w 641"/>
                  <a:gd name="T11" fmla="*/ 297 h 371"/>
                  <a:gd name="T12" fmla="*/ 168 w 641"/>
                  <a:gd name="T13" fmla="*/ 347 h 371"/>
                  <a:gd name="T14" fmla="*/ 285 w 641"/>
                  <a:gd name="T15" fmla="*/ 369 h 371"/>
                  <a:gd name="T16" fmla="*/ 432 w 641"/>
                  <a:gd name="T17" fmla="*/ 359 h 371"/>
                  <a:gd name="T18" fmla="*/ 557 w 641"/>
                  <a:gd name="T19" fmla="*/ 313 h 371"/>
                  <a:gd name="T20" fmla="*/ 628 w 641"/>
                  <a:gd name="T21" fmla="*/ 240 h 371"/>
                  <a:gd name="T22" fmla="*/ 637 w 641"/>
                  <a:gd name="T23" fmla="*/ 157 h 371"/>
                  <a:gd name="T24" fmla="*/ 604 w 641"/>
                  <a:gd name="T25" fmla="*/ 98 h 371"/>
                  <a:gd name="T26" fmla="*/ 509 w 641"/>
                  <a:gd name="T27" fmla="*/ 39 h 371"/>
                  <a:gd name="T28" fmla="*/ 406 w 641"/>
                  <a:gd name="T29" fmla="*/ 11 h 371"/>
                  <a:gd name="T30" fmla="*/ 307 w 641"/>
                  <a:gd name="T31" fmla="*/ 1 h 371"/>
                  <a:gd name="T32" fmla="*/ 240 w 641"/>
                  <a:gd name="T33" fmla="*/ 7 h 371"/>
                  <a:gd name="T34" fmla="*/ 196 w 641"/>
                  <a:gd name="T35" fmla="*/ 17 h 37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641"/>
                  <a:gd name="T55" fmla="*/ 0 h 371"/>
                  <a:gd name="T56" fmla="*/ 641 w 641"/>
                  <a:gd name="T57" fmla="*/ 371 h 37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641" h="371">
                    <a:moveTo>
                      <a:pt x="196" y="17"/>
                    </a:moveTo>
                    <a:cubicBezTo>
                      <a:pt x="174" y="24"/>
                      <a:pt x="131" y="37"/>
                      <a:pt x="105" y="51"/>
                    </a:cubicBezTo>
                    <a:cubicBezTo>
                      <a:pt x="79" y="65"/>
                      <a:pt x="54" y="82"/>
                      <a:pt x="37" y="100"/>
                    </a:cubicBezTo>
                    <a:cubicBezTo>
                      <a:pt x="20" y="118"/>
                      <a:pt x="8" y="138"/>
                      <a:pt x="4" y="160"/>
                    </a:cubicBezTo>
                    <a:cubicBezTo>
                      <a:pt x="0" y="182"/>
                      <a:pt x="0" y="206"/>
                      <a:pt x="10" y="229"/>
                    </a:cubicBezTo>
                    <a:cubicBezTo>
                      <a:pt x="20" y="252"/>
                      <a:pt x="35" y="277"/>
                      <a:pt x="61" y="297"/>
                    </a:cubicBezTo>
                    <a:cubicBezTo>
                      <a:pt x="87" y="317"/>
                      <a:pt x="130" y="335"/>
                      <a:pt x="168" y="347"/>
                    </a:cubicBezTo>
                    <a:cubicBezTo>
                      <a:pt x="205" y="359"/>
                      <a:pt x="240" y="367"/>
                      <a:pt x="285" y="369"/>
                    </a:cubicBezTo>
                    <a:cubicBezTo>
                      <a:pt x="329" y="371"/>
                      <a:pt x="387" y="368"/>
                      <a:pt x="432" y="359"/>
                    </a:cubicBezTo>
                    <a:cubicBezTo>
                      <a:pt x="477" y="350"/>
                      <a:pt x="525" y="333"/>
                      <a:pt x="557" y="313"/>
                    </a:cubicBezTo>
                    <a:cubicBezTo>
                      <a:pt x="589" y="293"/>
                      <a:pt x="615" y="266"/>
                      <a:pt x="628" y="240"/>
                    </a:cubicBezTo>
                    <a:cubicBezTo>
                      <a:pt x="641" y="214"/>
                      <a:pt x="641" y="181"/>
                      <a:pt x="637" y="157"/>
                    </a:cubicBezTo>
                    <a:cubicBezTo>
                      <a:pt x="633" y="133"/>
                      <a:pt x="625" y="118"/>
                      <a:pt x="604" y="98"/>
                    </a:cubicBezTo>
                    <a:cubicBezTo>
                      <a:pt x="583" y="78"/>
                      <a:pt x="542" y="54"/>
                      <a:pt x="509" y="39"/>
                    </a:cubicBezTo>
                    <a:cubicBezTo>
                      <a:pt x="475" y="24"/>
                      <a:pt x="439" y="17"/>
                      <a:pt x="406" y="11"/>
                    </a:cubicBezTo>
                    <a:cubicBezTo>
                      <a:pt x="372" y="5"/>
                      <a:pt x="334" y="2"/>
                      <a:pt x="307" y="1"/>
                    </a:cubicBezTo>
                    <a:cubicBezTo>
                      <a:pt x="280" y="0"/>
                      <a:pt x="259" y="4"/>
                      <a:pt x="240" y="7"/>
                    </a:cubicBezTo>
                    <a:cubicBezTo>
                      <a:pt x="221" y="10"/>
                      <a:pt x="218" y="10"/>
                      <a:pt x="196" y="17"/>
                    </a:cubicBezTo>
                    <a:close/>
                  </a:path>
                </a:pathLst>
              </a:custGeom>
              <a:noFill/>
              <a:ln w="9525">
                <a:solidFill>
                  <a:srgbClr val="007D7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74" name="Freeform 82"/>
              <p:cNvSpPr>
                <a:spLocks/>
              </p:cNvSpPr>
              <p:nvPr/>
            </p:nvSpPr>
            <p:spPr bwMode="auto">
              <a:xfrm>
                <a:off x="216" y="810"/>
                <a:ext cx="1632" cy="950"/>
              </a:xfrm>
              <a:custGeom>
                <a:avLst/>
                <a:gdLst>
                  <a:gd name="T0" fmla="*/ 0 w 1632"/>
                  <a:gd name="T1" fmla="*/ 450 h 950"/>
                  <a:gd name="T2" fmla="*/ 864 w 1632"/>
                  <a:gd name="T3" fmla="*/ 950 h 950"/>
                  <a:gd name="T4" fmla="*/ 1632 w 1632"/>
                  <a:gd name="T5" fmla="*/ 500 h 950"/>
                  <a:gd name="T6" fmla="*/ 772 w 1632"/>
                  <a:gd name="T7" fmla="*/ 0 h 950"/>
                  <a:gd name="T8" fmla="*/ 364 w 1632"/>
                  <a:gd name="T9" fmla="*/ 236 h 950"/>
                  <a:gd name="T10" fmla="*/ 0 w 1632"/>
                  <a:gd name="T11" fmla="*/ 450 h 9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32"/>
                  <a:gd name="T19" fmla="*/ 0 h 950"/>
                  <a:gd name="T20" fmla="*/ 1632 w 1632"/>
                  <a:gd name="T21" fmla="*/ 950 h 9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32" h="950">
                    <a:moveTo>
                      <a:pt x="0" y="450"/>
                    </a:moveTo>
                    <a:lnTo>
                      <a:pt x="864" y="950"/>
                    </a:lnTo>
                    <a:lnTo>
                      <a:pt x="1632" y="500"/>
                    </a:lnTo>
                    <a:lnTo>
                      <a:pt x="772" y="0"/>
                    </a:lnTo>
                    <a:lnTo>
                      <a:pt x="364" y="236"/>
                    </a:lnTo>
                    <a:lnTo>
                      <a:pt x="0" y="450"/>
                    </a:lnTo>
                    <a:close/>
                  </a:path>
                </a:pathLst>
              </a:custGeom>
              <a:noFill/>
              <a:ln w="9525">
                <a:solidFill>
                  <a:srgbClr val="C3498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268" name="Text Box 91"/>
            <p:cNvSpPr txBox="1">
              <a:spLocks noChangeArrowheads="1"/>
            </p:cNvSpPr>
            <p:nvPr/>
          </p:nvSpPr>
          <p:spPr bwMode="auto">
            <a:xfrm>
              <a:off x="1538" y="660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1800">
                  <a:solidFill>
                    <a:srgbClr val="990033"/>
                  </a:solidFill>
                </a:rPr>
                <a:t>1</a:t>
              </a:r>
            </a:p>
          </p:txBody>
        </p:sp>
      </p:grpSp>
      <p:sp>
        <p:nvSpPr>
          <p:cNvPr id="10244" name="Oval 95"/>
          <p:cNvSpPr>
            <a:spLocks noChangeArrowheads="1"/>
          </p:cNvSpPr>
          <p:nvPr/>
        </p:nvSpPr>
        <p:spPr bwMode="auto">
          <a:xfrm>
            <a:off x="6992938" y="4016375"/>
            <a:ext cx="1276350" cy="1301750"/>
          </a:xfrm>
          <a:prstGeom prst="ellipse">
            <a:avLst/>
          </a:prstGeom>
          <a:gradFill rotWithShape="1">
            <a:gsLst>
              <a:gs pos="0">
                <a:srgbClr val="00BCB8"/>
              </a:gs>
              <a:gs pos="100000">
                <a:srgbClr val="009B98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45" name="Text Box 34"/>
          <p:cNvSpPr txBox="1">
            <a:spLocks noChangeArrowheads="1"/>
          </p:cNvSpPr>
          <p:nvPr/>
        </p:nvSpPr>
        <p:spPr bwMode="auto">
          <a:xfrm>
            <a:off x="390525" y="5715000"/>
            <a:ext cx="87534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5000"/>
              </a:lnSpc>
            </a:pPr>
            <a:r>
              <a:rPr lang="ru-RU" sz="1800"/>
              <a:t>При рассечении прямого кругового цилиндра плоскостями можно получить:</a:t>
            </a:r>
          </a:p>
          <a:p>
            <a:pPr>
              <a:lnSpc>
                <a:spcPct val="95000"/>
              </a:lnSpc>
            </a:pPr>
            <a:r>
              <a:rPr lang="ru-RU" sz="1800"/>
              <a:t>       1- окружность, 2- эллипс, 3 – прямые линии</a:t>
            </a:r>
          </a:p>
          <a:p>
            <a:pPr>
              <a:lnSpc>
                <a:spcPct val="95000"/>
              </a:lnSpc>
            </a:pPr>
            <a:endParaRPr lang="ru-RU" sz="1800"/>
          </a:p>
        </p:txBody>
      </p:sp>
      <p:sp>
        <p:nvSpPr>
          <p:cNvPr id="10246" name="Rectangle 35"/>
          <p:cNvSpPr>
            <a:spLocks noChangeArrowheads="1"/>
          </p:cNvSpPr>
          <p:nvPr/>
        </p:nvSpPr>
        <p:spPr bwMode="auto">
          <a:xfrm>
            <a:off x="446088" y="69850"/>
            <a:ext cx="8229600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ru-RU" sz="3200">
                <a:solidFill>
                  <a:srgbClr val="3333CC"/>
                </a:solidFill>
              </a:rPr>
              <a:t>Сечения прямого кругового цилиндра</a:t>
            </a:r>
          </a:p>
        </p:txBody>
      </p:sp>
      <p:grpSp>
        <p:nvGrpSpPr>
          <p:cNvPr id="6" name="Group 106"/>
          <p:cNvGrpSpPr>
            <a:grpSpLocks/>
          </p:cNvGrpSpPr>
          <p:nvPr/>
        </p:nvGrpSpPr>
        <p:grpSpPr bwMode="auto">
          <a:xfrm>
            <a:off x="2224088" y="3057525"/>
            <a:ext cx="2089150" cy="2459038"/>
            <a:chOff x="1401" y="1926"/>
            <a:chExt cx="1316" cy="1549"/>
          </a:xfrm>
        </p:grpSpPr>
        <p:grpSp>
          <p:nvGrpSpPr>
            <p:cNvPr id="10260" name="Group 85"/>
            <p:cNvGrpSpPr>
              <a:grpSpLocks/>
            </p:cNvGrpSpPr>
            <p:nvPr/>
          </p:nvGrpSpPr>
          <p:grpSpPr bwMode="auto">
            <a:xfrm>
              <a:off x="1401" y="1926"/>
              <a:ext cx="1316" cy="1549"/>
              <a:chOff x="1401" y="1926"/>
              <a:chExt cx="1316" cy="1549"/>
            </a:xfrm>
          </p:grpSpPr>
          <p:pic>
            <p:nvPicPr>
              <p:cNvPr id="10262" name="Picture 64" descr="цилиндр3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150" r="29973" b="15649"/>
              <a:stretch>
                <a:fillRect/>
              </a:stretch>
            </p:blipFill>
            <p:spPr bwMode="auto">
              <a:xfrm>
                <a:off x="1401" y="1929"/>
                <a:ext cx="1316" cy="154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263" name="Freeform 74"/>
              <p:cNvSpPr>
                <a:spLocks/>
              </p:cNvSpPr>
              <p:nvPr/>
            </p:nvSpPr>
            <p:spPr bwMode="auto">
              <a:xfrm>
                <a:off x="1709" y="2084"/>
                <a:ext cx="605" cy="347"/>
              </a:xfrm>
              <a:custGeom>
                <a:avLst/>
                <a:gdLst>
                  <a:gd name="T0" fmla="*/ 184 w 605"/>
                  <a:gd name="T1" fmla="*/ 16 h 347"/>
                  <a:gd name="T2" fmla="*/ 98 w 605"/>
                  <a:gd name="T3" fmla="*/ 47 h 347"/>
                  <a:gd name="T4" fmla="*/ 35 w 605"/>
                  <a:gd name="T5" fmla="*/ 92 h 347"/>
                  <a:gd name="T6" fmla="*/ 7 w 605"/>
                  <a:gd name="T7" fmla="*/ 158 h 347"/>
                  <a:gd name="T8" fmla="*/ 8 w 605"/>
                  <a:gd name="T9" fmla="*/ 213 h 347"/>
                  <a:gd name="T10" fmla="*/ 57 w 605"/>
                  <a:gd name="T11" fmla="*/ 278 h 347"/>
                  <a:gd name="T12" fmla="*/ 157 w 605"/>
                  <a:gd name="T13" fmla="*/ 325 h 347"/>
                  <a:gd name="T14" fmla="*/ 267 w 605"/>
                  <a:gd name="T15" fmla="*/ 345 h 347"/>
                  <a:gd name="T16" fmla="*/ 405 w 605"/>
                  <a:gd name="T17" fmla="*/ 336 h 347"/>
                  <a:gd name="T18" fmla="*/ 523 w 605"/>
                  <a:gd name="T19" fmla="*/ 293 h 347"/>
                  <a:gd name="T20" fmla="*/ 589 w 605"/>
                  <a:gd name="T21" fmla="*/ 228 h 347"/>
                  <a:gd name="T22" fmla="*/ 602 w 605"/>
                  <a:gd name="T23" fmla="*/ 153 h 347"/>
                  <a:gd name="T24" fmla="*/ 569 w 605"/>
                  <a:gd name="T25" fmla="*/ 84 h 347"/>
                  <a:gd name="T26" fmla="*/ 479 w 605"/>
                  <a:gd name="T27" fmla="*/ 28 h 347"/>
                  <a:gd name="T28" fmla="*/ 383 w 605"/>
                  <a:gd name="T29" fmla="*/ 4 h 347"/>
                  <a:gd name="T30" fmla="*/ 288 w 605"/>
                  <a:gd name="T31" fmla="*/ 1 h 347"/>
                  <a:gd name="T32" fmla="*/ 225 w 605"/>
                  <a:gd name="T33" fmla="*/ 7 h 347"/>
                  <a:gd name="T34" fmla="*/ 184 w 605"/>
                  <a:gd name="T35" fmla="*/ 16 h 34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605"/>
                  <a:gd name="T55" fmla="*/ 0 h 347"/>
                  <a:gd name="T56" fmla="*/ 605 w 605"/>
                  <a:gd name="T57" fmla="*/ 347 h 34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605" h="347">
                    <a:moveTo>
                      <a:pt x="184" y="16"/>
                    </a:moveTo>
                    <a:cubicBezTo>
                      <a:pt x="163" y="22"/>
                      <a:pt x="123" y="34"/>
                      <a:pt x="98" y="47"/>
                    </a:cubicBezTo>
                    <a:cubicBezTo>
                      <a:pt x="73" y="60"/>
                      <a:pt x="50" y="74"/>
                      <a:pt x="35" y="92"/>
                    </a:cubicBezTo>
                    <a:cubicBezTo>
                      <a:pt x="20" y="110"/>
                      <a:pt x="11" y="138"/>
                      <a:pt x="7" y="158"/>
                    </a:cubicBezTo>
                    <a:cubicBezTo>
                      <a:pt x="3" y="178"/>
                      <a:pt x="0" y="193"/>
                      <a:pt x="8" y="213"/>
                    </a:cubicBezTo>
                    <a:cubicBezTo>
                      <a:pt x="16" y="233"/>
                      <a:pt x="32" y="260"/>
                      <a:pt x="57" y="278"/>
                    </a:cubicBezTo>
                    <a:cubicBezTo>
                      <a:pt x="81" y="297"/>
                      <a:pt x="122" y="314"/>
                      <a:pt x="157" y="325"/>
                    </a:cubicBezTo>
                    <a:cubicBezTo>
                      <a:pt x="192" y="336"/>
                      <a:pt x="225" y="343"/>
                      <a:pt x="267" y="345"/>
                    </a:cubicBezTo>
                    <a:cubicBezTo>
                      <a:pt x="309" y="347"/>
                      <a:pt x="363" y="344"/>
                      <a:pt x="405" y="336"/>
                    </a:cubicBezTo>
                    <a:cubicBezTo>
                      <a:pt x="448" y="327"/>
                      <a:pt x="492" y="311"/>
                      <a:pt x="523" y="293"/>
                    </a:cubicBezTo>
                    <a:cubicBezTo>
                      <a:pt x="554" y="275"/>
                      <a:pt x="576" y="251"/>
                      <a:pt x="589" y="228"/>
                    </a:cubicBezTo>
                    <a:cubicBezTo>
                      <a:pt x="602" y="205"/>
                      <a:pt x="605" y="177"/>
                      <a:pt x="602" y="153"/>
                    </a:cubicBezTo>
                    <a:cubicBezTo>
                      <a:pt x="599" y="129"/>
                      <a:pt x="589" y="105"/>
                      <a:pt x="569" y="84"/>
                    </a:cubicBezTo>
                    <a:cubicBezTo>
                      <a:pt x="549" y="63"/>
                      <a:pt x="510" y="41"/>
                      <a:pt x="479" y="28"/>
                    </a:cubicBezTo>
                    <a:cubicBezTo>
                      <a:pt x="448" y="15"/>
                      <a:pt x="415" y="8"/>
                      <a:pt x="383" y="4"/>
                    </a:cubicBezTo>
                    <a:cubicBezTo>
                      <a:pt x="351" y="0"/>
                      <a:pt x="314" y="0"/>
                      <a:pt x="288" y="1"/>
                    </a:cubicBezTo>
                    <a:cubicBezTo>
                      <a:pt x="262" y="2"/>
                      <a:pt x="243" y="4"/>
                      <a:pt x="225" y="7"/>
                    </a:cubicBezTo>
                    <a:cubicBezTo>
                      <a:pt x="207" y="9"/>
                      <a:pt x="204" y="9"/>
                      <a:pt x="184" y="16"/>
                    </a:cubicBezTo>
                    <a:close/>
                  </a:path>
                </a:pathLst>
              </a:custGeom>
              <a:noFill/>
              <a:ln w="9525">
                <a:solidFill>
                  <a:srgbClr val="007D7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64" name="Freeform 77"/>
              <p:cNvSpPr>
                <a:spLocks/>
              </p:cNvSpPr>
              <p:nvPr/>
            </p:nvSpPr>
            <p:spPr bwMode="auto">
              <a:xfrm>
                <a:off x="1715" y="3016"/>
                <a:ext cx="604" cy="347"/>
              </a:xfrm>
              <a:custGeom>
                <a:avLst/>
                <a:gdLst>
                  <a:gd name="T0" fmla="*/ 184 w 604"/>
                  <a:gd name="T1" fmla="*/ 16 h 347"/>
                  <a:gd name="T2" fmla="*/ 98 w 604"/>
                  <a:gd name="T3" fmla="*/ 47 h 347"/>
                  <a:gd name="T4" fmla="*/ 35 w 604"/>
                  <a:gd name="T5" fmla="*/ 92 h 347"/>
                  <a:gd name="T6" fmla="*/ 7 w 604"/>
                  <a:gd name="T7" fmla="*/ 158 h 347"/>
                  <a:gd name="T8" fmla="*/ 8 w 604"/>
                  <a:gd name="T9" fmla="*/ 213 h 347"/>
                  <a:gd name="T10" fmla="*/ 57 w 604"/>
                  <a:gd name="T11" fmla="*/ 278 h 347"/>
                  <a:gd name="T12" fmla="*/ 157 w 604"/>
                  <a:gd name="T13" fmla="*/ 325 h 347"/>
                  <a:gd name="T14" fmla="*/ 267 w 604"/>
                  <a:gd name="T15" fmla="*/ 345 h 347"/>
                  <a:gd name="T16" fmla="*/ 405 w 604"/>
                  <a:gd name="T17" fmla="*/ 336 h 347"/>
                  <a:gd name="T18" fmla="*/ 505 w 604"/>
                  <a:gd name="T19" fmla="*/ 299 h 347"/>
                  <a:gd name="T20" fmla="*/ 583 w 604"/>
                  <a:gd name="T21" fmla="*/ 233 h 347"/>
                  <a:gd name="T22" fmla="*/ 602 w 604"/>
                  <a:gd name="T23" fmla="*/ 153 h 347"/>
                  <a:gd name="T24" fmla="*/ 569 w 604"/>
                  <a:gd name="T25" fmla="*/ 84 h 347"/>
                  <a:gd name="T26" fmla="*/ 479 w 604"/>
                  <a:gd name="T27" fmla="*/ 28 h 347"/>
                  <a:gd name="T28" fmla="*/ 383 w 604"/>
                  <a:gd name="T29" fmla="*/ 4 h 347"/>
                  <a:gd name="T30" fmla="*/ 288 w 604"/>
                  <a:gd name="T31" fmla="*/ 1 h 347"/>
                  <a:gd name="T32" fmla="*/ 225 w 604"/>
                  <a:gd name="T33" fmla="*/ 7 h 347"/>
                  <a:gd name="T34" fmla="*/ 184 w 604"/>
                  <a:gd name="T35" fmla="*/ 16 h 34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604"/>
                  <a:gd name="T55" fmla="*/ 0 h 347"/>
                  <a:gd name="T56" fmla="*/ 604 w 604"/>
                  <a:gd name="T57" fmla="*/ 347 h 34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604" h="347">
                    <a:moveTo>
                      <a:pt x="184" y="16"/>
                    </a:moveTo>
                    <a:cubicBezTo>
                      <a:pt x="163" y="22"/>
                      <a:pt x="123" y="34"/>
                      <a:pt x="98" y="47"/>
                    </a:cubicBezTo>
                    <a:cubicBezTo>
                      <a:pt x="73" y="60"/>
                      <a:pt x="50" y="74"/>
                      <a:pt x="35" y="92"/>
                    </a:cubicBezTo>
                    <a:cubicBezTo>
                      <a:pt x="20" y="110"/>
                      <a:pt x="11" y="138"/>
                      <a:pt x="7" y="158"/>
                    </a:cubicBezTo>
                    <a:cubicBezTo>
                      <a:pt x="3" y="178"/>
                      <a:pt x="0" y="193"/>
                      <a:pt x="8" y="213"/>
                    </a:cubicBezTo>
                    <a:cubicBezTo>
                      <a:pt x="16" y="233"/>
                      <a:pt x="32" y="260"/>
                      <a:pt x="57" y="278"/>
                    </a:cubicBezTo>
                    <a:cubicBezTo>
                      <a:pt x="81" y="297"/>
                      <a:pt x="122" y="314"/>
                      <a:pt x="157" y="325"/>
                    </a:cubicBezTo>
                    <a:cubicBezTo>
                      <a:pt x="192" y="336"/>
                      <a:pt x="225" y="343"/>
                      <a:pt x="267" y="345"/>
                    </a:cubicBezTo>
                    <a:cubicBezTo>
                      <a:pt x="309" y="347"/>
                      <a:pt x="365" y="344"/>
                      <a:pt x="405" y="336"/>
                    </a:cubicBezTo>
                    <a:cubicBezTo>
                      <a:pt x="445" y="328"/>
                      <a:pt x="475" y="316"/>
                      <a:pt x="505" y="299"/>
                    </a:cubicBezTo>
                    <a:cubicBezTo>
                      <a:pt x="535" y="282"/>
                      <a:pt x="567" y="257"/>
                      <a:pt x="583" y="233"/>
                    </a:cubicBezTo>
                    <a:cubicBezTo>
                      <a:pt x="599" y="209"/>
                      <a:pt x="604" y="178"/>
                      <a:pt x="602" y="153"/>
                    </a:cubicBezTo>
                    <a:cubicBezTo>
                      <a:pt x="600" y="128"/>
                      <a:pt x="589" y="105"/>
                      <a:pt x="569" y="84"/>
                    </a:cubicBezTo>
                    <a:cubicBezTo>
                      <a:pt x="549" y="63"/>
                      <a:pt x="510" y="41"/>
                      <a:pt x="479" y="28"/>
                    </a:cubicBezTo>
                    <a:cubicBezTo>
                      <a:pt x="448" y="15"/>
                      <a:pt x="415" y="8"/>
                      <a:pt x="383" y="4"/>
                    </a:cubicBezTo>
                    <a:cubicBezTo>
                      <a:pt x="351" y="0"/>
                      <a:pt x="314" y="0"/>
                      <a:pt x="288" y="1"/>
                    </a:cubicBezTo>
                    <a:cubicBezTo>
                      <a:pt x="262" y="2"/>
                      <a:pt x="243" y="4"/>
                      <a:pt x="225" y="7"/>
                    </a:cubicBezTo>
                    <a:cubicBezTo>
                      <a:pt x="207" y="9"/>
                      <a:pt x="204" y="9"/>
                      <a:pt x="184" y="16"/>
                    </a:cubicBezTo>
                    <a:close/>
                  </a:path>
                </a:pathLst>
              </a:custGeom>
              <a:noFill/>
              <a:ln w="9525">
                <a:solidFill>
                  <a:srgbClr val="007D7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65" name="Freeform 78"/>
              <p:cNvSpPr>
                <a:spLocks/>
              </p:cNvSpPr>
              <p:nvPr/>
            </p:nvSpPr>
            <p:spPr bwMode="auto">
              <a:xfrm>
                <a:off x="1869" y="2115"/>
                <a:ext cx="408" cy="1170"/>
              </a:xfrm>
              <a:custGeom>
                <a:avLst/>
                <a:gdLst>
                  <a:gd name="T0" fmla="*/ 408 w 408"/>
                  <a:gd name="T1" fmla="*/ 234 h 1170"/>
                  <a:gd name="T2" fmla="*/ 408 w 408"/>
                  <a:gd name="T3" fmla="*/ 1170 h 1170"/>
                  <a:gd name="T4" fmla="*/ 0 w 408"/>
                  <a:gd name="T5" fmla="*/ 930 h 1170"/>
                  <a:gd name="T6" fmla="*/ 0 w 408"/>
                  <a:gd name="T7" fmla="*/ 0 h 1170"/>
                  <a:gd name="T8" fmla="*/ 408 w 408"/>
                  <a:gd name="T9" fmla="*/ 234 h 11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"/>
                  <a:gd name="T16" fmla="*/ 0 h 1170"/>
                  <a:gd name="T17" fmla="*/ 408 w 408"/>
                  <a:gd name="T18" fmla="*/ 1170 h 11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" h="1170">
                    <a:moveTo>
                      <a:pt x="408" y="234"/>
                    </a:moveTo>
                    <a:lnTo>
                      <a:pt x="408" y="1170"/>
                    </a:lnTo>
                    <a:lnTo>
                      <a:pt x="0" y="930"/>
                    </a:lnTo>
                    <a:lnTo>
                      <a:pt x="0" y="0"/>
                    </a:lnTo>
                    <a:lnTo>
                      <a:pt x="408" y="23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5452">
                      <a:alpha val="46001"/>
                    </a:srgbClr>
                  </a:gs>
                  <a:gs pos="100000">
                    <a:srgbClr val="990033">
                      <a:alpha val="46001"/>
                    </a:srgbClr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99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66" name="Freeform 79"/>
              <p:cNvSpPr>
                <a:spLocks/>
              </p:cNvSpPr>
              <p:nvPr/>
            </p:nvSpPr>
            <p:spPr bwMode="auto">
              <a:xfrm>
                <a:off x="1647" y="1926"/>
                <a:ext cx="810" cy="1524"/>
              </a:xfrm>
              <a:custGeom>
                <a:avLst/>
                <a:gdLst>
                  <a:gd name="T0" fmla="*/ 0 w 810"/>
                  <a:gd name="T1" fmla="*/ 1050 h 1524"/>
                  <a:gd name="T2" fmla="*/ 810 w 810"/>
                  <a:gd name="T3" fmla="*/ 1524 h 1524"/>
                  <a:gd name="T4" fmla="*/ 807 w 810"/>
                  <a:gd name="T5" fmla="*/ 456 h 1524"/>
                  <a:gd name="T6" fmla="*/ 12 w 810"/>
                  <a:gd name="T7" fmla="*/ 0 h 1524"/>
                  <a:gd name="T8" fmla="*/ 5 w 810"/>
                  <a:gd name="T9" fmla="*/ 0 h 1524"/>
                  <a:gd name="T10" fmla="*/ 0 w 810"/>
                  <a:gd name="T11" fmla="*/ 1050 h 15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10"/>
                  <a:gd name="T19" fmla="*/ 0 h 1524"/>
                  <a:gd name="T20" fmla="*/ 810 w 810"/>
                  <a:gd name="T21" fmla="*/ 1524 h 15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10" h="1524">
                    <a:moveTo>
                      <a:pt x="0" y="1050"/>
                    </a:moveTo>
                    <a:lnTo>
                      <a:pt x="810" y="1524"/>
                    </a:lnTo>
                    <a:lnTo>
                      <a:pt x="807" y="456"/>
                    </a:lnTo>
                    <a:lnTo>
                      <a:pt x="12" y="0"/>
                    </a:lnTo>
                    <a:lnTo>
                      <a:pt x="5" y="0"/>
                    </a:lnTo>
                    <a:lnTo>
                      <a:pt x="0" y="1050"/>
                    </a:lnTo>
                    <a:close/>
                  </a:path>
                </a:pathLst>
              </a:custGeom>
              <a:noFill/>
              <a:ln w="9525">
                <a:solidFill>
                  <a:srgbClr val="C3498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261" name="Text Box 92"/>
            <p:cNvSpPr txBox="1">
              <a:spLocks noChangeArrowheads="1"/>
            </p:cNvSpPr>
            <p:nvPr/>
          </p:nvSpPr>
          <p:spPr bwMode="auto">
            <a:xfrm>
              <a:off x="2426" y="1978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1800">
                  <a:solidFill>
                    <a:srgbClr val="990033"/>
                  </a:solidFill>
                </a:rPr>
                <a:t>3</a:t>
              </a:r>
            </a:p>
          </p:txBody>
        </p:sp>
      </p:grpSp>
      <p:sp>
        <p:nvSpPr>
          <p:cNvPr id="10248" name="Rectangle 93"/>
          <p:cNvSpPr>
            <a:spLocks noChangeArrowheads="1"/>
          </p:cNvSpPr>
          <p:nvPr/>
        </p:nvSpPr>
        <p:spPr bwMode="auto">
          <a:xfrm>
            <a:off x="6989763" y="1968500"/>
            <a:ext cx="1285875" cy="1936750"/>
          </a:xfrm>
          <a:prstGeom prst="rect">
            <a:avLst/>
          </a:prstGeom>
          <a:gradFill rotWithShape="1">
            <a:gsLst>
              <a:gs pos="0">
                <a:srgbClr val="009B98"/>
              </a:gs>
              <a:gs pos="50000">
                <a:srgbClr val="00BCB8"/>
              </a:gs>
              <a:gs pos="100000">
                <a:srgbClr val="009B98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49" name="Line 94"/>
          <p:cNvSpPr>
            <a:spLocks noChangeShapeType="1"/>
          </p:cNvSpPr>
          <p:nvPr/>
        </p:nvSpPr>
        <p:spPr bwMode="auto">
          <a:xfrm>
            <a:off x="7634288" y="1879600"/>
            <a:ext cx="0" cy="3529013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0" name="Line 96"/>
          <p:cNvSpPr>
            <a:spLocks noChangeShapeType="1"/>
          </p:cNvSpPr>
          <p:nvPr/>
        </p:nvSpPr>
        <p:spPr bwMode="auto">
          <a:xfrm flipV="1">
            <a:off x="6923088" y="4664075"/>
            <a:ext cx="1463675" cy="3175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8" name="Group 103"/>
          <p:cNvGrpSpPr>
            <a:grpSpLocks/>
          </p:cNvGrpSpPr>
          <p:nvPr/>
        </p:nvGrpSpPr>
        <p:grpSpPr bwMode="auto">
          <a:xfrm>
            <a:off x="6624638" y="2625725"/>
            <a:ext cx="2079625" cy="1014413"/>
            <a:chOff x="4173" y="1654"/>
            <a:chExt cx="1310" cy="639"/>
          </a:xfrm>
        </p:grpSpPr>
        <p:sp>
          <p:nvSpPr>
            <p:cNvPr id="10258" name="Text Box 89"/>
            <p:cNvSpPr txBox="1">
              <a:spLocks noChangeArrowheads="1"/>
            </p:cNvSpPr>
            <p:nvPr/>
          </p:nvSpPr>
          <p:spPr bwMode="auto">
            <a:xfrm>
              <a:off x="5287" y="2007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1800">
                  <a:solidFill>
                    <a:srgbClr val="990033"/>
                  </a:solidFill>
                </a:rPr>
                <a:t>2</a:t>
              </a:r>
            </a:p>
          </p:txBody>
        </p:sp>
        <p:sp>
          <p:nvSpPr>
            <p:cNvPr id="10259" name="Line 88"/>
            <p:cNvSpPr>
              <a:spLocks noChangeShapeType="1"/>
            </p:cNvSpPr>
            <p:nvPr/>
          </p:nvSpPr>
          <p:spPr bwMode="auto">
            <a:xfrm>
              <a:off x="4173" y="1654"/>
              <a:ext cx="1242" cy="639"/>
            </a:xfrm>
            <a:prstGeom prst="line">
              <a:avLst/>
            </a:prstGeom>
            <a:noFill/>
            <a:ln w="28575">
              <a:solidFill>
                <a:srgbClr val="9900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" name="Group 101"/>
          <p:cNvGrpSpPr>
            <a:grpSpLocks/>
          </p:cNvGrpSpPr>
          <p:nvPr/>
        </p:nvGrpSpPr>
        <p:grpSpPr bwMode="auto">
          <a:xfrm>
            <a:off x="6945313" y="2363788"/>
            <a:ext cx="1749425" cy="366712"/>
            <a:chOff x="4375" y="1489"/>
            <a:chExt cx="1102" cy="231"/>
          </a:xfrm>
        </p:grpSpPr>
        <p:sp>
          <p:nvSpPr>
            <p:cNvPr id="10256" name="Line 97"/>
            <p:cNvSpPr>
              <a:spLocks noChangeShapeType="1"/>
            </p:cNvSpPr>
            <p:nvPr/>
          </p:nvSpPr>
          <p:spPr bwMode="auto">
            <a:xfrm>
              <a:off x="4375" y="1718"/>
              <a:ext cx="1102" cy="0"/>
            </a:xfrm>
            <a:prstGeom prst="line">
              <a:avLst/>
            </a:prstGeom>
            <a:noFill/>
            <a:ln w="28575">
              <a:solidFill>
                <a:srgbClr val="9900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57" name="Text Box 98"/>
            <p:cNvSpPr txBox="1">
              <a:spLocks noChangeArrowheads="1"/>
            </p:cNvSpPr>
            <p:nvPr/>
          </p:nvSpPr>
          <p:spPr bwMode="auto">
            <a:xfrm>
              <a:off x="5297" y="1489"/>
              <a:ext cx="16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1800">
                  <a:solidFill>
                    <a:srgbClr val="990033"/>
                  </a:solidFill>
                </a:rPr>
                <a:t>1</a:t>
              </a:r>
            </a:p>
          </p:txBody>
        </p:sp>
      </p:grpSp>
      <p:grpSp>
        <p:nvGrpSpPr>
          <p:cNvPr id="10" name="Group 105"/>
          <p:cNvGrpSpPr>
            <a:grpSpLocks/>
          </p:cNvGrpSpPr>
          <p:nvPr/>
        </p:nvGrpSpPr>
        <p:grpSpPr bwMode="auto">
          <a:xfrm>
            <a:off x="7664450" y="1527175"/>
            <a:ext cx="357188" cy="2501900"/>
            <a:chOff x="4828" y="962"/>
            <a:chExt cx="225" cy="1576"/>
          </a:xfrm>
        </p:grpSpPr>
        <p:sp>
          <p:nvSpPr>
            <p:cNvPr id="10254" name="Line 99"/>
            <p:cNvSpPr>
              <a:spLocks noChangeShapeType="1"/>
            </p:cNvSpPr>
            <p:nvPr/>
          </p:nvSpPr>
          <p:spPr bwMode="auto">
            <a:xfrm>
              <a:off x="5047" y="1005"/>
              <a:ext cx="0" cy="1533"/>
            </a:xfrm>
            <a:prstGeom prst="line">
              <a:avLst/>
            </a:prstGeom>
            <a:noFill/>
            <a:ln w="28575">
              <a:solidFill>
                <a:srgbClr val="9900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55" name="Text Box 100"/>
            <p:cNvSpPr txBox="1">
              <a:spLocks noChangeArrowheads="1"/>
            </p:cNvSpPr>
            <p:nvPr/>
          </p:nvSpPr>
          <p:spPr bwMode="auto">
            <a:xfrm>
              <a:off x="4828" y="962"/>
              <a:ext cx="22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1800">
                  <a:solidFill>
                    <a:srgbClr val="990033"/>
                  </a:solidFill>
                </a:rPr>
                <a:t>3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ChangeArrowheads="1"/>
          </p:cNvSpPr>
          <p:nvPr/>
        </p:nvSpPr>
        <p:spPr bwMode="auto">
          <a:xfrm>
            <a:off x="368300" y="7938"/>
            <a:ext cx="8229600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ru-RU" sz="3200">
                <a:solidFill>
                  <a:srgbClr val="3333CC"/>
                </a:solidFill>
              </a:rPr>
              <a:t>Сечение сферы</a:t>
            </a:r>
          </a:p>
        </p:txBody>
      </p:sp>
      <p:sp>
        <p:nvSpPr>
          <p:cNvPr id="11267" name="Text Box 5"/>
          <p:cNvSpPr txBox="1">
            <a:spLocks noChangeArrowheads="1"/>
          </p:cNvSpPr>
          <p:nvPr/>
        </p:nvSpPr>
        <p:spPr bwMode="auto">
          <a:xfrm>
            <a:off x="390525" y="5715000"/>
            <a:ext cx="87534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5000"/>
              </a:lnSpc>
            </a:pPr>
            <a:r>
              <a:rPr lang="ru-RU" sz="1800"/>
              <a:t>Любая плоскость пересекает сферу по окружности. Окружность на плоскость проекций может проецироваться в натуральную величину (плоскость уровня), в виде отрезка, равного диаметру (проецирующая плоскость) и в виде эллипса (плоскость общего положения)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455613" y="863600"/>
            <a:ext cx="3001962" cy="3013075"/>
            <a:chOff x="287" y="544"/>
            <a:chExt cx="1891" cy="1898"/>
          </a:xfrm>
        </p:grpSpPr>
        <p:pic>
          <p:nvPicPr>
            <p:cNvPr id="11286" name="Picture 8" descr="сфера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49" t="17569" r="29012" b="27264"/>
            <a:stretch>
              <a:fillRect/>
            </a:stretch>
          </p:blipFill>
          <p:spPr bwMode="auto">
            <a:xfrm>
              <a:off x="287" y="544"/>
              <a:ext cx="1891" cy="18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287" name="Freeform 17"/>
            <p:cNvSpPr>
              <a:spLocks/>
            </p:cNvSpPr>
            <p:nvPr/>
          </p:nvSpPr>
          <p:spPr bwMode="auto">
            <a:xfrm>
              <a:off x="1013" y="1461"/>
              <a:ext cx="712" cy="642"/>
            </a:xfrm>
            <a:custGeom>
              <a:avLst/>
              <a:gdLst>
                <a:gd name="T0" fmla="*/ 0 w 712"/>
                <a:gd name="T1" fmla="*/ 565 h 642"/>
                <a:gd name="T2" fmla="*/ 85 w 712"/>
                <a:gd name="T3" fmla="*/ 611 h 642"/>
                <a:gd name="T4" fmla="*/ 187 w 712"/>
                <a:gd name="T5" fmla="*/ 635 h 642"/>
                <a:gd name="T6" fmla="*/ 318 w 712"/>
                <a:gd name="T7" fmla="*/ 637 h 642"/>
                <a:gd name="T8" fmla="*/ 422 w 712"/>
                <a:gd name="T9" fmla="*/ 606 h 642"/>
                <a:gd name="T10" fmla="*/ 526 w 712"/>
                <a:gd name="T11" fmla="*/ 547 h 642"/>
                <a:gd name="T12" fmla="*/ 614 w 712"/>
                <a:gd name="T13" fmla="*/ 461 h 642"/>
                <a:gd name="T14" fmla="*/ 667 w 712"/>
                <a:gd name="T15" fmla="*/ 363 h 642"/>
                <a:gd name="T16" fmla="*/ 705 w 712"/>
                <a:gd name="T17" fmla="*/ 243 h 642"/>
                <a:gd name="T18" fmla="*/ 710 w 712"/>
                <a:gd name="T19" fmla="*/ 120 h 642"/>
                <a:gd name="T20" fmla="*/ 699 w 712"/>
                <a:gd name="T21" fmla="*/ 46 h 642"/>
                <a:gd name="T22" fmla="*/ 686 w 712"/>
                <a:gd name="T23" fmla="*/ 0 h 64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12"/>
                <a:gd name="T37" fmla="*/ 0 h 642"/>
                <a:gd name="T38" fmla="*/ 712 w 712"/>
                <a:gd name="T39" fmla="*/ 642 h 64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12" h="642">
                  <a:moveTo>
                    <a:pt x="0" y="565"/>
                  </a:moveTo>
                  <a:cubicBezTo>
                    <a:pt x="14" y="573"/>
                    <a:pt x="54" y="599"/>
                    <a:pt x="85" y="611"/>
                  </a:cubicBezTo>
                  <a:cubicBezTo>
                    <a:pt x="116" y="623"/>
                    <a:pt x="148" y="631"/>
                    <a:pt x="187" y="635"/>
                  </a:cubicBezTo>
                  <a:cubicBezTo>
                    <a:pt x="226" y="639"/>
                    <a:pt x="279" y="642"/>
                    <a:pt x="318" y="637"/>
                  </a:cubicBezTo>
                  <a:cubicBezTo>
                    <a:pt x="357" y="632"/>
                    <a:pt x="387" y="621"/>
                    <a:pt x="422" y="606"/>
                  </a:cubicBezTo>
                  <a:cubicBezTo>
                    <a:pt x="457" y="591"/>
                    <a:pt x="494" y="571"/>
                    <a:pt x="526" y="547"/>
                  </a:cubicBezTo>
                  <a:cubicBezTo>
                    <a:pt x="558" y="523"/>
                    <a:pt x="590" y="492"/>
                    <a:pt x="614" y="461"/>
                  </a:cubicBezTo>
                  <a:cubicBezTo>
                    <a:pt x="638" y="430"/>
                    <a:pt x="652" y="399"/>
                    <a:pt x="667" y="363"/>
                  </a:cubicBezTo>
                  <a:cubicBezTo>
                    <a:pt x="682" y="327"/>
                    <a:pt x="698" y="283"/>
                    <a:pt x="705" y="243"/>
                  </a:cubicBezTo>
                  <a:cubicBezTo>
                    <a:pt x="712" y="203"/>
                    <a:pt x="711" y="153"/>
                    <a:pt x="710" y="120"/>
                  </a:cubicBezTo>
                  <a:cubicBezTo>
                    <a:pt x="709" y="87"/>
                    <a:pt x="703" y="66"/>
                    <a:pt x="699" y="46"/>
                  </a:cubicBezTo>
                  <a:cubicBezTo>
                    <a:pt x="695" y="26"/>
                    <a:pt x="689" y="10"/>
                    <a:pt x="686" y="0"/>
                  </a:cubicBezTo>
                </a:path>
              </a:pathLst>
            </a:custGeom>
            <a:noFill/>
            <a:ln w="19050">
              <a:solidFill>
                <a:srgbClr val="00737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8" name="Freeform 19"/>
            <p:cNvSpPr>
              <a:spLocks/>
            </p:cNvSpPr>
            <p:nvPr/>
          </p:nvSpPr>
          <p:spPr bwMode="auto">
            <a:xfrm>
              <a:off x="1518" y="1243"/>
              <a:ext cx="183" cy="219"/>
            </a:xfrm>
            <a:custGeom>
              <a:avLst/>
              <a:gdLst>
                <a:gd name="T0" fmla="*/ 0 w 183"/>
                <a:gd name="T1" fmla="*/ 0 h 219"/>
                <a:gd name="T2" fmla="*/ 87 w 183"/>
                <a:gd name="T3" fmla="*/ 71 h 219"/>
                <a:gd name="T4" fmla="*/ 151 w 183"/>
                <a:gd name="T5" fmla="*/ 155 h 219"/>
                <a:gd name="T6" fmla="*/ 183 w 183"/>
                <a:gd name="T7" fmla="*/ 219 h 2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3"/>
                <a:gd name="T13" fmla="*/ 0 h 219"/>
                <a:gd name="T14" fmla="*/ 183 w 183"/>
                <a:gd name="T15" fmla="*/ 219 h 2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3" h="219">
                  <a:moveTo>
                    <a:pt x="0" y="0"/>
                  </a:moveTo>
                  <a:cubicBezTo>
                    <a:pt x="14" y="12"/>
                    <a:pt x="62" y="45"/>
                    <a:pt x="87" y="71"/>
                  </a:cubicBezTo>
                  <a:cubicBezTo>
                    <a:pt x="112" y="97"/>
                    <a:pt x="135" y="130"/>
                    <a:pt x="151" y="155"/>
                  </a:cubicBezTo>
                  <a:cubicBezTo>
                    <a:pt x="167" y="180"/>
                    <a:pt x="176" y="206"/>
                    <a:pt x="183" y="219"/>
                  </a:cubicBezTo>
                </a:path>
              </a:pathLst>
            </a:custGeom>
            <a:noFill/>
            <a:ln w="19050">
              <a:solidFill>
                <a:srgbClr val="9800BC">
                  <a:alpha val="56078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9" name="Freeform 20"/>
            <p:cNvSpPr>
              <a:spLocks/>
            </p:cNvSpPr>
            <p:nvPr/>
          </p:nvSpPr>
          <p:spPr bwMode="auto">
            <a:xfrm>
              <a:off x="838" y="1830"/>
              <a:ext cx="178" cy="196"/>
            </a:xfrm>
            <a:custGeom>
              <a:avLst/>
              <a:gdLst>
                <a:gd name="T0" fmla="*/ 0 w 178"/>
                <a:gd name="T1" fmla="*/ 0 h 196"/>
                <a:gd name="T2" fmla="*/ 52 w 178"/>
                <a:gd name="T3" fmla="*/ 84 h 196"/>
                <a:gd name="T4" fmla="*/ 120 w 178"/>
                <a:gd name="T5" fmla="*/ 156 h 196"/>
                <a:gd name="T6" fmla="*/ 178 w 178"/>
                <a:gd name="T7" fmla="*/ 196 h 19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8"/>
                <a:gd name="T13" fmla="*/ 0 h 196"/>
                <a:gd name="T14" fmla="*/ 178 w 178"/>
                <a:gd name="T15" fmla="*/ 196 h 19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8" h="196">
                  <a:moveTo>
                    <a:pt x="0" y="0"/>
                  </a:moveTo>
                  <a:cubicBezTo>
                    <a:pt x="9" y="14"/>
                    <a:pt x="32" y="58"/>
                    <a:pt x="52" y="84"/>
                  </a:cubicBezTo>
                  <a:cubicBezTo>
                    <a:pt x="72" y="110"/>
                    <a:pt x="99" y="137"/>
                    <a:pt x="120" y="156"/>
                  </a:cubicBezTo>
                  <a:cubicBezTo>
                    <a:pt x="141" y="175"/>
                    <a:pt x="166" y="188"/>
                    <a:pt x="178" y="196"/>
                  </a:cubicBezTo>
                </a:path>
              </a:pathLst>
            </a:custGeom>
            <a:noFill/>
            <a:ln w="19050">
              <a:solidFill>
                <a:srgbClr val="9800BC">
                  <a:alpha val="56078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90" name="Oval 21"/>
            <p:cNvSpPr>
              <a:spLocks noChangeArrowheads="1"/>
            </p:cNvSpPr>
            <p:nvPr/>
          </p:nvSpPr>
          <p:spPr bwMode="auto">
            <a:xfrm rot="-2536857">
              <a:off x="733" y="1395"/>
              <a:ext cx="894" cy="282"/>
            </a:xfrm>
            <a:prstGeom prst="ellipse">
              <a:avLst/>
            </a:prstGeom>
            <a:gradFill rotWithShape="1">
              <a:gsLst>
                <a:gs pos="0">
                  <a:srgbClr val="CE00FE">
                    <a:alpha val="60001"/>
                  </a:srgbClr>
                </a:gs>
                <a:gs pos="100000">
                  <a:srgbClr val="9300B5"/>
                </a:gs>
              </a:gsLst>
              <a:path path="shape">
                <a:fillToRect l="50000" t="50000" r="50000" b="50000"/>
              </a:path>
            </a:gradFill>
            <a:ln w="19050">
              <a:solidFill>
                <a:srgbClr val="C04A08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91" name="Freeform 18"/>
            <p:cNvSpPr>
              <a:spLocks/>
            </p:cNvSpPr>
            <p:nvPr/>
          </p:nvSpPr>
          <p:spPr bwMode="auto">
            <a:xfrm>
              <a:off x="794" y="1160"/>
              <a:ext cx="723" cy="664"/>
            </a:xfrm>
            <a:custGeom>
              <a:avLst/>
              <a:gdLst>
                <a:gd name="T0" fmla="*/ 41 w 723"/>
                <a:gd name="T1" fmla="*/ 664 h 664"/>
                <a:gd name="T2" fmla="*/ 11 w 723"/>
                <a:gd name="T3" fmla="*/ 578 h 664"/>
                <a:gd name="T4" fmla="*/ 1 w 723"/>
                <a:gd name="T5" fmla="*/ 472 h 664"/>
                <a:gd name="T6" fmla="*/ 6 w 723"/>
                <a:gd name="T7" fmla="*/ 386 h 664"/>
                <a:gd name="T8" fmla="*/ 33 w 723"/>
                <a:gd name="T9" fmla="*/ 290 h 664"/>
                <a:gd name="T10" fmla="*/ 97 w 723"/>
                <a:gd name="T11" fmla="*/ 190 h 664"/>
                <a:gd name="T12" fmla="*/ 169 w 723"/>
                <a:gd name="T13" fmla="*/ 110 h 664"/>
                <a:gd name="T14" fmla="*/ 232 w 723"/>
                <a:gd name="T15" fmla="*/ 64 h 664"/>
                <a:gd name="T16" fmla="*/ 315 w 723"/>
                <a:gd name="T17" fmla="*/ 24 h 664"/>
                <a:gd name="T18" fmla="*/ 435 w 723"/>
                <a:gd name="T19" fmla="*/ 2 h 664"/>
                <a:gd name="T20" fmla="*/ 564 w 723"/>
                <a:gd name="T21" fmla="*/ 10 h 664"/>
                <a:gd name="T22" fmla="*/ 680 w 723"/>
                <a:gd name="T23" fmla="*/ 53 h 664"/>
                <a:gd name="T24" fmla="*/ 723 w 723"/>
                <a:gd name="T25" fmla="*/ 82 h 66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23"/>
                <a:gd name="T40" fmla="*/ 0 h 664"/>
                <a:gd name="T41" fmla="*/ 723 w 723"/>
                <a:gd name="T42" fmla="*/ 664 h 66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23" h="664">
                  <a:moveTo>
                    <a:pt x="41" y="664"/>
                  </a:moveTo>
                  <a:cubicBezTo>
                    <a:pt x="36" y="650"/>
                    <a:pt x="18" y="610"/>
                    <a:pt x="11" y="578"/>
                  </a:cubicBezTo>
                  <a:cubicBezTo>
                    <a:pt x="4" y="546"/>
                    <a:pt x="2" y="504"/>
                    <a:pt x="1" y="472"/>
                  </a:cubicBezTo>
                  <a:cubicBezTo>
                    <a:pt x="0" y="440"/>
                    <a:pt x="1" y="416"/>
                    <a:pt x="6" y="386"/>
                  </a:cubicBezTo>
                  <a:cubicBezTo>
                    <a:pt x="11" y="356"/>
                    <a:pt x="18" y="323"/>
                    <a:pt x="33" y="290"/>
                  </a:cubicBezTo>
                  <a:cubicBezTo>
                    <a:pt x="48" y="257"/>
                    <a:pt x="74" y="220"/>
                    <a:pt x="97" y="190"/>
                  </a:cubicBezTo>
                  <a:cubicBezTo>
                    <a:pt x="120" y="160"/>
                    <a:pt x="147" y="131"/>
                    <a:pt x="169" y="110"/>
                  </a:cubicBezTo>
                  <a:cubicBezTo>
                    <a:pt x="191" y="89"/>
                    <a:pt x="208" y="78"/>
                    <a:pt x="232" y="64"/>
                  </a:cubicBezTo>
                  <a:cubicBezTo>
                    <a:pt x="256" y="50"/>
                    <a:pt x="281" y="34"/>
                    <a:pt x="315" y="24"/>
                  </a:cubicBezTo>
                  <a:cubicBezTo>
                    <a:pt x="349" y="14"/>
                    <a:pt x="394" y="4"/>
                    <a:pt x="435" y="2"/>
                  </a:cubicBezTo>
                  <a:cubicBezTo>
                    <a:pt x="476" y="0"/>
                    <a:pt x="523" y="2"/>
                    <a:pt x="564" y="10"/>
                  </a:cubicBezTo>
                  <a:cubicBezTo>
                    <a:pt x="605" y="18"/>
                    <a:pt x="654" y="41"/>
                    <a:pt x="680" y="53"/>
                  </a:cubicBezTo>
                  <a:cubicBezTo>
                    <a:pt x="706" y="65"/>
                    <a:pt x="714" y="76"/>
                    <a:pt x="723" y="82"/>
                  </a:cubicBezTo>
                </a:path>
              </a:pathLst>
            </a:custGeom>
            <a:noFill/>
            <a:ln w="19050">
              <a:solidFill>
                <a:srgbClr val="00C0B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2979738" y="2576513"/>
            <a:ext cx="3371850" cy="3033712"/>
            <a:chOff x="1971" y="1646"/>
            <a:chExt cx="2124" cy="1911"/>
          </a:xfrm>
        </p:grpSpPr>
        <p:pic>
          <p:nvPicPr>
            <p:cNvPr id="11280" name="Picture 9" descr="сфера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46" t="21112" r="25320" b="23277"/>
            <a:stretch>
              <a:fillRect/>
            </a:stretch>
          </p:blipFill>
          <p:spPr bwMode="auto">
            <a:xfrm>
              <a:off x="1971" y="1646"/>
              <a:ext cx="2124" cy="19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281" name="Freeform 11"/>
            <p:cNvSpPr>
              <a:spLocks/>
            </p:cNvSpPr>
            <p:nvPr/>
          </p:nvSpPr>
          <p:spPr bwMode="auto">
            <a:xfrm>
              <a:off x="2396" y="2480"/>
              <a:ext cx="562" cy="696"/>
            </a:xfrm>
            <a:custGeom>
              <a:avLst/>
              <a:gdLst>
                <a:gd name="T0" fmla="*/ 31 w 562"/>
                <a:gd name="T1" fmla="*/ 0 h 696"/>
                <a:gd name="T2" fmla="*/ 10 w 562"/>
                <a:gd name="T3" fmla="*/ 78 h 696"/>
                <a:gd name="T4" fmla="*/ 7 w 562"/>
                <a:gd name="T5" fmla="*/ 226 h 696"/>
                <a:gd name="T6" fmla="*/ 52 w 562"/>
                <a:gd name="T7" fmla="*/ 402 h 696"/>
                <a:gd name="T8" fmla="*/ 158 w 562"/>
                <a:gd name="T9" fmla="*/ 557 h 696"/>
                <a:gd name="T10" fmla="*/ 300 w 562"/>
                <a:gd name="T11" fmla="*/ 654 h 696"/>
                <a:gd name="T12" fmla="*/ 460 w 562"/>
                <a:gd name="T13" fmla="*/ 691 h 696"/>
                <a:gd name="T14" fmla="*/ 562 w 562"/>
                <a:gd name="T15" fmla="*/ 686 h 6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62"/>
                <a:gd name="T25" fmla="*/ 0 h 696"/>
                <a:gd name="T26" fmla="*/ 562 w 562"/>
                <a:gd name="T27" fmla="*/ 696 h 69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62" h="696">
                  <a:moveTo>
                    <a:pt x="31" y="0"/>
                  </a:moveTo>
                  <a:cubicBezTo>
                    <a:pt x="28" y="13"/>
                    <a:pt x="14" y="40"/>
                    <a:pt x="10" y="78"/>
                  </a:cubicBezTo>
                  <a:cubicBezTo>
                    <a:pt x="6" y="116"/>
                    <a:pt x="0" y="172"/>
                    <a:pt x="7" y="226"/>
                  </a:cubicBezTo>
                  <a:cubicBezTo>
                    <a:pt x="14" y="280"/>
                    <a:pt x="27" y="347"/>
                    <a:pt x="52" y="402"/>
                  </a:cubicBezTo>
                  <a:cubicBezTo>
                    <a:pt x="77" y="457"/>
                    <a:pt x="117" y="515"/>
                    <a:pt x="158" y="557"/>
                  </a:cubicBezTo>
                  <a:cubicBezTo>
                    <a:pt x="199" y="599"/>
                    <a:pt x="250" y="632"/>
                    <a:pt x="300" y="654"/>
                  </a:cubicBezTo>
                  <a:cubicBezTo>
                    <a:pt x="350" y="676"/>
                    <a:pt x="416" y="686"/>
                    <a:pt x="460" y="691"/>
                  </a:cubicBezTo>
                  <a:cubicBezTo>
                    <a:pt x="504" y="696"/>
                    <a:pt x="541" y="687"/>
                    <a:pt x="562" y="686"/>
                  </a:cubicBezTo>
                </a:path>
              </a:pathLst>
            </a:custGeom>
            <a:noFill/>
            <a:ln w="19050">
              <a:solidFill>
                <a:srgbClr val="00737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2" name="Oval 12"/>
            <p:cNvSpPr>
              <a:spLocks noChangeArrowheads="1"/>
            </p:cNvSpPr>
            <p:nvPr/>
          </p:nvSpPr>
          <p:spPr bwMode="auto">
            <a:xfrm rot="2898995">
              <a:off x="2530" y="2400"/>
              <a:ext cx="974" cy="342"/>
            </a:xfrm>
            <a:prstGeom prst="ellipse">
              <a:avLst/>
            </a:prstGeom>
            <a:gradFill rotWithShape="1">
              <a:gsLst>
                <a:gs pos="0">
                  <a:srgbClr val="F78B65">
                    <a:alpha val="46001"/>
                  </a:srgbClr>
                </a:gs>
                <a:gs pos="100000">
                  <a:srgbClr val="C46E50">
                    <a:alpha val="82001"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A5002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83" name="Freeform 13"/>
            <p:cNvSpPr>
              <a:spLocks/>
            </p:cNvSpPr>
            <p:nvPr/>
          </p:nvSpPr>
          <p:spPr bwMode="auto">
            <a:xfrm>
              <a:off x="2707" y="2151"/>
              <a:ext cx="713" cy="782"/>
            </a:xfrm>
            <a:custGeom>
              <a:avLst/>
              <a:gdLst>
                <a:gd name="T0" fmla="*/ 0 w 713"/>
                <a:gd name="T1" fmla="*/ 41 h 782"/>
                <a:gd name="T2" fmla="*/ 107 w 713"/>
                <a:gd name="T3" fmla="*/ 11 h 782"/>
                <a:gd name="T4" fmla="*/ 211 w 713"/>
                <a:gd name="T5" fmla="*/ 1 h 782"/>
                <a:gd name="T6" fmla="*/ 343 w 713"/>
                <a:gd name="T7" fmla="*/ 17 h 782"/>
                <a:gd name="T8" fmla="*/ 440 w 713"/>
                <a:gd name="T9" fmla="*/ 52 h 782"/>
                <a:gd name="T10" fmla="*/ 543 w 713"/>
                <a:gd name="T11" fmla="*/ 118 h 782"/>
                <a:gd name="T12" fmla="*/ 651 w 713"/>
                <a:gd name="T13" fmla="*/ 267 h 782"/>
                <a:gd name="T14" fmla="*/ 690 w 713"/>
                <a:gd name="T15" fmla="*/ 369 h 782"/>
                <a:gd name="T16" fmla="*/ 707 w 713"/>
                <a:gd name="T17" fmla="*/ 447 h 782"/>
                <a:gd name="T18" fmla="*/ 712 w 713"/>
                <a:gd name="T19" fmla="*/ 515 h 782"/>
                <a:gd name="T20" fmla="*/ 704 w 713"/>
                <a:gd name="T21" fmla="*/ 627 h 782"/>
                <a:gd name="T22" fmla="*/ 671 w 713"/>
                <a:gd name="T23" fmla="*/ 731 h 782"/>
                <a:gd name="T24" fmla="*/ 640 w 713"/>
                <a:gd name="T25" fmla="*/ 782 h 78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13"/>
                <a:gd name="T40" fmla="*/ 0 h 782"/>
                <a:gd name="T41" fmla="*/ 713 w 713"/>
                <a:gd name="T42" fmla="*/ 782 h 78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13" h="782">
                  <a:moveTo>
                    <a:pt x="0" y="41"/>
                  </a:moveTo>
                  <a:cubicBezTo>
                    <a:pt x="18" y="36"/>
                    <a:pt x="72" y="18"/>
                    <a:pt x="107" y="11"/>
                  </a:cubicBezTo>
                  <a:cubicBezTo>
                    <a:pt x="142" y="4"/>
                    <a:pt x="172" y="0"/>
                    <a:pt x="211" y="1"/>
                  </a:cubicBezTo>
                  <a:cubicBezTo>
                    <a:pt x="250" y="2"/>
                    <a:pt x="305" y="9"/>
                    <a:pt x="343" y="17"/>
                  </a:cubicBezTo>
                  <a:cubicBezTo>
                    <a:pt x="381" y="25"/>
                    <a:pt x="407" y="35"/>
                    <a:pt x="440" y="52"/>
                  </a:cubicBezTo>
                  <a:cubicBezTo>
                    <a:pt x="473" y="69"/>
                    <a:pt x="508" y="82"/>
                    <a:pt x="543" y="118"/>
                  </a:cubicBezTo>
                  <a:cubicBezTo>
                    <a:pt x="578" y="154"/>
                    <a:pt x="627" y="225"/>
                    <a:pt x="651" y="267"/>
                  </a:cubicBezTo>
                  <a:cubicBezTo>
                    <a:pt x="675" y="309"/>
                    <a:pt x="681" y="339"/>
                    <a:pt x="690" y="369"/>
                  </a:cubicBezTo>
                  <a:cubicBezTo>
                    <a:pt x="699" y="399"/>
                    <a:pt x="703" y="423"/>
                    <a:pt x="707" y="447"/>
                  </a:cubicBezTo>
                  <a:cubicBezTo>
                    <a:pt x="711" y="471"/>
                    <a:pt x="713" y="485"/>
                    <a:pt x="712" y="515"/>
                  </a:cubicBezTo>
                  <a:cubicBezTo>
                    <a:pt x="711" y="545"/>
                    <a:pt x="711" y="591"/>
                    <a:pt x="704" y="627"/>
                  </a:cubicBezTo>
                  <a:cubicBezTo>
                    <a:pt x="697" y="663"/>
                    <a:pt x="682" y="705"/>
                    <a:pt x="671" y="731"/>
                  </a:cubicBezTo>
                  <a:cubicBezTo>
                    <a:pt x="660" y="757"/>
                    <a:pt x="647" y="771"/>
                    <a:pt x="640" y="782"/>
                  </a:cubicBezTo>
                </a:path>
              </a:pathLst>
            </a:custGeom>
            <a:noFill/>
            <a:ln w="19050">
              <a:solidFill>
                <a:srgbClr val="00C0B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4" name="Freeform 14"/>
            <p:cNvSpPr>
              <a:spLocks/>
            </p:cNvSpPr>
            <p:nvPr/>
          </p:nvSpPr>
          <p:spPr bwMode="auto">
            <a:xfrm>
              <a:off x="2427" y="2194"/>
              <a:ext cx="279" cy="286"/>
            </a:xfrm>
            <a:custGeom>
              <a:avLst/>
              <a:gdLst>
                <a:gd name="T0" fmla="*/ 279 w 279"/>
                <a:gd name="T1" fmla="*/ 0 h 286"/>
                <a:gd name="T2" fmla="*/ 195 w 279"/>
                <a:gd name="T3" fmla="*/ 46 h 286"/>
                <a:gd name="T4" fmla="*/ 112 w 279"/>
                <a:gd name="T5" fmla="*/ 124 h 286"/>
                <a:gd name="T6" fmla="*/ 43 w 279"/>
                <a:gd name="T7" fmla="*/ 216 h 286"/>
                <a:gd name="T8" fmla="*/ 0 w 279"/>
                <a:gd name="T9" fmla="*/ 286 h 2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9"/>
                <a:gd name="T16" fmla="*/ 0 h 286"/>
                <a:gd name="T17" fmla="*/ 279 w 279"/>
                <a:gd name="T18" fmla="*/ 286 h 2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9" h="286">
                  <a:moveTo>
                    <a:pt x="279" y="0"/>
                  </a:moveTo>
                  <a:cubicBezTo>
                    <a:pt x="265" y="8"/>
                    <a:pt x="223" y="25"/>
                    <a:pt x="195" y="46"/>
                  </a:cubicBezTo>
                  <a:cubicBezTo>
                    <a:pt x="167" y="67"/>
                    <a:pt x="137" y="96"/>
                    <a:pt x="112" y="124"/>
                  </a:cubicBezTo>
                  <a:cubicBezTo>
                    <a:pt x="87" y="152"/>
                    <a:pt x="62" y="189"/>
                    <a:pt x="43" y="216"/>
                  </a:cubicBezTo>
                  <a:cubicBezTo>
                    <a:pt x="24" y="243"/>
                    <a:pt x="7" y="274"/>
                    <a:pt x="0" y="286"/>
                  </a:cubicBezTo>
                </a:path>
              </a:pathLst>
            </a:custGeom>
            <a:noFill/>
            <a:ln w="19050">
              <a:solidFill>
                <a:srgbClr val="C04A08">
                  <a:alpha val="67842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5" name="Freeform 15"/>
            <p:cNvSpPr>
              <a:spLocks/>
            </p:cNvSpPr>
            <p:nvPr/>
          </p:nvSpPr>
          <p:spPr bwMode="auto">
            <a:xfrm>
              <a:off x="2962" y="2926"/>
              <a:ext cx="392" cy="239"/>
            </a:xfrm>
            <a:custGeom>
              <a:avLst/>
              <a:gdLst>
                <a:gd name="T0" fmla="*/ 392 w 392"/>
                <a:gd name="T1" fmla="*/ 0 h 239"/>
                <a:gd name="T2" fmla="*/ 320 w 392"/>
                <a:gd name="T3" fmla="*/ 90 h 239"/>
                <a:gd name="T4" fmla="*/ 256 w 392"/>
                <a:gd name="T5" fmla="*/ 149 h 239"/>
                <a:gd name="T6" fmla="*/ 192 w 392"/>
                <a:gd name="T7" fmla="*/ 191 h 239"/>
                <a:gd name="T8" fmla="*/ 102 w 392"/>
                <a:gd name="T9" fmla="*/ 226 h 239"/>
                <a:gd name="T10" fmla="*/ 0 w 392"/>
                <a:gd name="T11" fmla="*/ 239 h 2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92"/>
                <a:gd name="T19" fmla="*/ 0 h 239"/>
                <a:gd name="T20" fmla="*/ 392 w 392"/>
                <a:gd name="T21" fmla="*/ 239 h 23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92" h="239">
                  <a:moveTo>
                    <a:pt x="392" y="0"/>
                  </a:moveTo>
                  <a:cubicBezTo>
                    <a:pt x="380" y="15"/>
                    <a:pt x="343" y="65"/>
                    <a:pt x="320" y="90"/>
                  </a:cubicBezTo>
                  <a:cubicBezTo>
                    <a:pt x="297" y="115"/>
                    <a:pt x="277" y="132"/>
                    <a:pt x="256" y="149"/>
                  </a:cubicBezTo>
                  <a:cubicBezTo>
                    <a:pt x="235" y="166"/>
                    <a:pt x="218" y="178"/>
                    <a:pt x="192" y="191"/>
                  </a:cubicBezTo>
                  <a:cubicBezTo>
                    <a:pt x="166" y="204"/>
                    <a:pt x="134" y="218"/>
                    <a:pt x="102" y="226"/>
                  </a:cubicBezTo>
                  <a:cubicBezTo>
                    <a:pt x="70" y="234"/>
                    <a:pt x="21" y="236"/>
                    <a:pt x="0" y="239"/>
                  </a:cubicBezTo>
                </a:path>
              </a:pathLst>
            </a:custGeom>
            <a:noFill/>
            <a:ln w="19050">
              <a:solidFill>
                <a:srgbClr val="C04A08">
                  <a:alpha val="67842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5694363" y="925513"/>
            <a:ext cx="3240087" cy="2847975"/>
            <a:chOff x="3587" y="583"/>
            <a:chExt cx="2041" cy="1794"/>
          </a:xfrm>
        </p:grpSpPr>
        <p:grpSp>
          <p:nvGrpSpPr>
            <p:cNvPr id="11271" name="Group 31"/>
            <p:cNvGrpSpPr>
              <a:grpSpLocks/>
            </p:cNvGrpSpPr>
            <p:nvPr/>
          </p:nvGrpSpPr>
          <p:grpSpPr bwMode="auto">
            <a:xfrm>
              <a:off x="3587" y="583"/>
              <a:ext cx="2041" cy="1794"/>
              <a:chOff x="3587" y="583"/>
              <a:chExt cx="2041" cy="1794"/>
            </a:xfrm>
          </p:grpSpPr>
          <p:sp>
            <p:nvSpPr>
              <p:cNvPr id="11278" name="Rectangle 29"/>
              <p:cNvSpPr>
                <a:spLocks noChangeArrowheads="1"/>
              </p:cNvSpPr>
              <p:nvPr/>
            </p:nvSpPr>
            <p:spPr bwMode="auto">
              <a:xfrm>
                <a:off x="3587" y="583"/>
                <a:ext cx="2041" cy="1794"/>
              </a:xfrm>
              <a:prstGeom prst="rect">
                <a:avLst/>
              </a:prstGeom>
              <a:solidFill>
                <a:srgbClr val="CCE8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11279" name="Picture 7" descr="сфера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639" t="34793" r="30524" b="34892"/>
              <a:stretch>
                <a:fillRect/>
              </a:stretch>
            </p:blipFill>
            <p:spPr bwMode="auto">
              <a:xfrm rot="-515412">
                <a:off x="3718" y="979"/>
                <a:ext cx="1826" cy="1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272" name="Group 32"/>
            <p:cNvGrpSpPr>
              <a:grpSpLocks/>
            </p:cNvGrpSpPr>
            <p:nvPr/>
          </p:nvGrpSpPr>
          <p:grpSpPr bwMode="auto">
            <a:xfrm>
              <a:off x="3716" y="997"/>
              <a:ext cx="1802" cy="1032"/>
              <a:chOff x="3716" y="997"/>
              <a:chExt cx="1802" cy="1032"/>
            </a:xfrm>
          </p:grpSpPr>
          <p:sp>
            <p:nvSpPr>
              <p:cNvPr id="11273" name="Oval 10"/>
              <p:cNvSpPr>
                <a:spLocks noChangeArrowheads="1"/>
              </p:cNvSpPr>
              <p:nvPr/>
            </p:nvSpPr>
            <p:spPr bwMode="auto">
              <a:xfrm rot="-515412">
                <a:off x="4100" y="1078"/>
                <a:ext cx="914" cy="951"/>
              </a:xfrm>
              <a:prstGeom prst="ellipse">
                <a:avLst/>
              </a:prstGeom>
              <a:noFill/>
              <a:ln w="1905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74" name="Freeform 24"/>
              <p:cNvSpPr>
                <a:spLocks/>
              </p:cNvSpPr>
              <p:nvPr/>
            </p:nvSpPr>
            <p:spPr bwMode="auto">
              <a:xfrm rot="-515412">
                <a:off x="3716" y="997"/>
                <a:ext cx="1802" cy="883"/>
              </a:xfrm>
              <a:custGeom>
                <a:avLst/>
                <a:gdLst>
                  <a:gd name="T0" fmla="*/ 641 w 1802"/>
                  <a:gd name="T1" fmla="*/ 105 h 883"/>
                  <a:gd name="T2" fmla="*/ 50 w 1802"/>
                  <a:gd name="T3" fmla="*/ 0 h 883"/>
                  <a:gd name="T4" fmla="*/ 0 w 1802"/>
                  <a:gd name="T5" fmla="*/ 566 h 883"/>
                  <a:gd name="T6" fmla="*/ 1750 w 1802"/>
                  <a:gd name="T7" fmla="*/ 883 h 883"/>
                  <a:gd name="T8" fmla="*/ 1802 w 1802"/>
                  <a:gd name="T9" fmla="*/ 314 h 883"/>
                  <a:gd name="T10" fmla="*/ 1133 w 1802"/>
                  <a:gd name="T11" fmla="*/ 189 h 88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802"/>
                  <a:gd name="T19" fmla="*/ 0 h 883"/>
                  <a:gd name="T20" fmla="*/ 1802 w 1802"/>
                  <a:gd name="T21" fmla="*/ 883 h 88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802" h="883">
                    <a:moveTo>
                      <a:pt x="641" y="105"/>
                    </a:moveTo>
                    <a:lnTo>
                      <a:pt x="50" y="0"/>
                    </a:lnTo>
                    <a:lnTo>
                      <a:pt x="0" y="566"/>
                    </a:lnTo>
                    <a:lnTo>
                      <a:pt x="1750" y="883"/>
                    </a:lnTo>
                    <a:lnTo>
                      <a:pt x="1802" y="314"/>
                    </a:lnTo>
                    <a:lnTo>
                      <a:pt x="1133" y="189"/>
                    </a:lnTo>
                  </a:path>
                </a:pathLst>
              </a:custGeom>
              <a:noFill/>
              <a:ln w="9525">
                <a:solidFill>
                  <a:srgbClr val="A29E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75" name="Oval 25"/>
              <p:cNvSpPr>
                <a:spLocks noChangeArrowheads="1"/>
              </p:cNvSpPr>
              <p:nvPr/>
            </p:nvSpPr>
            <p:spPr bwMode="auto">
              <a:xfrm rot="168116">
                <a:off x="4129" y="1287"/>
                <a:ext cx="866" cy="259"/>
              </a:xfrm>
              <a:prstGeom prst="ellipse">
                <a:avLst/>
              </a:prstGeom>
              <a:gradFill rotWithShape="1">
                <a:gsLst>
                  <a:gs pos="0">
                    <a:srgbClr val="A29E00">
                      <a:alpha val="39998"/>
                    </a:srgbClr>
                  </a:gs>
                  <a:gs pos="100000">
                    <a:srgbClr val="646100">
                      <a:alpha val="5900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19050">
                <a:solidFill>
                  <a:srgbClr val="C04A08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76" name="Freeform 26"/>
              <p:cNvSpPr>
                <a:spLocks/>
              </p:cNvSpPr>
              <p:nvPr/>
            </p:nvSpPr>
            <p:spPr bwMode="auto">
              <a:xfrm rot="-515412">
                <a:off x="4093" y="1396"/>
                <a:ext cx="56" cy="312"/>
              </a:xfrm>
              <a:custGeom>
                <a:avLst/>
                <a:gdLst>
                  <a:gd name="T0" fmla="*/ 56 w 56"/>
                  <a:gd name="T1" fmla="*/ 0 h 312"/>
                  <a:gd name="T2" fmla="*/ 16 w 56"/>
                  <a:gd name="T3" fmla="*/ 96 h 312"/>
                  <a:gd name="T4" fmla="*/ 1 w 56"/>
                  <a:gd name="T5" fmla="*/ 223 h 312"/>
                  <a:gd name="T6" fmla="*/ 8 w 56"/>
                  <a:gd name="T7" fmla="*/ 312 h 31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6"/>
                  <a:gd name="T13" fmla="*/ 0 h 312"/>
                  <a:gd name="T14" fmla="*/ 56 w 56"/>
                  <a:gd name="T15" fmla="*/ 312 h 31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6" h="312">
                    <a:moveTo>
                      <a:pt x="56" y="0"/>
                    </a:moveTo>
                    <a:cubicBezTo>
                      <a:pt x="49" y="16"/>
                      <a:pt x="25" y="59"/>
                      <a:pt x="16" y="96"/>
                    </a:cubicBezTo>
                    <a:cubicBezTo>
                      <a:pt x="7" y="133"/>
                      <a:pt x="2" y="187"/>
                      <a:pt x="1" y="223"/>
                    </a:cubicBezTo>
                    <a:cubicBezTo>
                      <a:pt x="0" y="259"/>
                      <a:pt x="7" y="294"/>
                      <a:pt x="8" y="312"/>
                    </a:cubicBezTo>
                  </a:path>
                </a:pathLst>
              </a:custGeom>
              <a:noFill/>
              <a:ln w="19050">
                <a:solidFill>
                  <a:srgbClr val="A29E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77" name="Freeform 27"/>
              <p:cNvSpPr>
                <a:spLocks/>
              </p:cNvSpPr>
              <p:nvPr/>
            </p:nvSpPr>
            <p:spPr bwMode="auto">
              <a:xfrm rot="-515412">
                <a:off x="4959" y="1438"/>
                <a:ext cx="68" cy="288"/>
              </a:xfrm>
              <a:custGeom>
                <a:avLst/>
                <a:gdLst>
                  <a:gd name="T0" fmla="*/ 65 w 68"/>
                  <a:gd name="T1" fmla="*/ 0 h 288"/>
                  <a:gd name="T2" fmla="*/ 62 w 68"/>
                  <a:gd name="T3" fmla="*/ 113 h 288"/>
                  <a:gd name="T4" fmla="*/ 31 w 68"/>
                  <a:gd name="T5" fmla="*/ 228 h 288"/>
                  <a:gd name="T6" fmla="*/ 0 w 68"/>
                  <a:gd name="T7" fmla="*/ 288 h 28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8"/>
                  <a:gd name="T13" fmla="*/ 0 h 288"/>
                  <a:gd name="T14" fmla="*/ 68 w 68"/>
                  <a:gd name="T15" fmla="*/ 288 h 28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8" h="288">
                    <a:moveTo>
                      <a:pt x="65" y="0"/>
                    </a:moveTo>
                    <a:cubicBezTo>
                      <a:pt x="64" y="19"/>
                      <a:pt x="68" y="75"/>
                      <a:pt x="62" y="113"/>
                    </a:cubicBezTo>
                    <a:cubicBezTo>
                      <a:pt x="56" y="151"/>
                      <a:pt x="41" y="199"/>
                      <a:pt x="31" y="228"/>
                    </a:cubicBezTo>
                    <a:cubicBezTo>
                      <a:pt x="21" y="257"/>
                      <a:pt x="6" y="276"/>
                      <a:pt x="0" y="288"/>
                    </a:cubicBezTo>
                  </a:path>
                </a:pathLst>
              </a:custGeom>
              <a:noFill/>
              <a:ln w="19050">
                <a:solidFill>
                  <a:srgbClr val="A29E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Line 7"/>
          <p:cNvSpPr>
            <a:spLocks noChangeShapeType="1"/>
          </p:cNvSpPr>
          <p:nvPr/>
        </p:nvSpPr>
        <p:spPr bwMode="auto">
          <a:xfrm flipH="1">
            <a:off x="3251200" y="136525"/>
            <a:ext cx="2282825" cy="2763838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1" name="Oval 9"/>
          <p:cNvSpPr>
            <a:spLocks noChangeArrowheads="1"/>
          </p:cNvSpPr>
          <p:nvPr/>
        </p:nvSpPr>
        <p:spPr bwMode="auto">
          <a:xfrm>
            <a:off x="2573338" y="123825"/>
            <a:ext cx="2590800" cy="2579688"/>
          </a:xfrm>
          <a:prstGeom prst="ellips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ru-RU" sz="1800" b="0">
              <a:cs typeface="Arial" charset="0"/>
            </a:endParaRPr>
          </a:p>
        </p:txBody>
      </p:sp>
      <p:sp>
        <p:nvSpPr>
          <p:cNvPr id="12292" name="Line 10"/>
          <p:cNvSpPr>
            <a:spLocks noChangeShapeType="1"/>
          </p:cNvSpPr>
          <p:nvPr/>
        </p:nvSpPr>
        <p:spPr bwMode="auto">
          <a:xfrm>
            <a:off x="2484438" y="1420813"/>
            <a:ext cx="2767012" cy="0"/>
          </a:xfrm>
          <a:prstGeom prst="line">
            <a:avLst/>
          </a:prstGeom>
          <a:noFill/>
          <a:ln w="12700">
            <a:solidFill>
              <a:srgbClr val="0000CC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3" name="Line 11"/>
          <p:cNvSpPr>
            <a:spLocks noChangeShapeType="1"/>
          </p:cNvSpPr>
          <p:nvPr/>
        </p:nvSpPr>
        <p:spPr bwMode="auto">
          <a:xfrm flipV="1">
            <a:off x="3856038" y="50800"/>
            <a:ext cx="0" cy="5592763"/>
          </a:xfrm>
          <a:prstGeom prst="line">
            <a:avLst/>
          </a:prstGeom>
          <a:noFill/>
          <a:ln w="12700">
            <a:solidFill>
              <a:srgbClr val="0000CC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3467100" y="781050"/>
            <a:ext cx="1535113" cy="185896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5" name="Oval 15"/>
          <p:cNvSpPr>
            <a:spLocks noChangeArrowheads="1"/>
          </p:cNvSpPr>
          <p:nvPr/>
        </p:nvSpPr>
        <p:spPr bwMode="auto">
          <a:xfrm>
            <a:off x="2573338" y="2924175"/>
            <a:ext cx="2590800" cy="2579688"/>
          </a:xfrm>
          <a:prstGeom prst="ellips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ru-RU" sz="1800" b="0">
              <a:cs typeface="Arial" charset="0"/>
            </a:endParaRPr>
          </a:p>
        </p:txBody>
      </p:sp>
      <p:sp>
        <p:nvSpPr>
          <p:cNvPr id="12296" name="Line 16"/>
          <p:cNvSpPr>
            <a:spLocks noChangeShapeType="1"/>
          </p:cNvSpPr>
          <p:nvPr/>
        </p:nvSpPr>
        <p:spPr bwMode="auto">
          <a:xfrm>
            <a:off x="2443163" y="4221163"/>
            <a:ext cx="2968625" cy="0"/>
          </a:xfrm>
          <a:prstGeom prst="line">
            <a:avLst/>
          </a:prstGeom>
          <a:noFill/>
          <a:ln w="12700">
            <a:solidFill>
              <a:srgbClr val="0000CC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5410200" y="3868738"/>
            <a:ext cx="819150" cy="396875"/>
            <a:chOff x="3408" y="2437"/>
            <a:chExt cx="516" cy="250"/>
          </a:xfrm>
        </p:grpSpPr>
        <p:sp>
          <p:nvSpPr>
            <p:cNvPr id="12319" name="Line 20"/>
            <p:cNvSpPr>
              <a:spLocks noChangeShapeType="1"/>
            </p:cNvSpPr>
            <p:nvPr/>
          </p:nvSpPr>
          <p:spPr bwMode="auto">
            <a:xfrm>
              <a:off x="3408" y="2659"/>
              <a:ext cx="324" cy="0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20" name="Text Box 21"/>
            <p:cNvSpPr txBox="1">
              <a:spLocks noChangeArrowheads="1"/>
            </p:cNvSpPr>
            <p:nvPr/>
          </p:nvSpPr>
          <p:spPr bwMode="auto">
            <a:xfrm>
              <a:off x="3474" y="2437"/>
              <a:ext cx="45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0000CC"/>
                  </a:solidFill>
                  <a:latin typeface="GOST type B" pitchFamily="34" charset="0"/>
                </a:rPr>
                <a:t>Ф</a:t>
              </a:r>
              <a:r>
                <a:rPr lang="ru-RU" sz="2000" i="1" baseline="-20000">
                  <a:solidFill>
                    <a:srgbClr val="0000CC"/>
                  </a:solidFill>
                  <a:latin typeface="GOST type B" pitchFamily="34" charset="0"/>
                </a:rPr>
                <a:t>1</a:t>
              </a:r>
            </a:p>
          </p:txBody>
        </p:sp>
      </p:grpSp>
      <p:sp>
        <p:nvSpPr>
          <p:cNvPr id="12298" name="Rectangle 23"/>
          <p:cNvSpPr>
            <a:spLocks noChangeArrowheads="1"/>
          </p:cNvSpPr>
          <p:nvPr/>
        </p:nvSpPr>
        <p:spPr bwMode="auto">
          <a:xfrm>
            <a:off x="5292725" y="188913"/>
            <a:ext cx="649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 i="1">
                <a:solidFill>
                  <a:srgbClr val="0000CC"/>
                </a:solidFill>
                <a:latin typeface="GOST type B" pitchFamily="34" charset="0"/>
                <a:cs typeface="Arial" charset="0"/>
              </a:rPr>
              <a:t>Q</a:t>
            </a:r>
            <a:r>
              <a:rPr lang="ru-RU" sz="2000" i="1" baseline="-25000">
                <a:solidFill>
                  <a:srgbClr val="0000CC"/>
                </a:solidFill>
                <a:latin typeface="GOST type B" pitchFamily="34" charset="0"/>
                <a:cs typeface="Arial" charset="0"/>
              </a:rPr>
              <a:t>2</a:t>
            </a:r>
          </a:p>
        </p:txBody>
      </p:sp>
      <p:sp>
        <p:nvSpPr>
          <p:cNvPr id="12299" name="Text Box 24"/>
          <p:cNvSpPr txBox="1">
            <a:spLocks noChangeArrowheads="1"/>
          </p:cNvSpPr>
          <p:nvPr/>
        </p:nvSpPr>
        <p:spPr bwMode="auto">
          <a:xfrm>
            <a:off x="3419475" y="3860800"/>
            <a:ext cx="714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i="1">
                <a:solidFill>
                  <a:srgbClr val="0000CC"/>
                </a:solidFill>
                <a:latin typeface="GOST type B" pitchFamily="34" charset="0"/>
              </a:rPr>
              <a:t>О</a:t>
            </a:r>
            <a:r>
              <a:rPr lang="ru-RU" sz="2000" i="1" baseline="-20000">
                <a:solidFill>
                  <a:srgbClr val="0000CC"/>
                </a:solidFill>
                <a:latin typeface="GOST type B" pitchFamily="34" charset="0"/>
              </a:rPr>
              <a:t>1</a:t>
            </a:r>
          </a:p>
        </p:txBody>
      </p:sp>
      <p:sp>
        <p:nvSpPr>
          <p:cNvPr id="12300" name="Text Box 25"/>
          <p:cNvSpPr txBox="1">
            <a:spLocks noChangeArrowheads="1"/>
          </p:cNvSpPr>
          <p:nvPr/>
        </p:nvSpPr>
        <p:spPr bwMode="auto">
          <a:xfrm>
            <a:off x="3419475" y="1052513"/>
            <a:ext cx="714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i="1">
                <a:solidFill>
                  <a:srgbClr val="0000CC"/>
                </a:solidFill>
                <a:latin typeface="GOST type B" pitchFamily="34" charset="0"/>
              </a:rPr>
              <a:t>О</a:t>
            </a:r>
            <a:r>
              <a:rPr lang="en-US" sz="2000" i="1" baseline="-20000">
                <a:solidFill>
                  <a:srgbClr val="0000CC"/>
                </a:solidFill>
                <a:latin typeface="GOST type B" pitchFamily="34" charset="0"/>
              </a:rPr>
              <a:t>2</a:t>
            </a:r>
            <a:endParaRPr lang="ru-RU" sz="2000" i="1" baseline="-20000">
              <a:solidFill>
                <a:srgbClr val="0000CC"/>
              </a:solidFill>
              <a:latin typeface="GOST type B" pitchFamily="34" charset="0"/>
            </a:endParaRPr>
          </a:p>
        </p:txBody>
      </p:sp>
      <p:grpSp>
        <p:nvGrpSpPr>
          <p:cNvPr id="3" name="Group 68"/>
          <p:cNvGrpSpPr>
            <a:grpSpLocks/>
          </p:cNvGrpSpPr>
          <p:nvPr/>
        </p:nvGrpSpPr>
        <p:grpSpPr bwMode="auto">
          <a:xfrm>
            <a:off x="2754313" y="2630488"/>
            <a:ext cx="919162" cy="1944687"/>
            <a:chOff x="1735" y="1657"/>
            <a:chExt cx="579" cy="1225"/>
          </a:xfrm>
        </p:grpSpPr>
        <p:sp>
          <p:nvSpPr>
            <p:cNvPr id="12315" name="Line 60"/>
            <p:cNvSpPr>
              <a:spLocks noChangeShapeType="1"/>
            </p:cNvSpPr>
            <p:nvPr/>
          </p:nvSpPr>
          <p:spPr bwMode="auto">
            <a:xfrm flipH="1">
              <a:off x="2182" y="1657"/>
              <a:ext cx="2" cy="1005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2316" name="Group 62"/>
            <p:cNvGrpSpPr>
              <a:grpSpLocks/>
            </p:cNvGrpSpPr>
            <p:nvPr/>
          </p:nvGrpSpPr>
          <p:grpSpPr bwMode="auto">
            <a:xfrm>
              <a:off x="1735" y="2632"/>
              <a:ext cx="579" cy="250"/>
              <a:chOff x="1735" y="2632"/>
              <a:chExt cx="579" cy="250"/>
            </a:xfrm>
          </p:grpSpPr>
          <p:sp>
            <p:nvSpPr>
              <p:cNvPr id="12317" name="Text Box 63"/>
              <p:cNvSpPr txBox="1">
                <a:spLocks noChangeArrowheads="1"/>
              </p:cNvSpPr>
              <p:nvPr/>
            </p:nvSpPr>
            <p:spPr bwMode="auto">
              <a:xfrm>
                <a:off x="1735" y="2632"/>
                <a:ext cx="579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ru-RU" sz="2000" i="1">
                    <a:solidFill>
                      <a:srgbClr val="CC0000"/>
                    </a:solidFill>
                    <a:latin typeface="GOST type B" pitchFamily="34" charset="0"/>
                    <a:cs typeface="Arial" charset="0"/>
                  </a:rPr>
                  <a:t>(1</a:t>
                </a:r>
                <a:r>
                  <a:rPr lang="ru-RU" sz="2000" i="1" baseline="-20000">
                    <a:solidFill>
                      <a:srgbClr val="CC0000"/>
                    </a:solidFill>
                    <a:latin typeface="GOST type B" pitchFamily="34" charset="0"/>
                    <a:cs typeface="Arial" charset="0"/>
                  </a:rPr>
                  <a:t>1</a:t>
                </a:r>
                <a:r>
                  <a:rPr lang="en-US" sz="1000" i="1" baseline="-20000">
                    <a:solidFill>
                      <a:srgbClr val="CC0000"/>
                    </a:solidFill>
                    <a:latin typeface="GOST type B" pitchFamily="34" charset="0"/>
                    <a:cs typeface="Arial" charset="0"/>
                  </a:rPr>
                  <a:t> </a:t>
                </a:r>
                <a:r>
                  <a:rPr lang="ru-RU" sz="2000" i="1">
                    <a:solidFill>
                      <a:srgbClr val="CC0000"/>
                    </a:solidFill>
                    <a:latin typeface="GOST type B" pitchFamily="34" charset="0"/>
                    <a:cs typeface="Arial" charset="0"/>
                  </a:rPr>
                  <a:t>)</a:t>
                </a:r>
              </a:p>
            </p:txBody>
          </p:sp>
          <p:sp>
            <p:nvSpPr>
              <p:cNvPr id="12318" name="Oval 64"/>
              <p:cNvSpPr>
                <a:spLocks noChangeArrowheads="1"/>
              </p:cNvSpPr>
              <p:nvPr/>
            </p:nvSpPr>
            <p:spPr bwMode="auto">
              <a:xfrm>
                <a:off x="2159" y="2635"/>
                <a:ext cx="47" cy="47"/>
              </a:xfrm>
              <a:prstGeom prst="ellipse">
                <a:avLst/>
              </a:prstGeom>
              <a:solidFill>
                <a:srgbClr val="CC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5" name="Group 36"/>
          <p:cNvGrpSpPr>
            <a:grpSpLocks/>
          </p:cNvGrpSpPr>
          <p:nvPr/>
        </p:nvGrpSpPr>
        <p:grpSpPr bwMode="auto">
          <a:xfrm>
            <a:off x="2970213" y="2205038"/>
            <a:ext cx="838200" cy="468312"/>
            <a:chOff x="1871" y="1389"/>
            <a:chExt cx="528" cy="295"/>
          </a:xfrm>
        </p:grpSpPr>
        <p:sp>
          <p:nvSpPr>
            <p:cNvPr id="12313" name="Text Box 30"/>
            <p:cNvSpPr txBox="1">
              <a:spLocks noChangeArrowheads="1"/>
            </p:cNvSpPr>
            <p:nvPr/>
          </p:nvSpPr>
          <p:spPr bwMode="auto">
            <a:xfrm>
              <a:off x="1871" y="1389"/>
              <a:ext cx="52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1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2</a:t>
              </a:r>
            </a:p>
          </p:txBody>
        </p:sp>
        <p:sp>
          <p:nvSpPr>
            <p:cNvPr id="12314" name="Oval 33"/>
            <p:cNvSpPr>
              <a:spLocks noChangeArrowheads="1"/>
            </p:cNvSpPr>
            <p:nvPr/>
          </p:nvSpPr>
          <p:spPr bwMode="auto">
            <a:xfrm>
              <a:off x="2162" y="1637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" name="Group 69"/>
          <p:cNvGrpSpPr>
            <a:grpSpLocks/>
          </p:cNvGrpSpPr>
          <p:nvPr/>
        </p:nvGrpSpPr>
        <p:grpSpPr bwMode="auto">
          <a:xfrm>
            <a:off x="4922838" y="792163"/>
            <a:ext cx="604837" cy="3487737"/>
            <a:chOff x="3101" y="499"/>
            <a:chExt cx="381" cy="2197"/>
          </a:xfrm>
        </p:grpSpPr>
        <p:sp>
          <p:nvSpPr>
            <p:cNvPr id="12309" name="Line 61"/>
            <p:cNvSpPr>
              <a:spLocks noChangeShapeType="1"/>
            </p:cNvSpPr>
            <p:nvPr/>
          </p:nvSpPr>
          <p:spPr bwMode="auto">
            <a:xfrm flipH="1">
              <a:off x="3150" y="499"/>
              <a:ext cx="0" cy="2160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2310" name="Group 65"/>
            <p:cNvGrpSpPr>
              <a:grpSpLocks/>
            </p:cNvGrpSpPr>
            <p:nvPr/>
          </p:nvGrpSpPr>
          <p:grpSpPr bwMode="auto">
            <a:xfrm>
              <a:off x="3101" y="2446"/>
              <a:ext cx="381" cy="250"/>
              <a:chOff x="3101" y="2446"/>
              <a:chExt cx="381" cy="250"/>
            </a:xfrm>
          </p:grpSpPr>
          <p:sp>
            <p:nvSpPr>
              <p:cNvPr id="12311" name="Text Box 66"/>
              <p:cNvSpPr txBox="1">
                <a:spLocks noChangeArrowheads="1"/>
              </p:cNvSpPr>
              <p:nvPr/>
            </p:nvSpPr>
            <p:spPr bwMode="auto">
              <a:xfrm>
                <a:off x="3101" y="2446"/>
                <a:ext cx="381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ru-RU" sz="2000" i="1">
                    <a:solidFill>
                      <a:srgbClr val="CC0000"/>
                    </a:solidFill>
                    <a:latin typeface="GOST type B" pitchFamily="34" charset="0"/>
                    <a:cs typeface="Arial" charset="0"/>
                  </a:rPr>
                  <a:t>2</a:t>
                </a:r>
                <a:r>
                  <a:rPr lang="ru-RU" sz="2000" i="1" baseline="-20000">
                    <a:solidFill>
                      <a:srgbClr val="CC0000"/>
                    </a:solidFill>
                    <a:latin typeface="GOST type B" pitchFamily="34" charset="0"/>
                    <a:cs typeface="Arial" charset="0"/>
                  </a:rPr>
                  <a:t>1</a:t>
                </a:r>
                <a:endParaRPr lang="ru-RU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endParaRPr>
              </a:p>
            </p:txBody>
          </p:sp>
          <p:sp>
            <p:nvSpPr>
              <p:cNvPr id="12312" name="Oval 67"/>
              <p:cNvSpPr>
                <a:spLocks noChangeArrowheads="1"/>
              </p:cNvSpPr>
              <p:nvPr/>
            </p:nvSpPr>
            <p:spPr bwMode="auto">
              <a:xfrm>
                <a:off x="3124" y="2636"/>
                <a:ext cx="47" cy="47"/>
              </a:xfrm>
              <a:prstGeom prst="ellipse">
                <a:avLst/>
              </a:prstGeom>
              <a:solidFill>
                <a:srgbClr val="CC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8" name="Group 41"/>
          <p:cNvGrpSpPr>
            <a:grpSpLocks/>
          </p:cNvGrpSpPr>
          <p:nvPr/>
        </p:nvGrpSpPr>
        <p:grpSpPr bwMode="auto">
          <a:xfrm>
            <a:off x="4775200" y="568325"/>
            <a:ext cx="838200" cy="396875"/>
            <a:chOff x="3008" y="358"/>
            <a:chExt cx="528" cy="250"/>
          </a:xfrm>
        </p:grpSpPr>
        <p:sp>
          <p:nvSpPr>
            <p:cNvPr id="12307" name="Text Box 39"/>
            <p:cNvSpPr txBox="1">
              <a:spLocks noChangeArrowheads="1"/>
            </p:cNvSpPr>
            <p:nvPr/>
          </p:nvSpPr>
          <p:spPr bwMode="auto">
            <a:xfrm>
              <a:off x="3008" y="358"/>
              <a:ext cx="52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2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2</a:t>
              </a:r>
            </a:p>
          </p:txBody>
        </p:sp>
        <p:sp>
          <p:nvSpPr>
            <p:cNvPr id="12308" name="Oval 40"/>
            <p:cNvSpPr>
              <a:spLocks noChangeArrowheads="1"/>
            </p:cNvSpPr>
            <p:nvPr/>
          </p:nvSpPr>
          <p:spPr bwMode="auto">
            <a:xfrm>
              <a:off x="3124" y="475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2305" name="Text Box 3"/>
          <p:cNvSpPr txBox="1">
            <a:spLocks noChangeArrowheads="1"/>
          </p:cNvSpPr>
          <p:nvPr/>
        </p:nvSpPr>
        <p:spPr bwMode="auto">
          <a:xfrm>
            <a:off x="390525" y="5715000"/>
            <a:ext cx="87534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5000"/>
              </a:lnSpc>
            </a:pPr>
            <a:r>
              <a:rPr lang="ru-RU" sz="1800"/>
              <a:t>При построении линии сечения сферы  плоскостью частного положения </a:t>
            </a:r>
            <a:r>
              <a:rPr lang="en-US" sz="1800"/>
              <a:t>Q(Q</a:t>
            </a:r>
            <a:r>
              <a:rPr lang="en-US"/>
              <a:t>2</a:t>
            </a:r>
            <a:r>
              <a:rPr lang="en-US" sz="1800"/>
              <a:t>) </a:t>
            </a:r>
            <a:r>
              <a:rPr lang="ru-RU" sz="1800"/>
              <a:t>прежде всего находим на П</a:t>
            </a:r>
            <a:r>
              <a:rPr lang="ru-RU"/>
              <a:t>2 </a:t>
            </a:r>
            <a:r>
              <a:rPr lang="ru-RU" sz="1800"/>
              <a:t>проекции экстремальных точек. Это точки пересечения следа </a:t>
            </a:r>
            <a:r>
              <a:rPr lang="en-US" sz="1800"/>
              <a:t>Q</a:t>
            </a:r>
            <a:r>
              <a:rPr lang="en-US"/>
              <a:t>2</a:t>
            </a:r>
            <a:r>
              <a:rPr lang="ru-RU"/>
              <a:t> </a:t>
            </a:r>
            <a:r>
              <a:rPr lang="ru-RU" sz="1800"/>
              <a:t>с очерком сферы – 1</a:t>
            </a:r>
            <a:r>
              <a:rPr lang="ru-RU"/>
              <a:t>2</a:t>
            </a:r>
            <a:r>
              <a:rPr lang="ru-RU" sz="1600"/>
              <a:t> </a:t>
            </a:r>
            <a:r>
              <a:rPr lang="ru-RU" sz="1800"/>
              <a:t>и 2</a:t>
            </a:r>
            <a:r>
              <a:rPr lang="ru-RU"/>
              <a:t>2</a:t>
            </a:r>
            <a:r>
              <a:rPr lang="ru-RU" sz="1600"/>
              <a:t>. </a:t>
            </a:r>
            <a:r>
              <a:rPr lang="ru-RU" sz="1800"/>
              <a:t>На П</a:t>
            </a:r>
            <a:r>
              <a:rPr lang="ru-RU"/>
              <a:t>1</a:t>
            </a:r>
            <a:r>
              <a:rPr lang="ru-RU" sz="1800"/>
              <a:t> проекции    1</a:t>
            </a:r>
            <a:r>
              <a:rPr lang="ru-RU"/>
              <a:t>1 </a:t>
            </a:r>
            <a:r>
              <a:rPr lang="ru-RU" sz="1800"/>
              <a:t>и 2</a:t>
            </a:r>
            <a:r>
              <a:rPr lang="ru-RU"/>
              <a:t>1</a:t>
            </a:r>
            <a:r>
              <a:rPr lang="ru-RU" sz="1800"/>
              <a:t> располагаем на следе плоскости Ф</a:t>
            </a:r>
            <a:r>
              <a:rPr lang="ru-RU"/>
              <a:t>1</a:t>
            </a:r>
            <a:r>
              <a:rPr lang="ru-RU" sz="1800"/>
              <a:t> с учетом их видимости.</a:t>
            </a:r>
          </a:p>
        </p:txBody>
      </p:sp>
      <p:sp>
        <p:nvSpPr>
          <p:cNvPr id="12306" name="TextBox 31"/>
          <p:cNvSpPr txBox="1">
            <a:spLocks noChangeArrowheads="1"/>
          </p:cNvSpPr>
          <p:nvPr/>
        </p:nvSpPr>
        <p:spPr bwMode="auto">
          <a:xfrm>
            <a:off x="838200" y="666750"/>
            <a:ext cx="7874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800"/>
              <a:t>3 ПО.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390525" y="5657850"/>
            <a:ext cx="87534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800"/>
              <a:t>С помощью плоскости Г(Г</a:t>
            </a:r>
            <a:r>
              <a:rPr lang="ru-RU"/>
              <a:t>2</a:t>
            </a:r>
            <a:r>
              <a:rPr lang="ru-RU" sz="1800"/>
              <a:t>) зафиксируем совпадающие проекции точек  (3</a:t>
            </a:r>
            <a:r>
              <a:rPr lang="ru-RU"/>
              <a:t>2</a:t>
            </a:r>
            <a:r>
              <a:rPr lang="ru-RU" sz="1800"/>
              <a:t> и 4</a:t>
            </a:r>
            <a:r>
              <a:rPr lang="ru-RU"/>
              <a:t>2)</a:t>
            </a:r>
            <a:r>
              <a:rPr lang="ru-RU" sz="1800"/>
              <a:t> на пересечении Г</a:t>
            </a:r>
            <a:r>
              <a:rPr lang="ru-RU"/>
              <a:t>2</a:t>
            </a:r>
            <a:r>
              <a:rPr lang="ru-RU" sz="1600"/>
              <a:t> </a:t>
            </a:r>
            <a:r>
              <a:rPr lang="ru-RU" sz="1800"/>
              <a:t>со следом заданной плоскости </a:t>
            </a:r>
            <a:r>
              <a:rPr lang="en-US" sz="1800"/>
              <a:t>Q</a:t>
            </a:r>
            <a:r>
              <a:rPr lang="en-US"/>
              <a:t>2</a:t>
            </a:r>
            <a:r>
              <a:rPr lang="en-US" sz="1600"/>
              <a:t>.</a:t>
            </a:r>
            <a:r>
              <a:rPr lang="ru-RU" sz="1600"/>
              <a:t> </a:t>
            </a:r>
            <a:r>
              <a:rPr lang="ru-RU" sz="1800"/>
              <a:t>Проекции   3</a:t>
            </a:r>
            <a:r>
              <a:rPr lang="ru-RU"/>
              <a:t>1</a:t>
            </a:r>
            <a:r>
              <a:rPr lang="ru-RU" sz="1600"/>
              <a:t> </a:t>
            </a:r>
            <a:r>
              <a:rPr lang="ru-RU" sz="1800"/>
              <a:t>и 4</a:t>
            </a:r>
            <a:r>
              <a:rPr lang="ru-RU"/>
              <a:t>1</a:t>
            </a:r>
            <a:r>
              <a:rPr lang="ru-RU" sz="1800"/>
              <a:t> располагаем на горизонтальном очерке сферы – экваторе.  Это будут точки изменения видимости линии сечения на П</a:t>
            </a:r>
            <a:r>
              <a:rPr lang="ru-RU"/>
              <a:t>1</a:t>
            </a:r>
            <a:r>
              <a:rPr lang="ru-RU" sz="1800"/>
              <a:t>.  </a:t>
            </a:r>
            <a:r>
              <a:rPr lang="ru-RU" sz="1600"/>
              <a:t> </a:t>
            </a:r>
            <a:endParaRPr lang="ru-RU" sz="1800"/>
          </a:p>
        </p:txBody>
      </p:sp>
      <p:sp>
        <p:nvSpPr>
          <p:cNvPr id="13315" name="Line 4"/>
          <p:cNvSpPr>
            <a:spLocks noChangeShapeType="1"/>
          </p:cNvSpPr>
          <p:nvPr/>
        </p:nvSpPr>
        <p:spPr bwMode="auto">
          <a:xfrm flipH="1">
            <a:off x="3251200" y="136525"/>
            <a:ext cx="2282825" cy="2763838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16" name="Oval 5"/>
          <p:cNvSpPr>
            <a:spLocks noChangeArrowheads="1"/>
          </p:cNvSpPr>
          <p:nvPr/>
        </p:nvSpPr>
        <p:spPr bwMode="auto">
          <a:xfrm>
            <a:off x="2573338" y="123825"/>
            <a:ext cx="2590800" cy="2579688"/>
          </a:xfrm>
          <a:prstGeom prst="ellips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ru-RU" sz="1800" b="0">
              <a:cs typeface="Arial" charset="0"/>
            </a:endParaRPr>
          </a:p>
        </p:txBody>
      </p:sp>
      <p:sp>
        <p:nvSpPr>
          <p:cNvPr id="13317" name="Line 6"/>
          <p:cNvSpPr>
            <a:spLocks noChangeShapeType="1"/>
          </p:cNvSpPr>
          <p:nvPr/>
        </p:nvSpPr>
        <p:spPr bwMode="auto">
          <a:xfrm>
            <a:off x="2484438" y="1420813"/>
            <a:ext cx="2767012" cy="0"/>
          </a:xfrm>
          <a:prstGeom prst="line">
            <a:avLst/>
          </a:prstGeom>
          <a:noFill/>
          <a:ln w="12700">
            <a:solidFill>
              <a:srgbClr val="0000CC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18" name="Line 7"/>
          <p:cNvSpPr>
            <a:spLocks noChangeShapeType="1"/>
          </p:cNvSpPr>
          <p:nvPr/>
        </p:nvSpPr>
        <p:spPr bwMode="auto">
          <a:xfrm flipV="1">
            <a:off x="3856038" y="0"/>
            <a:ext cx="0" cy="5616575"/>
          </a:xfrm>
          <a:prstGeom prst="line">
            <a:avLst/>
          </a:prstGeom>
          <a:noFill/>
          <a:ln w="12700">
            <a:solidFill>
              <a:srgbClr val="0000CC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19" name="Line 8"/>
          <p:cNvSpPr>
            <a:spLocks noChangeShapeType="1"/>
          </p:cNvSpPr>
          <p:nvPr/>
        </p:nvSpPr>
        <p:spPr bwMode="auto">
          <a:xfrm flipV="1">
            <a:off x="3467100" y="781050"/>
            <a:ext cx="1535113" cy="185896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0" name="Oval 9"/>
          <p:cNvSpPr>
            <a:spLocks noChangeArrowheads="1"/>
          </p:cNvSpPr>
          <p:nvPr/>
        </p:nvSpPr>
        <p:spPr bwMode="auto">
          <a:xfrm>
            <a:off x="2573338" y="2924175"/>
            <a:ext cx="2590800" cy="2579688"/>
          </a:xfrm>
          <a:prstGeom prst="ellips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ru-RU" sz="1800" b="0">
              <a:cs typeface="Arial" charset="0"/>
            </a:endParaRPr>
          </a:p>
        </p:txBody>
      </p:sp>
      <p:sp>
        <p:nvSpPr>
          <p:cNvPr id="13321" name="Line 10"/>
          <p:cNvSpPr>
            <a:spLocks noChangeShapeType="1"/>
          </p:cNvSpPr>
          <p:nvPr/>
        </p:nvSpPr>
        <p:spPr bwMode="auto">
          <a:xfrm>
            <a:off x="2484438" y="4221163"/>
            <a:ext cx="2767012" cy="0"/>
          </a:xfrm>
          <a:prstGeom prst="line">
            <a:avLst/>
          </a:prstGeom>
          <a:noFill/>
          <a:ln w="12700">
            <a:solidFill>
              <a:srgbClr val="0000CC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3322" name="Group 11"/>
          <p:cNvGrpSpPr>
            <a:grpSpLocks/>
          </p:cNvGrpSpPr>
          <p:nvPr/>
        </p:nvGrpSpPr>
        <p:grpSpPr bwMode="auto">
          <a:xfrm>
            <a:off x="5410200" y="3868738"/>
            <a:ext cx="819150" cy="396875"/>
            <a:chOff x="3408" y="2437"/>
            <a:chExt cx="516" cy="250"/>
          </a:xfrm>
        </p:grpSpPr>
        <p:sp>
          <p:nvSpPr>
            <p:cNvPr id="13357" name="Line 12"/>
            <p:cNvSpPr>
              <a:spLocks noChangeShapeType="1"/>
            </p:cNvSpPr>
            <p:nvPr/>
          </p:nvSpPr>
          <p:spPr bwMode="auto">
            <a:xfrm>
              <a:off x="3408" y="2659"/>
              <a:ext cx="324" cy="0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58" name="Text Box 13"/>
            <p:cNvSpPr txBox="1">
              <a:spLocks noChangeArrowheads="1"/>
            </p:cNvSpPr>
            <p:nvPr/>
          </p:nvSpPr>
          <p:spPr bwMode="auto">
            <a:xfrm>
              <a:off x="3474" y="2437"/>
              <a:ext cx="45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0000CC"/>
                  </a:solidFill>
                  <a:latin typeface="GOST type B" pitchFamily="34" charset="0"/>
                </a:rPr>
                <a:t>Ф</a:t>
              </a:r>
              <a:r>
                <a:rPr lang="ru-RU" sz="2000" i="1" baseline="-20000">
                  <a:solidFill>
                    <a:srgbClr val="0000CC"/>
                  </a:solidFill>
                  <a:latin typeface="GOST type B" pitchFamily="34" charset="0"/>
                </a:rPr>
                <a:t>1</a:t>
              </a:r>
            </a:p>
          </p:txBody>
        </p:sp>
      </p:grpSp>
      <p:sp>
        <p:nvSpPr>
          <p:cNvPr id="13323" name="Rectangle 14"/>
          <p:cNvSpPr>
            <a:spLocks noChangeArrowheads="1"/>
          </p:cNvSpPr>
          <p:nvPr/>
        </p:nvSpPr>
        <p:spPr bwMode="auto">
          <a:xfrm>
            <a:off x="5292725" y="188913"/>
            <a:ext cx="649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 i="1">
                <a:solidFill>
                  <a:srgbClr val="0000CC"/>
                </a:solidFill>
                <a:latin typeface="GOST type B" pitchFamily="34" charset="0"/>
                <a:cs typeface="Arial" charset="0"/>
              </a:rPr>
              <a:t>Q</a:t>
            </a:r>
            <a:r>
              <a:rPr lang="ru-RU" sz="2000" i="1" baseline="-25000">
                <a:solidFill>
                  <a:srgbClr val="0000CC"/>
                </a:solidFill>
                <a:latin typeface="GOST type B" pitchFamily="34" charset="0"/>
                <a:cs typeface="Arial" charset="0"/>
              </a:rPr>
              <a:t>2</a:t>
            </a:r>
          </a:p>
        </p:txBody>
      </p:sp>
      <p:sp>
        <p:nvSpPr>
          <p:cNvPr id="13324" name="Text Box 15"/>
          <p:cNvSpPr txBox="1">
            <a:spLocks noChangeArrowheads="1"/>
          </p:cNvSpPr>
          <p:nvPr/>
        </p:nvSpPr>
        <p:spPr bwMode="auto">
          <a:xfrm>
            <a:off x="3419475" y="3860800"/>
            <a:ext cx="714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i="1">
                <a:solidFill>
                  <a:srgbClr val="0000CC"/>
                </a:solidFill>
                <a:latin typeface="GOST type B" pitchFamily="34" charset="0"/>
              </a:rPr>
              <a:t>О</a:t>
            </a:r>
            <a:r>
              <a:rPr lang="ru-RU" sz="2000" i="1" baseline="-20000">
                <a:solidFill>
                  <a:srgbClr val="0000CC"/>
                </a:solidFill>
                <a:latin typeface="GOST type B" pitchFamily="34" charset="0"/>
              </a:rPr>
              <a:t>1</a:t>
            </a:r>
          </a:p>
        </p:txBody>
      </p:sp>
      <p:sp>
        <p:nvSpPr>
          <p:cNvPr id="13325" name="Text Box 16"/>
          <p:cNvSpPr txBox="1">
            <a:spLocks noChangeArrowheads="1"/>
          </p:cNvSpPr>
          <p:nvPr/>
        </p:nvSpPr>
        <p:spPr bwMode="auto">
          <a:xfrm>
            <a:off x="3419475" y="1052513"/>
            <a:ext cx="714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i="1">
                <a:solidFill>
                  <a:srgbClr val="0000CC"/>
                </a:solidFill>
                <a:latin typeface="GOST type B" pitchFamily="34" charset="0"/>
              </a:rPr>
              <a:t>О</a:t>
            </a:r>
            <a:r>
              <a:rPr lang="en-US" sz="2000" i="1" baseline="-20000">
                <a:solidFill>
                  <a:srgbClr val="0000CC"/>
                </a:solidFill>
                <a:latin typeface="GOST type B" pitchFamily="34" charset="0"/>
              </a:rPr>
              <a:t>2</a:t>
            </a:r>
            <a:endParaRPr lang="ru-RU" sz="2000" i="1" baseline="-20000">
              <a:solidFill>
                <a:srgbClr val="0000CC"/>
              </a:solidFill>
              <a:latin typeface="GOST type B" pitchFamily="34" charset="0"/>
            </a:endParaRPr>
          </a:p>
        </p:txBody>
      </p:sp>
      <p:grpSp>
        <p:nvGrpSpPr>
          <p:cNvPr id="3" name="Group 50"/>
          <p:cNvGrpSpPr>
            <a:grpSpLocks/>
          </p:cNvGrpSpPr>
          <p:nvPr/>
        </p:nvGrpSpPr>
        <p:grpSpPr bwMode="auto">
          <a:xfrm>
            <a:off x="4343400" y="1422400"/>
            <a:ext cx="584200" cy="4195763"/>
            <a:chOff x="2736" y="896"/>
            <a:chExt cx="368" cy="2643"/>
          </a:xfrm>
        </p:grpSpPr>
        <p:grpSp>
          <p:nvGrpSpPr>
            <p:cNvPr id="13353" name="Group 44"/>
            <p:cNvGrpSpPr>
              <a:grpSpLocks/>
            </p:cNvGrpSpPr>
            <p:nvPr/>
          </p:nvGrpSpPr>
          <p:grpSpPr bwMode="auto">
            <a:xfrm>
              <a:off x="2794" y="896"/>
              <a:ext cx="47" cy="2504"/>
              <a:chOff x="2794" y="896"/>
              <a:chExt cx="47" cy="2504"/>
            </a:xfrm>
          </p:grpSpPr>
          <p:sp>
            <p:nvSpPr>
              <p:cNvPr id="13355" name="Line 33"/>
              <p:cNvSpPr>
                <a:spLocks noChangeShapeType="1"/>
              </p:cNvSpPr>
              <p:nvPr/>
            </p:nvSpPr>
            <p:spPr bwMode="auto">
              <a:xfrm>
                <a:off x="2818" y="896"/>
                <a:ext cx="0" cy="2478"/>
              </a:xfrm>
              <a:prstGeom prst="line">
                <a:avLst/>
              </a:prstGeom>
              <a:noFill/>
              <a:ln w="1270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356" name="Oval 40"/>
              <p:cNvSpPr>
                <a:spLocks noChangeArrowheads="1"/>
              </p:cNvSpPr>
              <p:nvPr/>
            </p:nvSpPr>
            <p:spPr bwMode="auto">
              <a:xfrm>
                <a:off x="2794" y="3353"/>
                <a:ext cx="47" cy="47"/>
              </a:xfrm>
              <a:prstGeom prst="ellipse">
                <a:avLst/>
              </a:prstGeom>
              <a:solidFill>
                <a:srgbClr val="CC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3354" name="Text Box 43"/>
            <p:cNvSpPr txBox="1">
              <a:spLocks noChangeArrowheads="1"/>
            </p:cNvSpPr>
            <p:nvPr/>
          </p:nvSpPr>
          <p:spPr bwMode="auto">
            <a:xfrm>
              <a:off x="2736" y="3289"/>
              <a:ext cx="3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3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1</a:t>
              </a:r>
              <a:r>
                <a:rPr lang="en-US" sz="1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 </a:t>
              </a:r>
              <a:endPara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endParaRPr>
            </a:p>
          </p:txBody>
        </p:sp>
      </p:grp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3768725" y="1006475"/>
            <a:ext cx="890588" cy="449263"/>
            <a:chOff x="2374" y="634"/>
            <a:chExt cx="561" cy="283"/>
          </a:xfrm>
        </p:grpSpPr>
        <p:grpSp>
          <p:nvGrpSpPr>
            <p:cNvPr id="13348" name="Group 35"/>
            <p:cNvGrpSpPr>
              <a:grpSpLocks/>
            </p:cNvGrpSpPr>
            <p:nvPr/>
          </p:nvGrpSpPr>
          <p:grpSpPr bwMode="auto">
            <a:xfrm>
              <a:off x="2374" y="634"/>
              <a:ext cx="561" cy="250"/>
              <a:chOff x="2945" y="295"/>
              <a:chExt cx="561" cy="250"/>
            </a:xfrm>
          </p:grpSpPr>
          <p:sp>
            <p:nvSpPr>
              <p:cNvPr id="13350" name="Text Box 36"/>
              <p:cNvSpPr txBox="1">
                <a:spLocks noChangeArrowheads="1"/>
              </p:cNvSpPr>
              <p:nvPr/>
            </p:nvSpPr>
            <p:spPr bwMode="auto">
              <a:xfrm>
                <a:off x="3154" y="295"/>
                <a:ext cx="35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2000" i="1">
                    <a:solidFill>
                      <a:srgbClr val="CC3300"/>
                    </a:solidFill>
                    <a:latin typeface="GOST type B" pitchFamily="34" charset="0"/>
                  </a:rPr>
                  <a:t>(</a:t>
                </a:r>
                <a:r>
                  <a:rPr lang="en-US" sz="2000" i="1">
                    <a:solidFill>
                      <a:srgbClr val="CC3300"/>
                    </a:solidFill>
                    <a:latin typeface="GOST type B" pitchFamily="34" charset="0"/>
                  </a:rPr>
                  <a:t>4</a:t>
                </a:r>
                <a:r>
                  <a:rPr lang="en-US" sz="2000" i="1" baseline="-20000">
                    <a:solidFill>
                      <a:srgbClr val="CC3300"/>
                    </a:solidFill>
                    <a:latin typeface="GOST type B" pitchFamily="34" charset="0"/>
                  </a:rPr>
                  <a:t>2</a:t>
                </a:r>
                <a:r>
                  <a:rPr lang="en-US" sz="2000" i="1">
                    <a:solidFill>
                      <a:srgbClr val="CC3300"/>
                    </a:solidFill>
                    <a:latin typeface="GOST type B" pitchFamily="34" charset="0"/>
                  </a:rPr>
                  <a:t>)</a:t>
                </a:r>
                <a:endParaRPr lang="ru-RU" sz="2000" i="1">
                  <a:solidFill>
                    <a:srgbClr val="CC3300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13351" name="Text Box 37"/>
              <p:cNvSpPr txBox="1">
                <a:spLocks noChangeArrowheads="1"/>
              </p:cNvSpPr>
              <p:nvPr/>
            </p:nvSpPr>
            <p:spPr bwMode="auto">
              <a:xfrm>
                <a:off x="2945" y="295"/>
                <a:ext cx="24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sz="2000" i="1">
                    <a:solidFill>
                      <a:srgbClr val="CC3300"/>
                    </a:solidFill>
                    <a:latin typeface="GOST type B" pitchFamily="34" charset="0"/>
                  </a:rPr>
                  <a:t>3</a:t>
                </a:r>
                <a:r>
                  <a:rPr lang="en-US" sz="2000" i="1" baseline="-20000">
                    <a:solidFill>
                      <a:srgbClr val="CC3300"/>
                    </a:solidFill>
                    <a:latin typeface="GOST type B" pitchFamily="34" charset="0"/>
                  </a:rPr>
                  <a:t>2</a:t>
                </a:r>
                <a:endParaRPr lang="ru-RU" sz="2000" i="1" baseline="-20000">
                  <a:solidFill>
                    <a:srgbClr val="CC3300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13352" name="Text Box 38"/>
              <p:cNvSpPr txBox="1">
                <a:spLocks noChangeArrowheads="1"/>
              </p:cNvSpPr>
              <p:nvPr/>
            </p:nvSpPr>
            <p:spPr bwMode="auto">
              <a:xfrm>
                <a:off x="3094" y="295"/>
                <a:ext cx="19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1800" b="0">
                    <a:solidFill>
                      <a:srgbClr val="CC3300"/>
                    </a:solidFill>
                    <a:sym typeface="Symbol" pitchFamily="18" charset="2"/>
                  </a:rPr>
                  <a:t></a:t>
                </a:r>
              </a:p>
            </p:txBody>
          </p:sp>
        </p:grpSp>
        <p:sp>
          <p:nvSpPr>
            <p:cNvPr id="13349" name="Oval 39"/>
            <p:cNvSpPr>
              <a:spLocks noChangeArrowheads="1"/>
            </p:cNvSpPr>
            <p:nvPr/>
          </p:nvSpPr>
          <p:spPr bwMode="auto">
            <a:xfrm>
              <a:off x="2794" y="870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" name="Group 49"/>
          <p:cNvGrpSpPr>
            <a:grpSpLocks/>
          </p:cNvGrpSpPr>
          <p:nvPr/>
        </p:nvGrpSpPr>
        <p:grpSpPr bwMode="auto">
          <a:xfrm>
            <a:off x="1933575" y="1033463"/>
            <a:ext cx="501650" cy="396875"/>
            <a:chOff x="1218" y="651"/>
            <a:chExt cx="316" cy="250"/>
          </a:xfrm>
        </p:grpSpPr>
        <p:sp>
          <p:nvSpPr>
            <p:cNvPr id="13346" name="Line 47"/>
            <p:cNvSpPr>
              <a:spLocks noChangeShapeType="1"/>
            </p:cNvSpPr>
            <p:nvPr/>
          </p:nvSpPr>
          <p:spPr bwMode="auto">
            <a:xfrm>
              <a:off x="1226" y="895"/>
              <a:ext cx="288" cy="0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47" name="Text Box 48"/>
            <p:cNvSpPr txBox="1">
              <a:spLocks noChangeArrowheads="1"/>
            </p:cNvSpPr>
            <p:nvPr/>
          </p:nvSpPr>
          <p:spPr bwMode="auto">
            <a:xfrm>
              <a:off x="1218" y="651"/>
              <a:ext cx="3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0000CC"/>
                  </a:solidFill>
                  <a:latin typeface="GOST type B" pitchFamily="34" charset="0"/>
                </a:rPr>
                <a:t>Г</a:t>
              </a:r>
              <a:r>
                <a:rPr lang="ru-RU" sz="2000" i="1" baseline="-20000">
                  <a:solidFill>
                    <a:srgbClr val="0000CC"/>
                  </a:solidFill>
                  <a:latin typeface="GOST type B" pitchFamily="34" charset="0"/>
                </a:rPr>
                <a:t>2</a:t>
              </a:r>
            </a:p>
          </p:txBody>
        </p:sp>
      </p:grpSp>
      <p:grpSp>
        <p:nvGrpSpPr>
          <p:cNvPr id="8" name="Group 45"/>
          <p:cNvGrpSpPr>
            <a:grpSpLocks/>
          </p:cNvGrpSpPr>
          <p:nvPr/>
        </p:nvGrpSpPr>
        <p:grpSpPr bwMode="auto">
          <a:xfrm>
            <a:off x="4343400" y="2774950"/>
            <a:ext cx="584200" cy="396875"/>
            <a:chOff x="2736" y="1748"/>
            <a:chExt cx="368" cy="250"/>
          </a:xfrm>
        </p:grpSpPr>
        <p:sp>
          <p:nvSpPr>
            <p:cNvPr id="13344" name="Oval 41"/>
            <p:cNvSpPr>
              <a:spLocks noChangeArrowheads="1"/>
            </p:cNvSpPr>
            <p:nvPr/>
          </p:nvSpPr>
          <p:spPr bwMode="auto">
            <a:xfrm>
              <a:off x="2794" y="1913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45" name="Text Box 42"/>
            <p:cNvSpPr txBox="1">
              <a:spLocks noChangeArrowheads="1"/>
            </p:cNvSpPr>
            <p:nvPr/>
          </p:nvSpPr>
          <p:spPr bwMode="auto">
            <a:xfrm>
              <a:off x="2736" y="1748"/>
              <a:ext cx="3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4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1</a:t>
              </a:r>
              <a:r>
                <a:rPr lang="en-US" sz="1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 </a:t>
              </a:r>
              <a:endPara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endParaRPr>
            </a:p>
          </p:txBody>
        </p:sp>
      </p:grpSp>
      <p:sp>
        <p:nvSpPr>
          <p:cNvPr id="13330" name="Line 55"/>
          <p:cNvSpPr>
            <a:spLocks noChangeShapeType="1"/>
          </p:cNvSpPr>
          <p:nvPr/>
        </p:nvSpPr>
        <p:spPr bwMode="auto">
          <a:xfrm flipH="1">
            <a:off x="3463925" y="2630488"/>
            <a:ext cx="3175" cy="1595437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31" name="Line 58"/>
          <p:cNvSpPr>
            <a:spLocks noChangeShapeType="1"/>
          </p:cNvSpPr>
          <p:nvPr/>
        </p:nvSpPr>
        <p:spPr bwMode="auto">
          <a:xfrm flipH="1">
            <a:off x="5000625" y="792163"/>
            <a:ext cx="0" cy="3429000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3332" name="Group 61"/>
          <p:cNvGrpSpPr>
            <a:grpSpLocks/>
          </p:cNvGrpSpPr>
          <p:nvPr/>
        </p:nvGrpSpPr>
        <p:grpSpPr bwMode="auto">
          <a:xfrm>
            <a:off x="2754313" y="4178300"/>
            <a:ext cx="919162" cy="396875"/>
            <a:chOff x="1735" y="2632"/>
            <a:chExt cx="579" cy="250"/>
          </a:xfrm>
        </p:grpSpPr>
        <p:sp>
          <p:nvSpPr>
            <p:cNvPr id="13342" name="Text Box 56"/>
            <p:cNvSpPr txBox="1">
              <a:spLocks noChangeArrowheads="1"/>
            </p:cNvSpPr>
            <p:nvPr/>
          </p:nvSpPr>
          <p:spPr bwMode="auto">
            <a:xfrm>
              <a:off x="1735" y="2632"/>
              <a:ext cx="57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(1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1</a:t>
              </a:r>
              <a:r>
                <a:rPr lang="en-US" sz="1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 </a:t>
              </a:r>
              <a:r>
                <a:rPr lang="ru-RU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)</a:t>
              </a:r>
            </a:p>
          </p:txBody>
        </p:sp>
        <p:sp>
          <p:nvSpPr>
            <p:cNvPr id="13343" name="Oval 59"/>
            <p:cNvSpPr>
              <a:spLocks noChangeArrowheads="1"/>
            </p:cNvSpPr>
            <p:nvPr/>
          </p:nvSpPr>
          <p:spPr bwMode="auto">
            <a:xfrm>
              <a:off x="2159" y="2635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3333" name="Group 62"/>
          <p:cNvGrpSpPr>
            <a:grpSpLocks/>
          </p:cNvGrpSpPr>
          <p:nvPr/>
        </p:nvGrpSpPr>
        <p:grpSpPr bwMode="auto">
          <a:xfrm>
            <a:off x="4922838" y="3883025"/>
            <a:ext cx="604837" cy="396875"/>
            <a:chOff x="3101" y="2446"/>
            <a:chExt cx="381" cy="250"/>
          </a:xfrm>
        </p:grpSpPr>
        <p:sp>
          <p:nvSpPr>
            <p:cNvPr id="13340" name="Text Box 57"/>
            <p:cNvSpPr txBox="1">
              <a:spLocks noChangeArrowheads="1"/>
            </p:cNvSpPr>
            <p:nvPr/>
          </p:nvSpPr>
          <p:spPr bwMode="auto">
            <a:xfrm>
              <a:off x="3101" y="2446"/>
              <a:ext cx="38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2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1</a:t>
              </a:r>
              <a:endPara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endParaRPr>
            </a:p>
          </p:txBody>
        </p:sp>
        <p:sp>
          <p:nvSpPr>
            <p:cNvPr id="13341" name="Oval 60"/>
            <p:cNvSpPr>
              <a:spLocks noChangeArrowheads="1"/>
            </p:cNvSpPr>
            <p:nvPr/>
          </p:nvSpPr>
          <p:spPr bwMode="auto">
            <a:xfrm>
              <a:off x="3124" y="2636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3334" name="Group 22"/>
          <p:cNvGrpSpPr>
            <a:grpSpLocks/>
          </p:cNvGrpSpPr>
          <p:nvPr/>
        </p:nvGrpSpPr>
        <p:grpSpPr bwMode="auto">
          <a:xfrm>
            <a:off x="2970213" y="2205038"/>
            <a:ext cx="838200" cy="468312"/>
            <a:chOff x="1871" y="1389"/>
            <a:chExt cx="528" cy="295"/>
          </a:xfrm>
        </p:grpSpPr>
        <p:sp>
          <p:nvSpPr>
            <p:cNvPr id="13338" name="Text Box 23"/>
            <p:cNvSpPr txBox="1">
              <a:spLocks noChangeArrowheads="1"/>
            </p:cNvSpPr>
            <p:nvPr/>
          </p:nvSpPr>
          <p:spPr bwMode="auto">
            <a:xfrm>
              <a:off x="1871" y="1389"/>
              <a:ext cx="52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1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2</a:t>
              </a:r>
            </a:p>
          </p:txBody>
        </p:sp>
        <p:sp>
          <p:nvSpPr>
            <p:cNvPr id="13339" name="Oval 24"/>
            <p:cNvSpPr>
              <a:spLocks noChangeArrowheads="1"/>
            </p:cNvSpPr>
            <p:nvPr/>
          </p:nvSpPr>
          <p:spPr bwMode="auto">
            <a:xfrm>
              <a:off x="2162" y="1637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3335" name="Group 30"/>
          <p:cNvGrpSpPr>
            <a:grpSpLocks/>
          </p:cNvGrpSpPr>
          <p:nvPr/>
        </p:nvGrpSpPr>
        <p:grpSpPr bwMode="auto">
          <a:xfrm>
            <a:off x="4775200" y="568325"/>
            <a:ext cx="838200" cy="396875"/>
            <a:chOff x="3008" y="358"/>
            <a:chExt cx="528" cy="250"/>
          </a:xfrm>
        </p:grpSpPr>
        <p:sp>
          <p:nvSpPr>
            <p:cNvPr id="13336" name="Text Box 31"/>
            <p:cNvSpPr txBox="1">
              <a:spLocks noChangeArrowheads="1"/>
            </p:cNvSpPr>
            <p:nvPr/>
          </p:nvSpPr>
          <p:spPr bwMode="auto">
            <a:xfrm>
              <a:off x="3008" y="358"/>
              <a:ext cx="52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2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2</a:t>
              </a:r>
            </a:p>
          </p:txBody>
        </p:sp>
        <p:sp>
          <p:nvSpPr>
            <p:cNvPr id="13337" name="Oval 32"/>
            <p:cNvSpPr>
              <a:spLocks noChangeArrowheads="1"/>
            </p:cNvSpPr>
            <p:nvPr/>
          </p:nvSpPr>
          <p:spPr bwMode="auto">
            <a:xfrm>
              <a:off x="3124" y="475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4"/>
          <p:cNvGrpSpPr>
            <a:grpSpLocks/>
          </p:cNvGrpSpPr>
          <p:nvPr/>
        </p:nvGrpSpPr>
        <p:grpSpPr bwMode="auto">
          <a:xfrm>
            <a:off x="3808413" y="1465263"/>
            <a:ext cx="503237" cy="206375"/>
            <a:chOff x="2399" y="923"/>
            <a:chExt cx="317" cy="130"/>
          </a:xfrm>
        </p:grpSpPr>
        <p:grpSp>
          <p:nvGrpSpPr>
            <p:cNvPr id="14406" name="Group 84"/>
            <p:cNvGrpSpPr>
              <a:grpSpLocks/>
            </p:cNvGrpSpPr>
            <p:nvPr/>
          </p:nvGrpSpPr>
          <p:grpSpPr bwMode="auto">
            <a:xfrm rot="-2909220">
              <a:off x="2583" y="919"/>
              <a:ext cx="130" cy="137"/>
              <a:chOff x="4513" y="2000"/>
              <a:chExt cx="151" cy="157"/>
            </a:xfrm>
          </p:grpSpPr>
          <p:sp>
            <p:nvSpPr>
              <p:cNvPr id="14408" name="Arc 85"/>
              <p:cNvSpPr>
                <a:spLocks/>
              </p:cNvSpPr>
              <p:nvPr/>
            </p:nvSpPr>
            <p:spPr bwMode="auto">
              <a:xfrm>
                <a:off x="4513" y="2000"/>
                <a:ext cx="151" cy="15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409" name="Oval 86"/>
              <p:cNvSpPr>
                <a:spLocks noChangeAspect="1" noChangeArrowheads="1"/>
              </p:cNvSpPr>
              <p:nvPr/>
            </p:nvSpPr>
            <p:spPr bwMode="auto">
              <a:xfrm>
                <a:off x="4560" y="2083"/>
                <a:ext cx="25" cy="25"/>
              </a:xfrm>
              <a:prstGeom prst="ellipse">
                <a:avLst/>
              </a:prstGeom>
              <a:solidFill>
                <a:srgbClr val="00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4407" name="Line 56"/>
            <p:cNvSpPr>
              <a:spLocks noChangeShapeType="1"/>
            </p:cNvSpPr>
            <p:nvPr/>
          </p:nvSpPr>
          <p:spPr bwMode="auto">
            <a:xfrm rot="-3022094">
              <a:off x="2545" y="842"/>
              <a:ext cx="3" cy="296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390525" y="5715000"/>
            <a:ext cx="87534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5000"/>
              </a:lnSpc>
            </a:pPr>
            <a:r>
              <a:rPr lang="ru-RU" sz="1800"/>
              <a:t>Экстремальные точки эллипса  (высшую и низшую) находим, разделив пополам отрезок 1</a:t>
            </a:r>
            <a:r>
              <a:rPr lang="ru-RU"/>
              <a:t>2</a:t>
            </a:r>
            <a:r>
              <a:rPr lang="ru-RU" sz="1800"/>
              <a:t> 2</a:t>
            </a:r>
            <a:r>
              <a:rPr lang="ru-RU"/>
              <a:t>2</a:t>
            </a:r>
            <a:r>
              <a:rPr lang="ru-RU" sz="1600"/>
              <a:t> </a:t>
            </a:r>
            <a:r>
              <a:rPr lang="ru-RU" sz="1800"/>
              <a:t>перпендикуляром, опущенным из точки О</a:t>
            </a:r>
            <a:r>
              <a:rPr lang="ru-RU"/>
              <a:t>2</a:t>
            </a:r>
            <a:r>
              <a:rPr lang="ru-RU" sz="1800"/>
              <a:t>. В осно- вании перпендикуляра фиксируем две совпадающие проекции точек (5</a:t>
            </a:r>
            <a:r>
              <a:rPr lang="ru-RU"/>
              <a:t>2</a:t>
            </a:r>
            <a:r>
              <a:rPr lang="ru-RU" sz="1800"/>
              <a:t> и 6</a:t>
            </a:r>
            <a:r>
              <a:rPr lang="ru-RU"/>
              <a:t>2</a:t>
            </a:r>
            <a:r>
              <a:rPr lang="ru-RU" sz="1800"/>
              <a:t>). На П</a:t>
            </a:r>
            <a:r>
              <a:rPr lang="ru-RU"/>
              <a:t>1</a:t>
            </a:r>
            <a:r>
              <a:rPr lang="ru-RU" sz="1800"/>
              <a:t> проекции 5</a:t>
            </a:r>
            <a:r>
              <a:rPr lang="ru-RU"/>
              <a:t>1</a:t>
            </a:r>
            <a:r>
              <a:rPr lang="ru-RU" sz="1600"/>
              <a:t> </a:t>
            </a:r>
            <a:r>
              <a:rPr lang="ru-RU" sz="1800"/>
              <a:t>и 6</a:t>
            </a:r>
            <a:r>
              <a:rPr lang="ru-RU"/>
              <a:t>1</a:t>
            </a:r>
            <a:r>
              <a:rPr lang="ru-RU" sz="1800"/>
              <a:t> располагаем на параллели </a:t>
            </a:r>
            <a:r>
              <a:rPr lang="en-US" sz="1800"/>
              <a:t>b</a:t>
            </a:r>
            <a:r>
              <a:rPr lang="ru-RU"/>
              <a:t>1</a:t>
            </a:r>
            <a:r>
              <a:rPr lang="ru-RU" sz="1800" i="1"/>
              <a:t> </a:t>
            </a:r>
            <a:r>
              <a:rPr lang="ru-RU" sz="1800"/>
              <a:t>как невидимые.</a:t>
            </a:r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 flipH="1">
            <a:off x="3251200" y="136525"/>
            <a:ext cx="2282825" cy="2763838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1" name="Oval 5"/>
          <p:cNvSpPr>
            <a:spLocks noChangeArrowheads="1"/>
          </p:cNvSpPr>
          <p:nvPr/>
        </p:nvSpPr>
        <p:spPr bwMode="auto">
          <a:xfrm>
            <a:off x="2573338" y="123825"/>
            <a:ext cx="2590800" cy="2579688"/>
          </a:xfrm>
          <a:prstGeom prst="ellips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ru-RU" sz="1800" b="0">
              <a:cs typeface="Arial" charset="0"/>
            </a:endParaRPr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>
            <a:off x="2484438" y="1420813"/>
            <a:ext cx="2767012" cy="0"/>
          </a:xfrm>
          <a:prstGeom prst="line">
            <a:avLst/>
          </a:prstGeom>
          <a:noFill/>
          <a:ln w="12700">
            <a:solidFill>
              <a:srgbClr val="0000CC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 flipV="1">
            <a:off x="3856038" y="0"/>
            <a:ext cx="0" cy="5616575"/>
          </a:xfrm>
          <a:prstGeom prst="line">
            <a:avLst/>
          </a:prstGeom>
          <a:noFill/>
          <a:ln w="12700">
            <a:solidFill>
              <a:srgbClr val="0000CC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 flipV="1">
            <a:off x="3467100" y="781050"/>
            <a:ext cx="1535113" cy="185896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5" name="Oval 9"/>
          <p:cNvSpPr>
            <a:spLocks noChangeArrowheads="1"/>
          </p:cNvSpPr>
          <p:nvPr/>
        </p:nvSpPr>
        <p:spPr bwMode="auto">
          <a:xfrm>
            <a:off x="2573338" y="2924175"/>
            <a:ext cx="2590800" cy="2579688"/>
          </a:xfrm>
          <a:prstGeom prst="ellips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ru-RU" sz="1800" b="0">
              <a:cs typeface="Arial" charset="0"/>
            </a:endParaRPr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2484438" y="4221163"/>
            <a:ext cx="2767012" cy="0"/>
          </a:xfrm>
          <a:prstGeom prst="line">
            <a:avLst/>
          </a:prstGeom>
          <a:noFill/>
          <a:ln w="12700">
            <a:solidFill>
              <a:srgbClr val="0000CC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4347" name="Group 11"/>
          <p:cNvGrpSpPr>
            <a:grpSpLocks/>
          </p:cNvGrpSpPr>
          <p:nvPr/>
        </p:nvGrpSpPr>
        <p:grpSpPr bwMode="auto">
          <a:xfrm>
            <a:off x="5410200" y="3868738"/>
            <a:ext cx="819150" cy="396875"/>
            <a:chOff x="3408" y="2437"/>
            <a:chExt cx="516" cy="250"/>
          </a:xfrm>
        </p:grpSpPr>
        <p:sp>
          <p:nvSpPr>
            <p:cNvPr id="14404" name="Line 12"/>
            <p:cNvSpPr>
              <a:spLocks noChangeShapeType="1"/>
            </p:cNvSpPr>
            <p:nvPr/>
          </p:nvSpPr>
          <p:spPr bwMode="auto">
            <a:xfrm>
              <a:off x="3408" y="2659"/>
              <a:ext cx="324" cy="0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405" name="Text Box 13"/>
            <p:cNvSpPr txBox="1">
              <a:spLocks noChangeArrowheads="1"/>
            </p:cNvSpPr>
            <p:nvPr/>
          </p:nvSpPr>
          <p:spPr bwMode="auto">
            <a:xfrm>
              <a:off x="3474" y="2437"/>
              <a:ext cx="45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0000CC"/>
                  </a:solidFill>
                  <a:latin typeface="GOST type B" pitchFamily="34" charset="0"/>
                </a:rPr>
                <a:t>Ф</a:t>
              </a:r>
              <a:r>
                <a:rPr lang="ru-RU" sz="2000" i="1" baseline="-20000">
                  <a:solidFill>
                    <a:srgbClr val="0000CC"/>
                  </a:solidFill>
                  <a:latin typeface="GOST type B" pitchFamily="34" charset="0"/>
                </a:rPr>
                <a:t>1</a:t>
              </a:r>
            </a:p>
          </p:txBody>
        </p:sp>
      </p:grpSp>
      <p:sp>
        <p:nvSpPr>
          <p:cNvPr id="14348" name="Rectangle 14"/>
          <p:cNvSpPr>
            <a:spLocks noChangeArrowheads="1"/>
          </p:cNvSpPr>
          <p:nvPr/>
        </p:nvSpPr>
        <p:spPr bwMode="auto">
          <a:xfrm>
            <a:off x="5292725" y="188913"/>
            <a:ext cx="649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 i="1">
                <a:solidFill>
                  <a:srgbClr val="0000CC"/>
                </a:solidFill>
                <a:latin typeface="GOST type B" pitchFamily="34" charset="0"/>
                <a:cs typeface="Arial" charset="0"/>
              </a:rPr>
              <a:t>Q</a:t>
            </a:r>
            <a:r>
              <a:rPr lang="ru-RU" sz="2000" i="1" baseline="-25000">
                <a:solidFill>
                  <a:srgbClr val="0000CC"/>
                </a:solidFill>
                <a:latin typeface="GOST type B" pitchFamily="34" charset="0"/>
                <a:cs typeface="Arial" charset="0"/>
              </a:rPr>
              <a:t>2</a:t>
            </a:r>
          </a:p>
        </p:txBody>
      </p:sp>
      <p:sp>
        <p:nvSpPr>
          <p:cNvPr id="14349" name="Text Box 15"/>
          <p:cNvSpPr txBox="1">
            <a:spLocks noChangeArrowheads="1"/>
          </p:cNvSpPr>
          <p:nvPr/>
        </p:nvSpPr>
        <p:spPr bwMode="auto">
          <a:xfrm>
            <a:off x="3419475" y="3860800"/>
            <a:ext cx="714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i="1">
                <a:solidFill>
                  <a:srgbClr val="0000CC"/>
                </a:solidFill>
                <a:latin typeface="GOST type B" pitchFamily="34" charset="0"/>
              </a:rPr>
              <a:t>О</a:t>
            </a:r>
            <a:r>
              <a:rPr lang="ru-RU" sz="2000" i="1" baseline="-20000">
                <a:solidFill>
                  <a:srgbClr val="0000CC"/>
                </a:solidFill>
                <a:latin typeface="GOST type B" pitchFamily="34" charset="0"/>
              </a:rPr>
              <a:t>1</a:t>
            </a:r>
          </a:p>
        </p:txBody>
      </p:sp>
      <p:sp>
        <p:nvSpPr>
          <p:cNvPr id="14350" name="Text Box 16"/>
          <p:cNvSpPr txBox="1">
            <a:spLocks noChangeArrowheads="1"/>
          </p:cNvSpPr>
          <p:nvPr/>
        </p:nvSpPr>
        <p:spPr bwMode="auto">
          <a:xfrm>
            <a:off x="3419475" y="1052513"/>
            <a:ext cx="714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i="1">
                <a:solidFill>
                  <a:srgbClr val="0000CC"/>
                </a:solidFill>
                <a:latin typeface="GOST type B" pitchFamily="34" charset="0"/>
              </a:rPr>
              <a:t>О</a:t>
            </a:r>
            <a:r>
              <a:rPr lang="en-US" sz="2000" i="1" baseline="-20000">
                <a:solidFill>
                  <a:srgbClr val="0000CC"/>
                </a:solidFill>
                <a:latin typeface="GOST type B" pitchFamily="34" charset="0"/>
              </a:rPr>
              <a:t>2</a:t>
            </a:r>
            <a:endParaRPr lang="ru-RU" sz="2000" i="1" baseline="-20000">
              <a:solidFill>
                <a:srgbClr val="0000CC"/>
              </a:solidFill>
              <a:latin typeface="GOST type B" pitchFamily="34" charset="0"/>
            </a:endParaRPr>
          </a:p>
        </p:txBody>
      </p:sp>
      <p:sp>
        <p:nvSpPr>
          <p:cNvPr id="14351" name="Line 19"/>
          <p:cNvSpPr>
            <a:spLocks noChangeShapeType="1"/>
          </p:cNvSpPr>
          <p:nvPr/>
        </p:nvSpPr>
        <p:spPr bwMode="auto">
          <a:xfrm flipH="1">
            <a:off x="3463925" y="2630488"/>
            <a:ext cx="3175" cy="1595437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2" name="Text Box 20"/>
          <p:cNvSpPr txBox="1">
            <a:spLocks noChangeArrowheads="1"/>
          </p:cNvSpPr>
          <p:nvPr/>
        </p:nvSpPr>
        <p:spPr bwMode="auto">
          <a:xfrm>
            <a:off x="2754313" y="4178300"/>
            <a:ext cx="919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(1</a:t>
            </a:r>
            <a:r>
              <a:rPr lang="ru-RU" sz="2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1</a:t>
            </a:r>
            <a:r>
              <a:rPr lang="en-US" sz="1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 </a:t>
            </a: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)</a:t>
            </a:r>
          </a:p>
        </p:txBody>
      </p:sp>
      <p:sp>
        <p:nvSpPr>
          <p:cNvPr id="14353" name="Oval 21"/>
          <p:cNvSpPr>
            <a:spLocks noChangeArrowheads="1"/>
          </p:cNvSpPr>
          <p:nvPr/>
        </p:nvSpPr>
        <p:spPr bwMode="auto">
          <a:xfrm>
            <a:off x="3427413" y="4183063"/>
            <a:ext cx="74612" cy="74612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4354" name="Group 22"/>
          <p:cNvGrpSpPr>
            <a:grpSpLocks/>
          </p:cNvGrpSpPr>
          <p:nvPr/>
        </p:nvGrpSpPr>
        <p:grpSpPr bwMode="auto">
          <a:xfrm>
            <a:off x="2970213" y="2205038"/>
            <a:ext cx="838200" cy="468312"/>
            <a:chOff x="1871" y="1389"/>
            <a:chExt cx="528" cy="295"/>
          </a:xfrm>
        </p:grpSpPr>
        <p:sp>
          <p:nvSpPr>
            <p:cNvPr id="14402" name="Text Box 23"/>
            <p:cNvSpPr txBox="1">
              <a:spLocks noChangeArrowheads="1"/>
            </p:cNvSpPr>
            <p:nvPr/>
          </p:nvSpPr>
          <p:spPr bwMode="auto">
            <a:xfrm>
              <a:off x="1871" y="1389"/>
              <a:ext cx="52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1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2</a:t>
              </a:r>
            </a:p>
          </p:txBody>
        </p:sp>
        <p:sp>
          <p:nvSpPr>
            <p:cNvPr id="14403" name="Oval 24"/>
            <p:cNvSpPr>
              <a:spLocks noChangeArrowheads="1"/>
            </p:cNvSpPr>
            <p:nvPr/>
          </p:nvSpPr>
          <p:spPr bwMode="auto">
            <a:xfrm>
              <a:off x="2162" y="1637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4355" name="Line 27"/>
          <p:cNvSpPr>
            <a:spLocks noChangeShapeType="1"/>
          </p:cNvSpPr>
          <p:nvPr/>
        </p:nvSpPr>
        <p:spPr bwMode="auto">
          <a:xfrm flipH="1">
            <a:off x="5000625" y="792163"/>
            <a:ext cx="0" cy="3429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6" name="Text Box 28"/>
          <p:cNvSpPr txBox="1">
            <a:spLocks noChangeArrowheads="1"/>
          </p:cNvSpPr>
          <p:nvPr/>
        </p:nvSpPr>
        <p:spPr bwMode="auto">
          <a:xfrm>
            <a:off x="4922838" y="3883025"/>
            <a:ext cx="6048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2</a:t>
            </a:r>
            <a:r>
              <a:rPr lang="ru-RU" sz="2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1</a:t>
            </a:r>
            <a:endParaRPr lang="ru-RU" sz="2000" i="1">
              <a:solidFill>
                <a:srgbClr val="CC0000"/>
              </a:solidFill>
              <a:latin typeface="GOST type B" pitchFamily="34" charset="0"/>
              <a:cs typeface="Arial" charset="0"/>
            </a:endParaRPr>
          </a:p>
        </p:txBody>
      </p:sp>
      <p:grpSp>
        <p:nvGrpSpPr>
          <p:cNvPr id="14357" name="Group 33"/>
          <p:cNvGrpSpPr>
            <a:grpSpLocks/>
          </p:cNvGrpSpPr>
          <p:nvPr/>
        </p:nvGrpSpPr>
        <p:grpSpPr bwMode="auto">
          <a:xfrm>
            <a:off x="4343400" y="1422400"/>
            <a:ext cx="584200" cy="4195763"/>
            <a:chOff x="2736" y="896"/>
            <a:chExt cx="368" cy="2643"/>
          </a:xfrm>
        </p:grpSpPr>
        <p:grpSp>
          <p:nvGrpSpPr>
            <p:cNvPr id="14398" name="Group 34"/>
            <p:cNvGrpSpPr>
              <a:grpSpLocks/>
            </p:cNvGrpSpPr>
            <p:nvPr/>
          </p:nvGrpSpPr>
          <p:grpSpPr bwMode="auto">
            <a:xfrm>
              <a:off x="2794" y="896"/>
              <a:ext cx="47" cy="2504"/>
              <a:chOff x="2794" y="896"/>
              <a:chExt cx="47" cy="2504"/>
            </a:xfrm>
          </p:grpSpPr>
          <p:sp>
            <p:nvSpPr>
              <p:cNvPr id="14400" name="Line 35"/>
              <p:cNvSpPr>
                <a:spLocks noChangeShapeType="1"/>
              </p:cNvSpPr>
              <p:nvPr/>
            </p:nvSpPr>
            <p:spPr bwMode="auto">
              <a:xfrm>
                <a:off x="2818" y="896"/>
                <a:ext cx="0" cy="2478"/>
              </a:xfrm>
              <a:prstGeom prst="line">
                <a:avLst/>
              </a:prstGeom>
              <a:noFill/>
              <a:ln w="1270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401" name="Oval 36"/>
              <p:cNvSpPr>
                <a:spLocks noChangeArrowheads="1"/>
              </p:cNvSpPr>
              <p:nvPr/>
            </p:nvSpPr>
            <p:spPr bwMode="auto">
              <a:xfrm>
                <a:off x="2794" y="3353"/>
                <a:ext cx="47" cy="47"/>
              </a:xfrm>
              <a:prstGeom prst="ellipse">
                <a:avLst/>
              </a:prstGeom>
              <a:solidFill>
                <a:srgbClr val="CC0000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4399" name="Text Box 37"/>
            <p:cNvSpPr txBox="1">
              <a:spLocks noChangeArrowheads="1"/>
            </p:cNvSpPr>
            <p:nvPr/>
          </p:nvSpPr>
          <p:spPr bwMode="auto">
            <a:xfrm>
              <a:off x="2736" y="3289"/>
              <a:ext cx="3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3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1</a:t>
              </a:r>
              <a:r>
                <a:rPr lang="en-US" sz="1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 </a:t>
              </a:r>
              <a:endPara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endParaRPr>
            </a:p>
          </p:txBody>
        </p:sp>
      </p:grpSp>
      <p:grpSp>
        <p:nvGrpSpPr>
          <p:cNvPr id="14358" name="Group 38"/>
          <p:cNvGrpSpPr>
            <a:grpSpLocks/>
          </p:cNvGrpSpPr>
          <p:nvPr/>
        </p:nvGrpSpPr>
        <p:grpSpPr bwMode="auto">
          <a:xfrm>
            <a:off x="3768725" y="1006475"/>
            <a:ext cx="890588" cy="449263"/>
            <a:chOff x="2374" y="634"/>
            <a:chExt cx="561" cy="283"/>
          </a:xfrm>
        </p:grpSpPr>
        <p:grpSp>
          <p:nvGrpSpPr>
            <p:cNvPr id="14393" name="Group 39"/>
            <p:cNvGrpSpPr>
              <a:grpSpLocks/>
            </p:cNvGrpSpPr>
            <p:nvPr/>
          </p:nvGrpSpPr>
          <p:grpSpPr bwMode="auto">
            <a:xfrm>
              <a:off x="2374" y="634"/>
              <a:ext cx="561" cy="250"/>
              <a:chOff x="2945" y="295"/>
              <a:chExt cx="561" cy="250"/>
            </a:xfrm>
          </p:grpSpPr>
          <p:sp>
            <p:nvSpPr>
              <p:cNvPr id="14395" name="Text Box 40"/>
              <p:cNvSpPr txBox="1">
                <a:spLocks noChangeArrowheads="1"/>
              </p:cNvSpPr>
              <p:nvPr/>
            </p:nvSpPr>
            <p:spPr bwMode="auto">
              <a:xfrm>
                <a:off x="3154" y="295"/>
                <a:ext cx="35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2000" i="1">
                    <a:solidFill>
                      <a:srgbClr val="CC3300"/>
                    </a:solidFill>
                    <a:latin typeface="GOST type B" pitchFamily="34" charset="0"/>
                  </a:rPr>
                  <a:t>(</a:t>
                </a:r>
                <a:r>
                  <a:rPr lang="en-US" sz="2000" i="1">
                    <a:solidFill>
                      <a:srgbClr val="CC3300"/>
                    </a:solidFill>
                    <a:latin typeface="GOST type B" pitchFamily="34" charset="0"/>
                  </a:rPr>
                  <a:t>4</a:t>
                </a:r>
                <a:r>
                  <a:rPr lang="en-US" sz="2000" i="1" baseline="-20000">
                    <a:solidFill>
                      <a:srgbClr val="CC3300"/>
                    </a:solidFill>
                    <a:latin typeface="GOST type B" pitchFamily="34" charset="0"/>
                  </a:rPr>
                  <a:t>2</a:t>
                </a:r>
                <a:r>
                  <a:rPr lang="en-US" sz="2000" i="1">
                    <a:solidFill>
                      <a:srgbClr val="CC3300"/>
                    </a:solidFill>
                    <a:latin typeface="GOST type B" pitchFamily="34" charset="0"/>
                  </a:rPr>
                  <a:t>)</a:t>
                </a:r>
                <a:endParaRPr lang="ru-RU" sz="2000" i="1">
                  <a:solidFill>
                    <a:srgbClr val="CC3300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14396" name="Text Box 41"/>
              <p:cNvSpPr txBox="1">
                <a:spLocks noChangeArrowheads="1"/>
              </p:cNvSpPr>
              <p:nvPr/>
            </p:nvSpPr>
            <p:spPr bwMode="auto">
              <a:xfrm>
                <a:off x="2945" y="295"/>
                <a:ext cx="24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sz="2000" i="1">
                    <a:solidFill>
                      <a:srgbClr val="CC3300"/>
                    </a:solidFill>
                    <a:latin typeface="GOST type B" pitchFamily="34" charset="0"/>
                  </a:rPr>
                  <a:t>3</a:t>
                </a:r>
                <a:r>
                  <a:rPr lang="en-US" sz="2000" i="1" baseline="-20000">
                    <a:solidFill>
                      <a:srgbClr val="CC3300"/>
                    </a:solidFill>
                    <a:latin typeface="GOST type B" pitchFamily="34" charset="0"/>
                  </a:rPr>
                  <a:t>2</a:t>
                </a:r>
                <a:endParaRPr lang="ru-RU" sz="2000" i="1" baseline="-20000">
                  <a:solidFill>
                    <a:srgbClr val="CC3300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14397" name="Text Box 42"/>
              <p:cNvSpPr txBox="1">
                <a:spLocks noChangeArrowheads="1"/>
              </p:cNvSpPr>
              <p:nvPr/>
            </p:nvSpPr>
            <p:spPr bwMode="auto">
              <a:xfrm>
                <a:off x="3094" y="295"/>
                <a:ext cx="19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1800" b="0">
                    <a:solidFill>
                      <a:srgbClr val="CC3300"/>
                    </a:solidFill>
                    <a:sym typeface="Symbol" pitchFamily="18" charset="2"/>
                  </a:rPr>
                  <a:t></a:t>
                </a:r>
              </a:p>
            </p:txBody>
          </p:sp>
        </p:grpSp>
        <p:sp>
          <p:nvSpPr>
            <p:cNvPr id="14394" name="Oval 43"/>
            <p:cNvSpPr>
              <a:spLocks noChangeArrowheads="1"/>
            </p:cNvSpPr>
            <p:nvPr/>
          </p:nvSpPr>
          <p:spPr bwMode="auto">
            <a:xfrm>
              <a:off x="2794" y="870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4359" name="Group 44"/>
          <p:cNvGrpSpPr>
            <a:grpSpLocks/>
          </p:cNvGrpSpPr>
          <p:nvPr/>
        </p:nvGrpSpPr>
        <p:grpSpPr bwMode="auto">
          <a:xfrm>
            <a:off x="1933575" y="1033463"/>
            <a:ext cx="501650" cy="396875"/>
            <a:chOff x="1218" y="651"/>
            <a:chExt cx="316" cy="250"/>
          </a:xfrm>
        </p:grpSpPr>
        <p:sp>
          <p:nvSpPr>
            <p:cNvPr id="14391" name="Line 45"/>
            <p:cNvSpPr>
              <a:spLocks noChangeShapeType="1"/>
            </p:cNvSpPr>
            <p:nvPr/>
          </p:nvSpPr>
          <p:spPr bwMode="auto">
            <a:xfrm>
              <a:off x="1226" y="895"/>
              <a:ext cx="288" cy="0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392" name="Text Box 46"/>
            <p:cNvSpPr txBox="1">
              <a:spLocks noChangeArrowheads="1"/>
            </p:cNvSpPr>
            <p:nvPr/>
          </p:nvSpPr>
          <p:spPr bwMode="auto">
            <a:xfrm>
              <a:off x="1218" y="651"/>
              <a:ext cx="3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0000CC"/>
                  </a:solidFill>
                  <a:latin typeface="GOST type B" pitchFamily="34" charset="0"/>
                </a:rPr>
                <a:t>Г</a:t>
              </a:r>
              <a:r>
                <a:rPr lang="ru-RU" sz="2000" i="1" baseline="-20000">
                  <a:solidFill>
                    <a:srgbClr val="0000CC"/>
                  </a:solidFill>
                  <a:latin typeface="GOST type B" pitchFamily="34" charset="0"/>
                </a:rPr>
                <a:t>2</a:t>
              </a:r>
            </a:p>
          </p:txBody>
        </p:sp>
      </p:grpSp>
      <p:grpSp>
        <p:nvGrpSpPr>
          <p:cNvPr id="14360" name="Group 47"/>
          <p:cNvGrpSpPr>
            <a:grpSpLocks/>
          </p:cNvGrpSpPr>
          <p:nvPr/>
        </p:nvGrpSpPr>
        <p:grpSpPr bwMode="auto">
          <a:xfrm>
            <a:off x="4343400" y="2774950"/>
            <a:ext cx="584200" cy="396875"/>
            <a:chOff x="2736" y="1748"/>
            <a:chExt cx="368" cy="250"/>
          </a:xfrm>
        </p:grpSpPr>
        <p:sp>
          <p:nvSpPr>
            <p:cNvPr id="14389" name="Oval 48"/>
            <p:cNvSpPr>
              <a:spLocks noChangeArrowheads="1"/>
            </p:cNvSpPr>
            <p:nvPr/>
          </p:nvSpPr>
          <p:spPr bwMode="auto">
            <a:xfrm>
              <a:off x="2794" y="1913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90" name="Text Box 49"/>
            <p:cNvSpPr txBox="1">
              <a:spLocks noChangeArrowheads="1"/>
            </p:cNvSpPr>
            <p:nvPr/>
          </p:nvSpPr>
          <p:spPr bwMode="auto">
            <a:xfrm>
              <a:off x="2736" y="1748"/>
              <a:ext cx="3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4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1</a:t>
              </a:r>
              <a:r>
                <a:rPr lang="en-US" sz="1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 </a:t>
              </a:r>
              <a:endPara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endParaRPr>
            </a:p>
          </p:txBody>
        </p:sp>
      </p:grpSp>
      <p:grpSp>
        <p:nvGrpSpPr>
          <p:cNvPr id="12" name="Group 93"/>
          <p:cNvGrpSpPr>
            <a:grpSpLocks/>
          </p:cNvGrpSpPr>
          <p:nvPr/>
        </p:nvGrpSpPr>
        <p:grpSpPr bwMode="auto">
          <a:xfrm>
            <a:off x="2582863" y="1331913"/>
            <a:ext cx="2536825" cy="396875"/>
            <a:chOff x="1627" y="839"/>
            <a:chExt cx="1598" cy="250"/>
          </a:xfrm>
        </p:grpSpPr>
        <p:sp>
          <p:nvSpPr>
            <p:cNvPr id="14387" name="Line 51"/>
            <p:cNvSpPr>
              <a:spLocks noChangeShapeType="1"/>
            </p:cNvSpPr>
            <p:nvPr/>
          </p:nvSpPr>
          <p:spPr bwMode="auto">
            <a:xfrm flipV="1">
              <a:off x="1643" y="1084"/>
              <a:ext cx="1582" cy="0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388" name="Text Box 53"/>
            <p:cNvSpPr txBox="1">
              <a:spLocks noChangeArrowheads="1"/>
            </p:cNvSpPr>
            <p:nvPr/>
          </p:nvSpPr>
          <p:spPr bwMode="auto">
            <a:xfrm>
              <a:off x="1627" y="839"/>
              <a:ext cx="35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000" i="1">
                  <a:solidFill>
                    <a:srgbClr val="0000CC"/>
                  </a:solidFill>
                  <a:latin typeface="GOST type B" pitchFamily="34" charset="0"/>
                  <a:cs typeface="Arial" charset="0"/>
                </a:rPr>
                <a:t>b</a:t>
              </a:r>
              <a:r>
                <a:rPr lang="en-US" sz="2000" i="1" baseline="-20000">
                  <a:solidFill>
                    <a:srgbClr val="0000CC"/>
                  </a:solidFill>
                  <a:latin typeface="GOST type B" pitchFamily="34" charset="0"/>
                  <a:cs typeface="Arial" charset="0"/>
                </a:rPr>
                <a:t>2</a:t>
              </a:r>
              <a:endParaRPr lang="ru-RU" sz="2000" i="1" baseline="-20000">
                <a:solidFill>
                  <a:srgbClr val="0000CC"/>
                </a:solidFill>
                <a:latin typeface="GOST type B" pitchFamily="34" charset="0"/>
                <a:cs typeface="Arial" charset="0"/>
              </a:endParaRPr>
            </a:p>
          </p:txBody>
        </p:sp>
      </p:grpSp>
      <p:sp>
        <p:nvSpPr>
          <p:cNvPr id="20534" name="Line 54"/>
          <p:cNvSpPr>
            <a:spLocks noChangeShapeType="1"/>
          </p:cNvSpPr>
          <p:nvPr/>
        </p:nvSpPr>
        <p:spPr bwMode="auto">
          <a:xfrm>
            <a:off x="2609850" y="1736725"/>
            <a:ext cx="6350" cy="2482850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63" name="Line 62"/>
          <p:cNvSpPr>
            <a:spLocks noChangeShapeType="1"/>
          </p:cNvSpPr>
          <p:nvPr/>
        </p:nvSpPr>
        <p:spPr bwMode="auto">
          <a:xfrm flipH="1">
            <a:off x="5000625" y="792163"/>
            <a:ext cx="0" cy="3429000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4364" name="Group 63"/>
          <p:cNvGrpSpPr>
            <a:grpSpLocks/>
          </p:cNvGrpSpPr>
          <p:nvPr/>
        </p:nvGrpSpPr>
        <p:grpSpPr bwMode="auto">
          <a:xfrm>
            <a:off x="4343400" y="2774950"/>
            <a:ext cx="584200" cy="396875"/>
            <a:chOff x="2736" y="1748"/>
            <a:chExt cx="368" cy="250"/>
          </a:xfrm>
        </p:grpSpPr>
        <p:sp>
          <p:nvSpPr>
            <p:cNvPr id="14385" name="Oval 64"/>
            <p:cNvSpPr>
              <a:spLocks noChangeArrowheads="1"/>
            </p:cNvSpPr>
            <p:nvPr/>
          </p:nvSpPr>
          <p:spPr bwMode="auto">
            <a:xfrm>
              <a:off x="2794" y="1913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86" name="Text Box 65"/>
            <p:cNvSpPr txBox="1">
              <a:spLocks noChangeArrowheads="1"/>
            </p:cNvSpPr>
            <p:nvPr/>
          </p:nvSpPr>
          <p:spPr bwMode="auto">
            <a:xfrm>
              <a:off x="2736" y="1748"/>
              <a:ext cx="3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4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1</a:t>
              </a:r>
              <a:r>
                <a:rPr lang="en-US" sz="1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 </a:t>
              </a:r>
              <a:endPara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endParaRPr>
            </a:p>
          </p:txBody>
        </p:sp>
      </p:grpSp>
      <p:sp>
        <p:nvSpPr>
          <p:cNvPr id="14365" name="Oval 29"/>
          <p:cNvSpPr>
            <a:spLocks noChangeArrowheads="1"/>
          </p:cNvSpPr>
          <p:nvPr/>
        </p:nvSpPr>
        <p:spPr bwMode="auto">
          <a:xfrm>
            <a:off x="4959350" y="4184650"/>
            <a:ext cx="74613" cy="74613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4" name="Group 95"/>
          <p:cNvGrpSpPr>
            <a:grpSpLocks/>
          </p:cNvGrpSpPr>
          <p:nvPr/>
        </p:nvGrpSpPr>
        <p:grpSpPr bwMode="auto">
          <a:xfrm>
            <a:off x="2613025" y="2968625"/>
            <a:ext cx="2506663" cy="2486025"/>
            <a:chOff x="1646" y="1870"/>
            <a:chExt cx="1579" cy="1566"/>
          </a:xfrm>
        </p:grpSpPr>
        <p:sp>
          <p:nvSpPr>
            <p:cNvPr id="14383" name="Oval 52"/>
            <p:cNvSpPr>
              <a:spLocks noChangeArrowheads="1"/>
            </p:cNvSpPr>
            <p:nvPr/>
          </p:nvSpPr>
          <p:spPr bwMode="auto">
            <a:xfrm>
              <a:off x="1646" y="1870"/>
              <a:ext cx="1579" cy="1566"/>
            </a:xfrm>
            <a:prstGeom prst="ellipse">
              <a:avLst/>
            </a:prstGeom>
            <a:noFill/>
            <a:ln w="12700" algn="ctr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84" name="Text Box 76"/>
            <p:cNvSpPr txBox="1">
              <a:spLocks noChangeArrowheads="1"/>
            </p:cNvSpPr>
            <p:nvPr/>
          </p:nvSpPr>
          <p:spPr bwMode="auto">
            <a:xfrm>
              <a:off x="1679" y="2125"/>
              <a:ext cx="35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000" i="1">
                  <a:solidFill>
                    <a:srgbClr val="0000CC"/>
                  </a:solidFill>
                  <a:latin typeface="GOST type B" pitchFamily="34" charset="0"/>
                  <a:cs typeface="Arial" charset="0"/>
                </a:rPr>
                <a:t>b</a:t>
              </a:r>
              <a:r>
                <a:rPr lang="en-US" sz="2000" i="1" baseline="-20000">
                  <a:solidFill>
                    <a:srgbClr val="0000CC"/>
                  </a:solidFill>
                  <a:latin typeface="GOST type B" pitchFamily="34" charset="0"/>
                  <a:cs typeface="Arial" charset="0"/>
                </a:rPr>
                <a:t>1</a:t>
              </a:r>
              <a:endParaRPr lang="ru-RU" sz="2000" i="1" baseline="-20000">
                <a:solidFill>
                  <a:srgbClr val="0000CC"/>
                </a:solidFill>
                <a:latin typeface="GOST type B" pitchFamily="34" charset="0"/>
                <a:cs typeface="Arial" charset="0"/>
              </a:endParaRPr>
            </a:p>
          </p:txBody>
        </p:sp>
      </p:grpSp>
      <p:grpSp>
        <p:nvGrpSpPr>
          <p:cNvPr id="14367" name="Group 30"/>
          <p:cNvGrpSpPr>
            <a:grpSpLocks/>
          </p:cNvGrpSpPr>
          <p:nvPr/>
        </p:nvGrpSpPr>
        <p:grpSpPr bwMode="auto">
          <a:xfrm>
            <a:off x="4775200" y="568325"/>
            <a:ext cx="838200" cy="396875"/>
            <a:chOff x="3008" y="358"/>
            <a:chExt cx="528" cy="250"/>
          </a:xfrm>
        </p:grpSpPr>
        <p:sp>
          <p:nvSpPr>
            <p:cNvPr id="14381" name="Text Box 31"/>
            <p:cNvSpPr txBox="1">
              <a:spLocks noChangeArrowheads="1"/>
            </p:cNvSpPr>
            <p:nvPr/>
          </p:nvSpPr>
          <p:spPr bwMode="auto">
            <a:xfrm>
              <a:off x="3008" y="358"/>
              <a:ext cx="52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2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2</a:t>
              </a:r>
            </a:p>
          </p:txBody>
        </p:sp>
        <p:sp>
          <p:nvSpPr>
            <p:cNvPr id="14382" name="Oval 32"/>
            <p:cNvSpPr>
              <a:spLocks noChangeArrowheads="1"/>
            </p:cNvSpPr>
            <p:nvPr/>
          </p:nvSpPr>
          <p:spPr bwMode="auto">
            <a:xfrm>
              <a:off x="3124" y="475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6" name="Group 97"/>
          <p:cNvGrpSpPr>
            <a:grpSpLocks/>
          </p:cNvGrpSpPr>
          <p:nvPr/>
        </p:nvGrpSpPr>
        <p:grpSpPr bwMode="auto">
          <a:xfrm>
            <a:off x="3825875" y="1728788"/>
            <a:ext cx="919163" cy="4029075"/>
            <a:chOff x="2410" y="1089"/>
            <a:chExt cx="579" cy="2538"/>
          </a:xfrm>
        </p:grpSpPr>
        <p:sp>
          <p:nvSpPr>
            <p:cNvPr id="14378" name="Line 66"/>
            <p:cNvSpPr>
              <a:spLocks noChangeShapeType="1"/>
            </p:cNvSpPr>
            <p:nvPr/>
          </p:nvSpPr>
          <p:spPr bwMode="auto">
            <a:xfrm flipH="1">
              <a:off x="2665" y="1089"/>
              <a:ext cx="0" cy="2314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379" name="Text Box 69"/>
            <p:cNvSpPr txBox="1">
              <a:spLocks noChangeArrowheads="1"/>
            </p:cNvSpPr>
            <p:nvPr/>
          </p:nvSpPr>
          <p:spPr bwMode="auto">
            <a:xfrm>
              <a:off x="2410" y="3377"/>
              <a:ext cx="57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(5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1</a:t>
              </a:r>
              <a:r>
                <a:rPr lang="en-US" sz="1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 </a:t>
              </a:r>
              <a:r>
                <a:rPr lang="ru-RU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)</a:t>
              </a:r>
            </a:p>
          </p:txBody>
        </p:sp>
        <p:sp>
          <p:nvSpPr>
            <p:cNvPr id="14380" name="Oval 68"/>
            <p:cNvSpPr>
              <a:spLocks noChangeArrowheads="1"/>
            </p:cNvSpPr>
            <p:nvPr/>
          </p:nvSpPr>
          <p:spPr bwMode="auto">
            <a:xfrm>
              <a:off x="2641" y="3376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7" name="Group 98"/>
          <p:cNvGrpSpPr>
            <a:grpSpLocks/>
          </p:cNvGrpSpPr>
          <p:nvPr/>
        </p:nvGrpSpPr>
        <p:grpSpPr bwMode="auto">
          <a:xfrm>
            <a:off x="3727450" y="2595563"/>
            <a:ext cx="919163" cy="461962"/>
            <a:chOff x="2348" y="1635"/>
            <a:chExt cx="579" cy="291"/>
          </a:xfrm>
        </p:grpSpPr>
        <p:sp>
          <p:nvSpPr>
            <p:cNvPr id="14376" name="Text Box 25"/>
            <p:cNvSpPr txBox="1">
              <a:spLocks noChangeArrowheads="1"/>
            </p:cNvSpPr>
            <p:nvPr/>
          </p:nvSpPr>
          <p:spPr bwMode="auto">
            <a:xfrm>
              <a:off x="2348" y="1635"/>
              <a:ext cx="57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(6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1</a:t>
              </a:r>
              <a:r>
                <a:rPr lang="en-US" sz="1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 </a:t>
              </a:r>
              <a:r>
                <a:rPr lang="ru-RU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)</a:t>
              </a:r>
            </a:p>
          </p:txBody>
        </p:sp>
        <p:sp>
          <p:nvSpPr>
            <p:cNvPr id="14377" name="Oval 67"/>
            <p:cNvSpPr>
              <a:spLocks noChangeArrowheads="1"/>
            </p:cNvSpPr>
            <p:nvPr/>
          </p:nvSpPr>
          <p:spPr bwMode="auto">
            <a:xfrm>
              <a:off x="2641" y="1879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8" name="Group 96"/>
          <p:cNvGrpSpPr>
            <a:grpSpLocks/>
          </p:cNvGrpSpPr>
          <p:nvPr/>
        </p:nvGrpSpPr>
        <p:grpSpPr bwMode="auto">
          <a:xfrm>
            <a:off x="4149725" y="1641475"/>
            <a:ext cx="873125" cy="396875"/>
            <a:chOff x="2614" y="1034"/>
            <a:chExt cx="550" cy="250"/>
          </a:xfrm>
        </p:grpSpPr>
        <p:grpSp>
          <p:nvGrpSpPr>
            <p:cNvPr id="14371" name="Group 71"/>
            <p:cNvGrpSpPr>
              <a:grpSpLocks/>
            </p:cNvGrpSpPr>
            <p:nvPr/>
          </p:nvGrpSpPr>
          <p:grpSpPr bwMode="auto">
            <a:xfrm>
              <a:off x="2614" y="1034"/>
              <a:ext cx="550" cy="250"/>
              <a:chOff x="2945" y="295"/>
              <a:chExt cx="550" cy="250"/>
            </a:xfrm>
          </p:grpSpPr>
          <p:sp>
            <p:nvSpPr>
              <p:cNvPr id="14373" name="Text Box 72"/>
              <p:cNvSpPr txBox="1">
                <a:spLocks noChangeArrowheads="1"/>
              </p:cNvSpPr>
              <p:nvPr/>
            </p:nvSpPr>
            <p:spPr bwMode="auto">
              <a:xfrm>
                <a:off x="3154" y="295"/>
                <a:ext cx="341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2000" i="1">
                    <a:solidFill>
                      <a:srgbClr val="CC3300"/>
                    </a:solidFill>
                    <a:latin typeface="GOST type B" pitchFamily="34" charset="0"/>
                  </a:rPr>
                  <a:t>(6</a:t>
                </a:r>
                <a:r>
                  <a:rPr lang="en-US" sz="2000" i="1" baseline="-20000">
                    <a:solidFill>
                      <a:srgbClr val="CC3300"/>
                    </a:solidFill>
                    <a:latin typeface="GOST type B" pitchFamily="34" charset="0"/>
                  </a:rPr>
                  <a:t>2</a:t>
                </a:r>
                <a:r>
                  <a:rPr lang="en-US" sz="2000" i="1">
                    <a:solidFill>
                      <a:srgbClr val="CC3300"/>
                    </a:solidFill>
                    <a:latin typeface="GOST type B" pitchFamily="34" charset="0"/>
                  </a:rPr>
                  <a:t>)</a:t>
                </a:r>
                <a:endParaRPr lang="ru-RU" sz="2000" i="1">
                  <a:solidFill>
                    <a:srgbClr val="CC3300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14374" name="Text Box 73"/>
              <p:cNvSpPr txBox="1">
                <a:spLocks noChangeArrowheads="1"/>
              </p:cNvSpPr>
              <p:nvPr/>
            </p:nvSpPr>
            <p:spPr bwMode="auto">
              <a:xfrm>
                <a:off x="2945" y="295"/>
                <a:ext cx="24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2000" i="1">
                    <a:solidFill>
                      <a:srgbClr val="CC3300"/>
                    </a:solidFill>
                    <a:latin typeface="GOST type B" pitchFamily="34" charset="0"/>
                  </a:rPr>
                  <a:t>5</a:t>
                </a:r>
                <a:r>
                  <a:rPr lang="en-US" sz="2000" i="1" baseline="-20000">
                    <a:solidFill>
                      <a:srgbClr val="CC3300"/>
                    </a:solidFill>
                    <a:latin typeface="GOST type B" pitchFamily="34" charset="0"/>
                  </a:rPr>
                  <a:t>2</a:t>
                </a:r>
                <a:endParaRPr lang="ru-RU" sz="2000" i="1" baseline="-20000">
                  <a:solidFill>
                    <a:srgbClr val="CC3300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14375" name="Text Box 74"/>
              <p:cNvSpPr txBox="1">
                <a:spLocks noChangeArrowheads="1"/>
              </p:cNvSpPr>
              <p:nvPr/>
            </p:nvSpPr>
            <p:spPr bwMode="auto">
              <a:xfrm>
                <a:off x="3094" y="295"/>
                <a:ext cx="19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1800" b="0">
                    <a:solidFill>
                      <a:srgbClr val="CC3300"/>
                    </a:solidFill>
                    <a:sym typeface="Symbol" pitchFamily="18" charset="2"/>
                  </a:rPr>
                  <a:t></a:t>
                </a:r>
              </a:p>
            </p:txBody>
          </p:sp>
        </p:grpSp>
        <p:sp>
          <p:nvSpPr>
            <p:cNvPr id="14372" name="Oval 75"/>
            <p:cNvSpPr>
              <a:spLocks noChangeArrowheads="1"/>
            </p:cNvSpPr>
            <p:nvPr/>
          </p:nvSpPr>
          <p:spPr bwMode="auto">
            <a:xfrm>
              <a:off x="2641" y="1062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20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8"/>
          <p:cNvGrpSpPr>
            <a:grpSpLocks/>
          </p:cNvGrpSpPr>
          <p:nvPr/>
        </p:nvGrpSpPr>
        <p:grpSpPr bwMode="auto">
          <a:xfrm>
            <a:off x="2825750" y="3179763"/>
            <a:ext cx="2093913" cy="2093912"/>
            <a:chOff x="1780" y="2003"/>
            <a:chExt cx="1319" cy="1319"/>
          </a:xfrm>
        </p:grpSpPr>
        <p:sp>
          <p:nvSpPr>
            <p:cNvPr id="15436" name="Oval 76"/>
            <p:cNvSpPr>
              <a:spLocks noChangeArrowheads="1"/>
            </p:cNvSpPr>
            <p:nvPr/>
          </p:nvSpPr>
          <p:spPr bwMode="auto">
            <a:xfrm>
              <a:off x="1780" y="2003"/>
              <a:ext cx="1319" cy="1319"/>
            </a:xfrm>
            <a:prstGeom prst="ellipse">
              <a:avLst/>
            </a:prstGeom>
            <a:noFill/>
            <a:ln w="1270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437" name="Text Box 22"/>
            <p:cNvSpPr txBox="1">
              <a:spLocks noChangeArrowheads="1"/>
            </p:cNvSpPr>
            <p:nvPr/>
          </p:nvSpPr>
          <p:spPr bwMode="auto">
            <a:xfrm>
              <a:off x="1877" y="2895"/>
              <a:ext cx="27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0000CC"/>
                  </a:solidFill>
                  <a:latin typeface="GOST type B" pitchFamily="34" charset="0"/>
                </a:rPr>
                <a:t>с</a:t>
              </a:r>
              <a:r>
                <a:rPr lang="ru-RU" sz="2000" i="1" baseline="-20000">
                  <a:solidFill>
                    <a:srgbClr val="0000CC"/>
                  </a:solidFill>
                  <a:latin typeface="GOST type B" pitchFamily="34" charset="0"/>
                </a:rPr>
                <a:t>1</a:t>
              </a:r>
            </a:p>
          </p:txBody>
        </p:sp>
      </p:grpSp>
      <p:grpSp>
        <p:nvGrpSpPr>
          <p:cNvPr id="15363" name="Group 3"/>
          <p:cNvGrpSpPr>
            <a:grpSpLocks/>
          </p:cNvGrpSpPr>
          <p:nvPr/>
        </p:nvGrpSpPr>
        <p:grpSpPr bwMode="auto">
          <a:xfrm rot="-2909220">
            <a:off x="4099719" y="1459707"/>
            <a:ext cx="206375" cy="217487"/>
            <a:chOff x="4513" y="2000"/>
            <a:chExt cx="151" cy="157"/>
          </a:xfrm>
        </p:grpSpPr>
        <p:sp>
          <p:nvSpPr>
            <p:cNvPr id="15434" name="Arc 4"/>
            <p:cNvSpPr>
              <a:spLocks/>
            </p:cNvSpPr>
            <p:nvPr/>
          </p:nvSpPr>
          <p:spPr bwMode="auto">
            <a:xfrm>
              <a:off x="4513" y="2000"/>
              <a:ext cx="151" cy="15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435" name="Oval 5"/>
            <p:cNvSpPr>
              <a:spLocks noChangeAspect="1" noChangeArrowheads="1"/>
            </p:cNvSpPr>
            <p:nvPr/>
          </p:nvSpPr>
          <p:spPr bwMode="auto">
            <a:xfrm>
              <a:off x="4560" y="2083"/>
              <a:ext cx="25" cy="25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5364" name="Line 6"/>
          <p:cNvSpPr>
            <a:spLocks noChangeShapeType="1"/>
          </p:cNvSpPr>
          <p:nvPr/>
        </p:nvSpPr>
        <p:spPr bwMode="auto">
          <a:xfrm flipH="1">
            <a:off x="4230688" y="1728788"/>
            <a:ext cx="0" cy="3673475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65" name="Line 7"/>
          <p:cNvSpPr>
            <a:spLocks noChangeShapeType="1"/>
          </p:cNvSpPr>
          <p:nvPr/>
        </p:nvSpPr>
        <p:spPr bwMode="auto">
          <a:xfrm flipV="1">
            <a:off x="2608263" y="1720850"/>
            <a:ext cx="2511425" cy="0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66" name="Line 8"/>
          <p:cNvSpPr>
            <a:spLocks noChangeShapeType="1"/>
          </p:cNvSpPr>
          <p:nvPr/>
        </p:nvSpPr>
        <p:spPr bwMode="auto">
          <a:xfrm rot="-3022094">
            <a:off x="4040981" y="1335882"/>
            <a:ext cx="4763" cy="469900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67" name="Text Box 9"/>
          <p:cNvSpPr txBox="1">
            <a:spLocks noChangeArrowheads="1"/>
          </p:cNvSpPr>
          <p:nvPr/>
        </p:nvSpPr>
        <p:spPr bwMode="auto">
          <a:xfrm>
            <a:off x="390525" y="5715000"/>
            <a:ext cx="87534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5000"/>
              </a:lnSpc>
            </a:pPr>
            <a:r>
              <a:rPr lang="ru-RU" sz="1800"/>
              <a:t>Для уточнения формы кривой – эллипса находим промежуточные точки</a:t>
            </a:r>
          </a:p>
          <a:p>
            <a:pPr>
              <a:lnSpc>
                <a:spcPct val="95000"/>
              </a:lnSpc>
            </a:pPr>
            <a:r>
              <a:rPr lang="ru-RU" sz="1800"/>
              <a:t>( на чертеже не обозначены). Совпадающие точки фиксируем произвольно на следе </a:t>
            </a:r>
            <a:r>
              <a:rPr lang="en-US" sz="1800"/>
              <a:t>Q</a:t>
            </a:r>
            <a:r>
              <a:rPr lang="ru-RU"/>
              <a:t>2</a:t>
            </a:r>
            <a:r>
              <a:rPr lang="ru-RU" i="1"/>
              <a:t> </a:t>
            </a:r>
            <a:r>
              <a:rPr lang="ru-RU" sz="1800"/>
              <a:t> и переносим их на П</a:t>
            </a:r>
            <a:r>
              <a:rPr lang="ru-RU"/>
              <a:t>1</a:t>
            </a:r>
            <a:r>
              <a:rPr lang="ru-RU" sz="1600"/>
              <a:t>с</a:t>
            </a:r>
            <a:r>
              <a:rPr lang="ru-RU" sz="1800"/>
              <a:t> помощью параллели с.</a:t>
            </a:r>
          </a:p>
          <a:p>
            <a:pPr>
              <a:lnSpc>
                <a:spcPct val="95000"/>
              </a:lnSpc>
            </a:pPr>
            <a:endParaRPr lang="ru-RU" sz="1800"/>
          </a:p>
        </p:txBody>
      </p:sp>
      <p:sp>
        <p:nvSpPr>
          <p:cNvPr id="15368" name="Line 11"/>
          <p:cNvSpPr>
            <a:spLocks noChangeShapeType="1"/>
          </p:cNvSpPr>
          <p:nvPr/>
        </p:nvSpPr>
        <p:spPr bwMode="auto">
          <a:xfrm flipH="1">
            <a:off x="3251200" y="136525"/>
            <a:ext cx="2282825" cy="2763838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69" name="Oval 12"/>
          <p:cNvSpPr>
            <a:spLocks noChangeArrowheads="1"/>
          </p:cNvSpPr>
          <p:nvPr/>
        </p:nvSpPr>
        <p:spPr bwMode="auto">
          <a:xfrm>
            <a:off x="2573338" y="123825"/>
            <a:ext cx="2590800" cy="2579688"/>
          </a:xfrm>
          <a:prstGeom prst="ellips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ru-RU" sz="1800" b="0">
              <a:cs typeface="Arial" charset="0"/>
            </a:endParaRPr>
          </a:p>
        </p:txBody>
      </p:sp>
      <p:sp>
        <p:nvSpPr>
          <p:cNvPr id="15370" name="Line 13"/>
          <p:cNvSpPr>
            <a:spLocks noChangeShapeType="1"/>
          </p:cNvSpPr>
          <p:nvPr/>
        </p:nvSpPr>
        <p:spPr bwMode="auto">
          <a:xfrm>
            <a:off x="2484438" y="1420813"/>
            <a:ext cx="2767012" cy="0"/>
          </a:xfrm>
          <a:prstGeom prst="line">
            <a:avLst/>
          </a:prstGeom>
          <a:noFill/>
          <a:ln w="12700">
            <a:solidFill>
              <a:srgbClr val="0000CC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71" name="Line 14"/>
          <p:cNvSpPr>
            <a:spLocks noChangeShapeType="1"/>
          </p:cNvSpPr>
          <p:nvPr/>
        </p:nvSpPr>
        <p:spPr bwMode="auto">
          <a:xfrm flipV="1">
            <a:off x="3856038" y="0"/>
            <a:ext cx="0" cy="5616575"/>
          </a:xfrm>
          <a:prstGeom prst="line">
            <a:avLst/>
          </a:prstGeom>
          <a:noFill/>
          <a:ln w="12700">
            <a:solidFill>
              <a:srgbClr val="0000CC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72" name="Line 15"/>
          <p:cNvSpPr>
            <a:spLocks noChangeShapeType="1"/>
          </p:cNvSpPr>
          <p:nvPr/>
        </p:nvSpPr>
        <p:spPr bwMode="auto">
          <a:xfrm flipV="1">
            <a:off x="3467100" y="781050"/>
            <a:ext cx="1535113" cy="185896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73" name="Oval 16"/>
          <p:cNvSpPr>
            <a:spLocks noChangeArrowheads="1"/>
          </p:cNvSpPr>
          <p:nvPr/>
        </p:nvSpPr>
        <p:spPr bwMode="auto">
          <a:xfrm>
            <a:off x="2573338" y="2924175"/>
            <a:ext cx="2590800" cy="2579688"/>
          </a:xfrm>
          <a:prstGeom prst="ellips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ru-RU" sz="1800" b="0">
              <a:cs typeface="Arial" charset="0"/>
            </a:endParaRPr>
          </a:p>
        </p:txBody>
      </p:sp>
      <p:sp>
        <p:nvSpPr>
          <p:cNvPr id="15374" name="Line 17"/>
          <p:cNvSpPr>
            <a:spLocks noChangeShapeType="1"/>
          </p:cNvSpPr>
          <p:nvPr/>
        </p:nvSpPr>
        <p:spPr bwMode="auto">
          <a:xfrm>
            <a:off x="2484438" y="4221163"/>
            <a:ext cx="2767012" cy="0"/>
          </a:xfrm>
          <a:prstGeom prst="line">
            <a:avLst/>
          </a:prstGeom>
          <a:noFill/>
          <a:ln w="12700">
            <a:solidFill>
              <a:srgbClr val="0000CC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5375" name="Group 18"/>
          <p:cNvGrpSpPr>
            <a:grpSpLocks/>
          </p:cNvGrpSpPr>
          <p:nvPr/>
        </p:nvGrpSpPr>
        <p:grpSpPr bwMode="auto">
          <a:xfrm>
            <a:off x="5410200" y="3868738"/>
            <a:ext cx="819150" cy="396875"/>
            <a:chOff x="3408" y="2437"/>
            <a:chExt cx="516" cy="250"/>
          </a:xfrm>
        </p:grpSpPr>
        <p:sp>
          <p:nvSpPr>
            <p:cNvPr id="15432" name="Line 19"/>
            <p:cNvSpPr>
              <a:spLocks noChangeShapeType="1"/>
            </p:cNvSpPr>
            <p:nvPr/>
          </p:nvSpPr>
          <p:spPr bwMode="auto">
            <a:xfrm>
              <a:off x="3408" y="2659"/>
              <a:ext cx="324" cy="0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433" name="Text Box 20"/>
            <p:cNvSpPr txBox="1">
              <a:spLocks noChangeArrowheads="1"/>
            </p:cNvSpPr>
            <p:nvPr/>
          </p:nvSpPr>
          <p:spPr bwMode="auto">
            <a:xfrm>
              <a:off x="3474" y="2437"/>
              <a:ext cx="45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0000CC"/>
                  </a:solidFill>
                  <a:latin typeface="GOST type B" pitchFamily="34" charset="0"/>
                </a:rPr>
                <a:t>Ф</a:t>
              </a:r>
              <a:r>
                <a:rPr lang="ru-RU" sz="2000" i="1" baseline="-20000">
                  <a:solidFill>
                    <a:srgbClr val="0000CC"/>
                  </a:solidFill>
                  <a:latin typeface="GOST type B" pitchFamily="34" charset="0"/>
                </a:rPr>
                <a:t>1</a:t>
              </a:r>
            </a:p>
          </p:txBody>
        </p:sp>
      </p:grpSp>
      <p:sp>
        <p:nvSpPr>
          <p:cNvPr id="15376" name="Rectangle 21"/>
          <p:cNvSpPr>
            <a:spLocks noChangeArrowheads="1"/>
          </p:cNvSpPr>
          <p:nvPr/>
        </p:nvSpPr>
        <p:spPr bwMode="auto">
          <a:xfrm>
            <a:off x="5292725" y="188913"/>
            <a:ext cx="649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 i="1">
                <a:solidFill>
                  <a:srgbClr val="0000CC"/>
                </a:solidFill>
                <a:latin typeface="GOST type B" pitchFamily="34" charset="0"/>
                <a:cs typeface="Arial" charset="0"/>
              </a:rPr>
              <a:t>Q</a:t>
            </a:r>
            <a:r>
              <a:rPr lang="ru-RU" sz="2000" i="1" baseline="-25000">
                <a:solidFill>
                  <a:srgbClr val="0000CC"/>
                </a:solidFill>
                <a:latin typeface="GOST type B" pitchFamily="34" charset="0"/>
                <a:cs typeface="Arial" charset="0"/>
              </a:rPr>
              <a:t>2</a:t>
            </a:r>
          </a:p>
        </p:txBody>
      </p:sp>
      <p:sp>
        <p:nvSpPr>
          <p:cNvPr id="15377" name="Text Box 23"/>
          <p:cNvSpPr txBox="1">
            <a:spLocks noChangeArrowheads="1"/>
          </p:cNvSpPr>
          <p:nvPr/>
        </p:nvSpPr>
        <p:spPr bwMode="auto">
          <a:xfrm>
            <a:off x="3419475" y="1052513"/>
            <a:ext cx="714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i="1">
                <a:solidFill>
                  <a:srgbClr val="0000CC"/>
                </a:solidFill>
                <a:latin typeface="GOST type B" pitchFamily="34" charset="0"/>
              </a:rPr>
              <a:t>О</a:t>
            </a:r>
            <a:r>
              <a:rPr lang="en-US" sz="2000" i="1" baseline="-20000">
                <a:solidFill>
                  <a:srgbClr val="0000CC"/>
                </a:solidFill>
                <a:latin typeface="GOST type B" pitchFamily="34" charset="0"/>
              </a:rPr>
              <a:t>2</a:t>
            </a:r>
            <a:endParaRPr lang="ru-RU" sz="2000" i="1" baseline="-20000">
              <a:solidFill>
                <a:srgbClr val="0000CC"/>
              </a:solidFill>
              <a:latin typeface="GOST type B" pitchFamily="34" charset="0"/>
            </a:endParaRPr>
          </a:p>
        </p:txBody>
      </p:sp>
      <p:sp>
        <p:nvSpPr>
          <p:cNvPr id="15378" name="Line 25"/>
          <p:cNvSpPr>
            <a:spLocks noChangeShapeType="1"/>
          </p:cNvSpPr>
          <p:nvPr/>
        </p:nvSpPr>
        <p:spPr bwMode="auto">
          <a:xfrm flipH="1">
            <a:off x="3463925" y="2630488"/>
            <a:ext cx="3175" cy="1595437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79" name="Text Box 26"/>
          <p:cNvSpPr txBox="1">
            <a:spLocks noChangeArrowheads="1"/>
          </p:cNvSpPr>
          <p:nvPr/>
        </p:nvSpPr>
        <p:spPr bwMode="auto">
          <a:xfrm>
            <a:off x="2754313" y="4178300"/>
            <a:ext cx="919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(1</a:t>
            </a:r>
            <a:r>
              <a:rPr lang="ru-RU" sz="2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1</a:t>
            </a:r>
            <a:r>
              <a:rPr lang="en-US" sz="1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 </a:t>
            </a: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)</a:t>
            </a:r>
          </a:p>
        </p:txBody>
      </p:sp>
      <p:sp>
        <p:nvSpPr>
          <p:cNvPr id="15380" name="Oval 27"/>
          <p:cNvSpPr>
            <a:spLocks noChangeArrowheads="1"/>
          </p:cNvSpPr>
          <p:nvPr/>
        </p:nvSpPr>
        <p:spPr bwMode="auto">
          <a:xfrm>
            <a:off x="3427413" y="4183063"/>
            <a:ext cx="74612" cy="74612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5381" name="Group 28"/>
          <p:cNvGrpSpPr>
            <a:grpSpLocks/>
          </p:cNvGrpSpPr>
          <p:nvPr/>
        </p:nvGrpSpPr>
        <p:grpSpPr bwMode="auto">
          <a:xfrm>
            <a:off x="2970213" y="2205038"/>
            <a:ext cx="838200" cy="468312"/>
            <a:chOff x="1871" y="1389"/>
            <a:chExt cx="528" cy="295"/>
          </a:xfrm>
        </p:grpSpPr>
        <p:sp>
          <p:nvSpPr>
            <p:cNvPr id="15430" name="Text Box 29"/>
            <p:cNvSpPr txBox="1">
              <a:spLocks noChangeArrowheads="1"/>
            </p:cNvSpPr>
            <p:nvPr/>
          </p:nvSpPr>
          <p:spPr bwMode="auto">
            <a:xfrm>
              <a:off x="1871" y="1389"/>
              <a:ext cx="52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1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2</a:t>
              </a:r>
            </a:p>
          </p:txBody>
        </p:sp>
        <p:sp>
          <p:nvSpPr>
            <p:cNvPr id="15431" name="Oval 30"/>
            <p:cNvSpPr>
              <a:spLocks noChangeArrowheads="1"/>
            </p:cNvSpPr>
            <p:nvPr/>
          </p:nvSpPr>
          <p:spPr bwMode="auto">
            <a:xfrm>
              <a:off x="2162" y="1637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5382" name="Text Box 31"/>
          <p:cNvSpPr txBox="1">
            <a:spLocks noChangeArrowheads="1"/>
          </p:cNvSpPr>
          <p:nvPr/>
        </p:nvSpPr>
        <p:spPr bwMode="auto">
          <a:xfrm>
            <a:off x="3727450" y="2595563"/>
            <a:ext cx="9191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(6</a:t>
            </a:r>
            <a:r>
              <a:rPr lang="ru-RU" sz="2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1</a:t>
            </a:r>
            <a:r>
              <a:rPr lang="en-US" sz="1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 </a:t>
            </a: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)</a:t>
            </a:r>
          </a:p>
        </p:txBody>
      </p:sp>
      <p:sp>
        <p:nvSpPr>
          <p:cNvPr id="15383" name="Line 32"/>
          <p:cNvSpPr>
            <a:spLocks noChangeShapeType="1"/>
          </p:cNvSpPr>
          <p:nvPr/>
        </p:nvSpPr>
        <p:spPr bwMode="auto">
          <a:xfrm flipH="1">
            <a:off x="5000625" y="792163"/>
            <a:ext cx="0" cy="3429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84" name="Text Box 33"/>
          <p:cNvSpPr txBox="1">
            <a:spLocks noChangeArrowheads="1"/>
          </p:cNvSpPr>
          <p:nvPr/>
        </p:nvSpPr>
        <p:spPr bwMode="auto">
          <a:xfrm>
            <a:off x="4922838" y="3883025"/>
            <a:ext cx="6048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2</a:t>
            </a:r>
            <a:r>
              <a:rPr lang="ru-RU" sz="2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1</a:t>
            </a:r>
            <a:endParaRPr lang="ru-RU" sz="2000" i="1">
              <a:solidFill>
                <a:srgbClr val="CC0000"/>
              </a:solidFill>
              <a:latin typeface="GOST type B" pitchFamily="34" charset="0"/>
              <a:cs typeface="Arial" charset="0"/>
            </a:endParaRPr>
          </a:p>
        </p:txBody>
      </p:sp>
      <p:grpSp>
        <p:nvGrpSpPr>
          <p:cNvPr id="15385" name="Group 45"/>
          <p:cNvGrpSpPr>
            <a:grpSpLocks/>
          </p:cNvGrpSpPr>
          <p:nvPr/>
        </p:nvGrpSpPr>
        <p:grpSpPr bwMode="auto">
          <a:xfrm>
            <a:off x="1933575" y="1033463"/>
            <a:ext cx="501650" cy="396875"/>
            <a:chOff x="1218" y="651"/>
            <a:chExt cx="316" cy="250"/>
          </a:xfrm>
        </p:grpSpPr>
        <p:sp>
          <p:nvSpPr>
            <p:cNvPr id="15428" name="Line 46"/>
            <p:cNvSpPr>
              <a:spLocks noChangeShapeType="1"/>
            </p:cNvSpPr>
            <p:nvPr/>
          </p:nvSpPr>
          <p:spPr bwMode="auto">
            <a:xfrm>
              <a:off x="1226" y="895"/>
              <a:ext cx="288" cy="0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429" name="Text Box 47"/>
            <p:cNvSpPr txBox="1">
              <a:spLocks noChangeArrowheads="1"/>
            </p:cNvSpPr>
            <p:nvPr/>
          </p:nvSpPr>
          <p:spPr bwMode="auto">
            <a:xfrm>
              <a:off x="1218" y="651"/>
              <a:ext cx="3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0000CC"/>
                  </a:solidFill>
                  <a:latin typeface="GOST type B" pitchFamily="34" charset="0"/>
                </a:rPr>
                <a:t>Г</a:t>
              </a:r>
              <a:r>
                <a:rPr lang="ru-RU" sz="2000" i="1" baseline="-20000">
                  <a:solidFill>
                    <a:srgbClr val="0000CC"/>
                  </a:solidFill>
                  <a:latin typeface="GOST type B" pitchFamily="34" charset="0"/>
                </a:rPr>
                <a:t>2</a:t>
              </a:r>
            </a:p>
          </p:txBody>
        </p:sp>
      </p:grpSp>
      <p:sp>
        <p:nvSpPr>
          <p:cNvPr id="15386" name="Oval 51"/>
          <p:cNvSpPr>
            <a:spLocks noChangeArrowheads="1"/>
          </p:cNvSpPr>
          <p:nvPr/>
        </p:nvSpPr>
        <p:spPr bwMode="auto">
          <a:xfrm>
            <a:off x="2613025" y="2968625"/>
            <a:ext cx="2506663" cy="2497138"/>
          </a:xfrm>
          <a:prstGeom prst="ellipse">
            <a:avLst/>
          </a:prstGeom>
          <a:noFill/>
          <a:ln w="12700" algn="ctr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87" name="Text Box 52"/>
          <p:cNvSpPr txBox="1">
            <a:spLocks noChangeArrowheads="1"/>
          </p:cNvSpPr>
          <p:nvPr/>
        </p:nvSpPr>
        <p:spPr bwMode="auto">
          <a:xfrm>
            <a:off x="2582863" y="1331913"/>
            <a:ext cx="5572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000" i="1">
                <a:solidFill>
                  <a:srgbClr val="0000CC"/>
                </a:solidFill>
                <a:latin typeface="GOST type B" pitchFamily="34" charset="0"/>
                <a:cs typeface="Arial" charset="0"/>
              </a:rPr>
              <a:t>b</a:t>
            </a:r>
            <a:r>
              <a:rPr lang="en-US" sz="2000" i="1" baseline="-20000">
                <a:solidFill>
                  <a:srgbClr val="0000CC"/>
                </a:solidFill>
                <a:latin typeface="GOST type B" pitchFamily="34" charset="0"/>
                <a:cs typeface="Arial" charset="0"/>
              </a:rPr>
              <a:t>2</a:t>
            </a:r>
            <a:endParaRPr lang="ru-RU" sz="2000" i="1" baseline="-20000">
              <a:solidFill>
                <a:srgbClr val="0000CC"/>
              </a:solidFill>
              <a:latin typeface="GOST type B" pitchFamily="34" charset="0"/>
              <a:cs typeface="Arial" charset="0"/>
            </a:endParaRPr>
          </a:p>
        </p:txBody>
      </p:sp>
      <p:sp>
        <p:nvSpPr>
          <p:cNvPr id="15388" name="Line 53"/>
          <p:cNvSpPr>
            <a:spLocks noChangeShapeType="1"/>
          </p:cNvSpPr>
          <p:nvPr/>
        </p:nvSpPr>
        <p:spPr bwMode="auto">
          <a:xfrm>
            <a:off x="2609850" y="1736725"/>
            <a:ext cx="6350" cy="2482850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89" name="Line 54"/>
          <p:cNvSpPr>
            <a:spLocks noChangeShapeType="1"/>
          </p:cNvSpPr>
          <p:nvPr/>
        </p:nvSpPr>
        <p:spPr bwMode="auto">
          <a:xfrm flipH="1">
            <a:off x="5000625" y="792163"/>
            <a:ext cx="0" cy="3429000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90" name="Oval 59"/>
          <p:cNvSpPr>
            <a:spLocks noChangeArrowheads="1"/>
          </p:cNvSpPr>
          <p:nvPr/>
        </p:nvSpPr>
        <p:spPr bwMode="auto">
          <a:xfrm>
            <a:off x="4192588" y="2982913"/>
            <a:ext cx="74612" cy="74612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91" name="Oval 60"/>
          <p:cNvSpPr>
            <a:spLocks noChangeArrowheads="1"/>
          </p:cNvSpPr>
          <p:nvPr/>
        </p:nvSpPr>
        <p:spPr bwMode="auto">
          <a:xfrm>
            <a:off x="4192588" y="5375275"/>
            <a:ext cx="74612" cy="74613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92" name="Text Box 61"/>
          <p:cNvSpPr txBox="1">
            <a:spLocks noChangeArrowheads="1"/>
          </p:cNvSpPr>
          <p:nvPr/>
        </p:nvSpPr>
        <p:spPr bwMode="auto">
          <a:xfrm>
            <a:off x="3810000" y="5367338"/>
            <a:ext cx="9191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(5</a:t>
            </a:r>
            <a:r>
              <a:rPr lang="ru-RU" sz="2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1</a:t>
            </a:r>
            <a:r>
              <a:rPr lang="en-US" sz="1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 </a:t>
            </a: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)</a:t>
            </a:r>
          </a:p>
        </p:txBody>
      </p:sp>
      <p:grpSp>
        <p:nvGrpSpPr>
          <p:cNvPr id="15393" name="Group 62"/>
          <p:cNvGrpSpPr>
            <a:grpSpLocks/>
          </p:cNvGrpSpPr>
          <p:nvPr/>
        </p:nvGrpSpPr>
        <p:grpSpPr bwMode="auto">
          <a:xfrm>
            <a:off x="4149725" y="1641475"/>
            <a:ext cx="873125" cy="396875"/>
            <a:chOff x="2945" y="295"/>
            <a:chExt cx="550" cy="250"/>
          </a:xfrm>
        </p:grpSpPr>
        <p:sp>
          <p:nvSpPr>
            <p:cNvPr id="15425" name="Text Box 63"/>
            <p:cNvSpPr txBox="1">
              <a:spLocks noChangeArrowheads="1"/>
            </p:cNvSpPr>
            <p:nvPr/>
          </p:nvSpPr>
          <p:spPr bwMode="auto">
            <a:xfrm>
              <a:off x="3154" y="295"/>
              <a:ext cx="34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2000" i="1">
                  <a:solidFill>
                    <a:srgbClr val="CC3300"/>
                  </a:solidFill>
                  <a:latin typeface="GOST type B" pitchFamily="34" charset="0"/>
                </a:rPr>
                <a:t>(6</a:t>
              </a:r>
              <a:r>
                <a:rPr lang="en-US" sz="2000" i="1" baseline="-20000">
                  <a:solidFill>
                    <a:srgbClr val="CC3300"/>
                  </a:solidFill>
                  <a:latin typeface="GOST type B" pitchFamily="34" charset="0"/>
                </a:rPr>
                <a:t>2</a:t>
              </a:r>
              <a:r>
                <a:rPr lang="en-US" sz="2000" i="1">
                  <a:solidFill>
                    <a:srgbClr val="CC3300"/>
                  </a:solidFill>
                  <a:latin typeface="GOST type B" pitchFamily="34" charset="0"/>
                </a:rPr>
                <a:t>)</a:t>
              </a:r>
              <a:endParaRPr lang="ru-RU" sz="2000" i="1">
                <a:solidFill>
                  <a:srgbClr val="CC3300"/>
                </a:solidFill>
                <a:latin typeface="GOST type B" pitchFamily="34" charset="0"/>
              </a:endParaRPr>
            </a:p>
          </p:txBody>
        </p:sp>
        <p:sp>
          <p:nvSpPr>
            <p:cNvPr id="15426" name="Text Box 64"/>
            <p:cNvSpPr txBox="1">
              <a:spLocks noChangeArrowheads="1"/>
            </p:cNvSpPr>
            <p:nvPr/>
          </p:nvSpPr>
          <p:spPr bwMode="auto">
            <a:xfrm>
              <a:off x="2945" y="295"/>
              <a:ext cx="24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2000" i="1">
                  <a:solidFill>
                    <a:srgbClr val="CC3300"/>
                  </a:solidFill>
                  <a:latin typeface="GOST type B" pitchFamily="34" charset="0"/>
                </a:rPr>
                <a:t>5</a:t>
              </a:r>
              <a:r>
                <a:rPr lang="en-US" sz="2000" i="1" baseline="-20000">
                  <a:solidFill>
                    <a:srgbClr val="CC3300"/>
                  </a:solidFill>
                  <a:latin typeface="GOST type B" pitchFamily="34" charset="0"/>
                </a:rPr>
                <a:t>2</a:t>
              </a:r>
              <a:endParaRPr lang="ru-RU" sz="2000" i="1" baseline="-20000">
                <a:solidFill>
                  <a:srgbClr val="CC3300"/>
                </a:solidFill>
                <a:latin typeface="GOST type B" pitchFamily="34" charset="0"/>
              </a:endParaRPr>
            </a:p>
          </p:txBody>
        </p:sp>
        <p:sp>
          <p:nvSpPr>
            <p:cNvPr id="15427" name="Text Box 65"/>
            <p:cNvSpPr txBox="1">
              <a:spLocks noChangeArrowheads="1"/>
            </p:cNvSpPr>
            <p:nvPr/>
          </p:nvSpPr>
          <p:spPr bwMode="auto">
            <a:xfrm>
              <a:off x="3094" y="295"/>
              <a:ext cx="19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1800" b="0">
                  <a:solidFill>
                    <a:srgbClr val="CC3300"/>
                  </a:solidFill>
                  <a:sym typeface="Symbol" pitchFamily="18" charset="2"/>
                </a:rPr>
                <a:t></a:t>
              </a:r>
            </a:p>
          </p:txBody>
        </p:sp>
      </p:grpSp>
      <p:sp>
        <p:nvSpPr>
          <p:cNvPr id="15394" name="Oval 66"/>
          <p:cNvSpPr>
            <a:spLocks noChangeArrowheads="1"/>
          </p:cNvSpPr>
          <p:nvPr/>
        </p:nvSpPr>
        <p:spPr bwMode="auto">
          <a:xfrm>
            <a:off x="4192588" y="1685925"/>
            <a:ext cx="74612" cy="74613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5395" name="Group 78"/>
          <p:cNvGrpSpPr>
            <a:grpSpLocks/>
          </p:cNvGrpSpPr>
          <p:nvPr/>
        </p:nvGrpSpPr>
        <p:grpSpPr bwMode="auto">
          <a:xfrm>
            <a:off x="2665413" y="3373438"/>
            <a:ext cx="574675" cy="422275"/>
            <a:chOff x="1679" y="2125"/>
            <a:chExt cx="362" cy="266"/>
          </a:xfrm>
        </p:grpSpPr>
        <p:sp>
          <p:nvSpPr>
            <p:cNvPr id="15423" name="Rectangle 77"/>
            <p:cNvSpPr>
              <a:spLocks noChangeArrowheads="1"/>
            </p:cNvSpPr>
            <p:nvPr/>
          </p:nvSpPr>
          <p:spPr bwMode="auto">
            <a:xfrm>
              <a:off x="1817" y="2174"/>
              <a:ext cx="224" cy="2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424" name="Text Box 67"/>
            <p:cNvSpPr txBox="1">
              <a:spLocks noChangeArrowheads="1"/>
            </p:cNvSpPr>
            <p:nvPr/>
          </p:nvSpPr>
          <p:spPr bwMode="auto">
            <a:xfrm>
              <a:off x="1679" y="2125"/>
              <a:ext cx="351" cy="250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000" i="1">
                  <a:solidFill>
                    <a:srgbClr val="0000CC"/>
                  </a:solidFill>
                  <a:latin typeface="GOST type B" pitchFamily="34" charset="0"/>
                  <a:cs typeface="Arial" charset="0"/>
                </a:rPr>
                <a:t>b</a:t>
              </a:r>
              <a:r>
                <a:rPr lang="en-US" sz="2000" i="1" baseline="-20000">
                  <a:solidFill>
                    <a:srgbClr val="0000CC"/>
                  </a:solidFill>
                  <a:latin typeface="GOST type B" pitchFamily="34" charset="0"/>
                  <a:cs typeface="Arial" charset="0"/>
                </a:rPr>
                <a:t>1</a:t>
              </a:r>
              <a:endParaRPr lang="ru-RU" sz="2000" i="1" baseline="-20000">
                <a:solidFill>
                  <a:srgbClr val="0000CC"/>
                </a:solidFill>
                <a:latin typeface="GOST type B" pitchFamily="34" charset="0"/>
                <a:cs typeface="Arial" charset="0"/>
              </a:endParaRPr>
            </a:p>
          </p:txBody>
        </p:sp>
      </p:grpSp>
      <p:grpSp>
        <p:nvGrpSpPr>
          <p:cNvPr id="15396" name="Group 68"/>
          <p:cNvGrpSpPr>
            <a:grpSpLocks/>
          </p:cNvGrpSpPr>
          <p:nvPr/>
        </p:nvGrpSpPr>
        <p:grpSpPr bwMode="auto">
          <a:xfrm>
            <a:off x="4775200" y="568325"/>
            <a:ext cx="838200" cy="396875"/>
            <a:chOff x="3008" y="358"/>
            <a:chExt cx="528" cy="250"/>
          </a:xfrm>
        </p:grpSpPr>
        <p:sp>
          <p:nvSpPr>
            <p:cNvPr id="15421" name="Text Box 69"/>
            <p:cNvSpPr txBox="1">
              <a:spLocks noChangeArrowheads="1"/>
            </p:cNvSpPr>
            <p:nvPr/>
          </p:nvSpPr>
          <p:spPr bwMode="auto">
            <a:xfrm>
              <a:off x="3008" y="358"/>
              <a:ext cx="52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2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2</a:t>
              </a:r>
            </a:p>
          </p:txBody>
        </p:sp>
        <p:sp>
          <p:nvSpPr>
            <p:cNvPr id="15422" name="Oval 70"/>
            <p:cNvSpPr>
              <a:spLocks noChangeArrowheads="1"/>
            </p:cNvSpPr>
            <p:nvPr/>
          </p:nvSpPr>
          <p:spPr bwMode="auto">
            <a:xfrm>
              <a:off x="3124" y="475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1578" name="Line 74"/>
          <p:cNvSpPr>
            <a:spLocks noChangeShapeType="1"/>
          </p:cNvSpPr>
          <p:nvPr/>
        </p:nvSpPr>
        <p:spPr bwMode="auto">
          <a:xfrm>
            <a:off x="2819400" y="2170113"/>
            <a:ext cx="4763" cy="2066925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0" name="Group 87"/>
          <p:cNvGrpSpPr>
            <a:grpSpLocks/>
          </p:cNvGrpSpPr>
          <p:nvPr/>
        </p:nvGrpSpPr>
        <p:grpSpPr bwMode="auto">
          <a:xfrm>
            <a:off x="2814638" y="1793875"/>
            <a:ext cx="2109787" cy="396875"/>
            <a:chOff x="1773" y="1130"/>
            <a:chExt cx="1329" cy="250"/>
          </a:xfrm>
        </p:grpSpPr>
        <p:sp>
          <p:nvSpPr>
            <p:cNvPr id="15419" name="Line 2"/>
            <p:cNvSpPr>
              <a:spLocks noChangeShapeType="1"/>
            </p:cNvSpPr>
            <p:nvPr/>
          </p:nvSpPr>
          <p:spPr bwMode="auto">
            <a:xfrm flipV="1">
              <a:off x="1773" y="1366"/>
              <a:ext cx="1329" cy="0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420" name="Text Box 82"/>
            <p:cNvSpPr txBox="1">
              <a:spLocks noChangeArrowheads="1"/>
            </p:cNvSpPr>
            <p:nvPr/>
          </p:nvSpPr>
          <p:spPr bwMode="auto">
            <a:xfrm>
              <a:off x="1855" y="1130"/>
              <a:ext cx="27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0000CC"/>
                  </a:solidFill>
                  <a:latin typeface="GOST type B" pitchFamily="34" charset="0"/>
                </a:rPr>
                <a:t>с</a:t>
              </a:r>
              <a:r>
                <a:rPr lang="ru-RU" sz="2000" i="1" baseline="-20000">
                  <a:solidFill>
                    <a:srgbClr val="0000CC"/>
                  </a:solidFill>
                  <a:latin typeface="GOST type B" pitchFamily="34" charset="0"/>
                </a:rPr>
                <a:t>2</a:t>
              </a:r>
            </a:p>
          </p:txBody>
        </p:sp>
      </p:grpSp>
      <p:grpSp>
        <p:nvGrpSpPr>
          <p:cNvPr id="11" name="Group 89"/>
          <p:cNvGrpSpPr>
            <a:grpSpLocks/>
          </p:cNvGrpSpPr>
          <p:nvPr/>
        </p:nvGrpSpPr>
        <p:grpSpPr bwMode="auto">
          <a:xfrm>
            <a:off x="3817938" y="3144838"/>
            <a:ext cx="74612" cy="2165350"/>
            <a:chOff x="2405" y="1981"/>
            <a:chExt cx="47" cy="1364"/>
          </a:xfrm>
        </p:grpSpPr>
        <p:sp>
          <p:nvSpPr>
            <p:cNvPr id="15417" name="Oval 73"/>
            <p:cNvSpPr>
              <a:spLocks noChangeArrowheads="1"/>
            </p:cNvSpPr>
            <p:nvPr/>
          </p:nvSpPr>
          <p:spPr bwMode="auto">
            <a:xfrm>
              <a:off x="2405" y="1981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418" name="Oval 83"/>
            <p:cNvSpPr>
              <a:spLocks noChangeArrowheads="1"/>
            </p:cNvSpPr>
            <p:nvPr/>
          </p:nvSpPr>
          <p:spPr bwMode="auto">
            <a:xfrm>
              <a:off x="2405" y="3298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5400" name="Oval 58"/>
          <p:cNvSpPr>
            <a:spLocks noChangeArrowheads="1"/>
          </p:cNvSpPr>
          <p:nvPr/>
        </p:nvSpPr>
        <p:spPr bwMode="auto">
          <a:xfrm>
            <a:off x="4959350" y="4184650"/>
            <a:ext cx="74613" cy="74613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5401" name="Group 34"/>
          <p:cNvGrpSpPr>
            <a:grpSpLocks/>
          </p:cNvGrpSpPr>
          <p:nvPr/>
        </p:nvGrpSpPr>
        <p:grpSpPr bwMode="auto">
          <a:xfrm>
            <a:off x="4343400" y="1411288"/>
            <a:ext cx="584200" cy="4195762"/>
            <a:chOff x="2736" y="896"/>
            <a:chExt cx="368" cy="2643"/>
          </a:xfrm>
        </p:grpSpPr>
        <p:grpSp>
          <p:nvGrpSpPr>
            <p:cNvPr id="15413" name="Group 35"/>
            <p:cNvGrpSpPr>
              <a:grpSpLocks/>
            </p:cNvGrpSpPr>
            <p:nvPr/>
          </p:nvGrpSpPr>
          <p:grpSpPr bwMode="auto">
            <a:xfrm>
              <a:off x="2794" y="896"/>
              <a:ext cx="47" cy="2504"/>
              <a:chOff x="2794" y="896"/>
              <a:chExt cx="47" cy="2504"/>
            </a:xfrm>
          </p:grpSpPr>
          <p:sp>
            <p:nvSpPr>
              <p:cNvPr id="15415" name="Line 36"/>
              <p:cNvSpPr>
                <a:spLocks noChangeShapeType="1"/>
              </p:cNvSpPr>
              <p:nvPr/>
            </p:nvSpPr>
            <p:spPr bwMode="auto">
              <a:xfrm>
                <a:off x="2818" y="896"/>
                <a:ext cx="0" cy="2478"/>
              </a:xfrm>
              <a:prstGeom prst="line">
                <a:avLst/>
              </a:prstGeom>
              <a:noFill/>
              <a:ln w="1270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16" name="Oval 37"/>
              <p:cNvSpPr>
                <a:spLocks noChangeArrowheads="1"/>
              </p:cNvSpPr>
              <p:nvPr/>
            </p:nvSpPr>
            <p:spPr bwMode="auto">
              <a:xfrm>
                <a:off x="2794" y="3353"/>
                <a:ext cx="47" cy="47"/>
              </a:xfrm>
              <a:prstGeom prst="ellipse">
                <a:avLst/>
              </a:prstGeom>
              <a:solidFill>
                <a:srgbClr val="CC0000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5414" name="Text Box 38"/>
            <p:cNvSpPr txBox="1">
              <a:spLocks noChangeArrowheads="1"/>
            </p:cNvSpPr>
            <p:nvPr/>
          </p:nvSpPr>
          <p:spPr bwMode="auto">
            <a:xfrm>
              <a:off x="2736" y="3289"/>
              <a:ext cx="3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3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1</a:t>
              </a:r>
              <a:r>
                <a:rPr lang="en-US" sz="1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 </a:t>
              </a:r>
              <a:endPara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endParaRPr>
            </a:p>
          </p:txBody>
        </p:sp>
      </p:grpSp>
      <p:grpSp>
        <p:nvGrpSpPr>
          <p:cNvPr id="15402" name="Group 55"/>
          <p:cNvGrpSpPr>
            <a:grpSpLocks/>
          </p:cNvGrpSpPr>
          <p:nvPr/>
        </p:nvGrpSpPr>
        <p:grpSpPr bwMode="auto">
          <a:xfrm>
            <a:off x="4341813" y="2778125"/>
            <a:ext cx="584200" cy="396875"/>
            <a:chOff x="2736" y="1748"/>
            <a:chExt cx="368" cy="250"/>
          </a:xfrm>
        </p:grpSpPr>
        <p:sp>
          <p:nvSpPr>
            <p:cNvPr id="15411" name="Oval 56"/>
            <p:cNvSpPr>
              <a:spLocks noChangeArrowheads="1"/>
            </p:cNvSpPr>
            <p:nvPr/>
          </p:nvSpPr>
          <p:spPr bwMode="auto">
            <a:xfrm>
              <a:off x="2794" y="1913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412" name="Text Box 57"/>
            <p:cNvSpPr txBox="1">
              <a:spLocks noChangeArrowheads="1"/>
            </p:cNvSpPr>
            <p:nvPr/>
          </p:nvSpPr>
          <p:spPr bwMode="auto">
            <a:xfrm>
              <a:off x="2736" y="1748"/>
              <a:ext cx="3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4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1</a:t>
              </a:r>
              <a:r>
                <a:rPr lang="en-US" sz="1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 </a:t>
              </a:r>
              <a:endPara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endParaRPr>
            </a:p>
          </p:txBody>
        </p:sp>
      </p:grpSp>
      <p:sp>
        <p:nvSpPr>
          <p:cNvPr id="21528" name="Oval 24"/>
          <p:cNvSpPr>
            <a:spLocks noChangeArrowheads="1"/>
          </p:cNvSpPr>
          <p:nvPr/>
        </p:nvSpPr>
        <p:spPr bwMode="auto">
          <a:xfrm>
            <a:off x="3819525" y="2130425"/>
            <a:ext cx="74613" cy="74613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404" name="Text Box 90"/>
          <p:cNvSpPr txBox="1">
            <a:spLocks noChangeArrowheads="1"/>
          </p:cNvSpPr>
          <p:nvPr/>
        </p:nvSpPr>
        <p:spPr bwMode="auto">
          <a:xfrm>
            <a:off x="3419475" y="3860800"/>
            <a:ext cx="714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i="1">
                <a:solidFill>
                  <a:srgbClr val="0000CC"/>
                </a:solidFill>
                <a:latin typeface="GOST type B" pitchFamily="34" charset="0"/>
              </a:rPr>
              <a:t>О</a:t>
            </a:r>
            <a:r>
              <a:rPr lang="ru-RU" sz="2000" i="1" baseline="-20000">
                <a:solidFill>
                  <a:srgbClr val="0000CC"/>
                </a:solidFill>
                <a:latin typeface="GOST type B" pitchFamily="34" charset="0"/>
              </a:rPr>
              <a:t>1</a:t>
            </a:r>
          </a:p>
        </p:txBody>
      </p:sp>
      <p:grpSp>
        <p:nvGrpSpPr>
          <p:cNvPr id="15405" name="Group 39"/>
          <p:cNvGrpSpPr>
            <a:grpSpLocks/>
          </p:cNvGrpSpPr>
          <p:nvPr/>
        </p:nvGrpSpPr>
        <p:grpSpPr bwMode="auto">
          <a:xfrm>
            <a:off x="3768725" y="1006475"/>
            <a:ext cx="890588" cy="449263"/>
            <a:chOff x="2374" y="634"/>
            <a:chExt cx="561" cy="283"/>
          </a:xfrm>
        </p:grpSpPr>
        <p:grpSp>
          <p:nvGrpSpPr>
            <p:cNvPr id="15406" name="Group 40"/>
            <p:cNvGrpSpPr>
              <a:grpSpLocks/>
            </p:cNvGrpSpPr>
            <p:nvPr/>
          </p:nvGrpSpPr>
          <p:grpSpPr bwMode="auto">
            <a:xfrm>
              <a:off x="2374" y="634"/>
              <a:ext cx="561" cy="250"/>
              <a:chOff x="2945" y="295"/>
              <a:chExt cx="561" cy="250"/>
            </a:xfrm>
          </p:grpSpPr>
          <p:sp>
            <p:nvSpPr>
              <p:cNvPr id="15408" name="Text Box 41"/>
              <p:cNvSpPr txBox="1">
                <a:spLocks noChangeArrowheads="1"/>
              </p:cNvSpPr>
              <p:nvPr/>
            </p:nvSpPr>
            <p:spPr bwMode="auto">
              <a:xfrm>
                <a:off x="3154" y="295"/>
                <a:ext cx="35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2000" i="1">
                    <a:solidFill>
                      <a:srgbClr val="CC3300"/>
                    </a:solidFill>
                    <a:latin typeface="GOST type B" pitchFamily="34" charset="0"/>
                  </a:rPr>
                  <a:t>(</a:t>
                </a:r>
                <a:r>
                  <a:rPr lang="en-US" sz="2000" i="1">
                    <a:solidFill>
                      <a:srgbClr val="CC3300"/>
                    </a:solidFill>
                    <a:latin typeface="GOST type B" pitchFamily="34" charset="0"/>
                  </a:rPr>
                  <a:t>4</a:t>
                </a:r>
                <a:r>
                  <a:rPr lang="en-US" sz="2000" i="1" baseline="-20000">
                    <a:solidFill>
                      <a:srgbClr val="CC3300"/>
                    </a:solidFill>
                    <a:latin typeface="GOST type B" pitchFamily="34" charset="0"/>
                  </a:rPr>
                  <a:t>2</a:t>
                </a:r>
                <a:r>
                  <a:rPr lang="en-US" sz="2000" i="1">
                    <a:solidFill>
                      <a:srgbClr val="CC3300"/>
                    </a:solidFill>
                    <a:latin typeface="GOST type B" pitchFamily="34" charset="0"/>
                  </a:rPr>
                  <a:t>)</a:t>
                </a:r>
                <a:endParaRPr lang="ru-RU" sz="2000" i="1">
                  <a:solidFill>
                    <a:srgbClr val="CC3300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15409" name="Text Box 42"/>
              <p:cNvSpPr txBox="1">
                <a:spLocks noChangeArrowheads="1"/>
              </p:cNvSpPr>
              <p:nvPr/>
            </p:nvSpPr>
            <p:spPr bwMode="auto">
              <a:xfrm>
                <a:off x="2945" y="295"/>
                <a:ext cx="24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sz="2000" i="1">
                    <a:solidFill>
                      <a:srgbClr val="CC3300"/>
                    </a:solidFill>
                    <a:latin typeface="GOST type B" pitchFamily="34" charset="0"/>
                  </a:rPr>
                  <a:t>3</a:t>
                </a:r>
                <a:r>
                  <a:rPr lang="en-US" sz="2000" i="1" baseline="-20000">
                    <a:solidFill>
                      <a:srgbClr val="CC3300"/>
                    </a:solidFill>
                    <a:latin typeface="GOST type B" pitchFamily="34" charset="0"/>
                  </a:rPr>
                  <a:t>2</a:t>
                </a:r>
                <a:endParaRPr lang="ru-RU" sz="2000" i="1" baseline="-20000">
                  <a:solidFill>
                    <a:srgbClr val="CC3300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15410" name="Text Box 43"/>
              <p:cNvSpPr txBox="1">
                <a:spLocks noChangeArrowheads="1"/>
              </p:cNvSpPr>
              <p:nvPr/>
            </p:nvSpPr>
            <p:spPr bwMode="auto">
              <a:xfrm>
                <a:off x="3094" y="295"/>
                <a:ext cx="19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1800" b="0">
                    <a:solidFill>
                      <a:srgbClr val="CC3300"/>
                    </a:solidFill>
                    <a:sym typeface="Symbol" pitchFamily="18" charset="2"/>
                  </a:rPr>
                  <a:t></a:t>
                </a:r>
              </a:p>
            </p:txBody>
          </p:sp>
        </p:grpSp>
        <p:sp>
          <p:nvSpPr>
            <p:cNvPr id="15407" name="Oval 44"/>
            <p:cNvSpPr>
              <a:spLocks noChangeArrowheads="1"/>
            </p:cNvSpPr>
            <p:nvPr/>
          </p:nvSpPr>
          <p:spPr bwMode="auto">
            <a:xfrm>
              <a:off x="2794" y="870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21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78" grpId="0" animBg="1"/>
      <p:bldP spid="215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08" name="Line 80"/>
          <p:cNvSpPr>
            <a:spLocks noChangeShapeType="1"/>
          </p:cNvSpPr>
          <p:nvPr/>
        </p:nvSpPr>
        <p:spPr bwMode="auto">
          <a:xfrm flipH="1">
            <a:off x="4232275" y="3019425"/>
            <a:ext cx="0" cy="2395538"/>
          </a:xfrm>
          <a:prstGeom prst="line">
            <a:avLst/>
          </a:prstGeom>
          <a:noFill/>
          <a:ln w="12700">
            <a:solidFill>
              <a:srgbClr val="0000CC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607" name="Line 79"/>
          <p:cNvSpPr>
            <a:spLocks noChangeShapeType="1"/>
          </p:cNvSpPr>
          <p:nvPr/>
        </p:nvSpPr>
        <p:spPr bwMode="auto">
          <a:xfrm flipH="1">
            <a:off x="4230688" y="3016250"/>
            <a:ext cx="0" cy="2395538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88" name="Oval 2"/>
          <p:cNvSpPr>
            <a:spLocks noChangeArrowheads="1"/>
          </p:cNvSpPr>
          <p:nvPr/>
        </p:nvSpPr>
        <p:spPr bwMode="auto">
          <a:xfrm>
            <a:off x="2825750" y="3179763"/>
            <a:ext cx="2093913" cy="2093912"/>
          </a:xfrm>
          <a:prstGeom prst="ellips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389" name="Line 4"/>
          <p:cNvSpPr>
            <a:spLocks noChangeShapeType="1"/>
          </p:cNvSpPr>
          <p:nvPr/>
        </p:nvSpPr>
        <p:spPr bwMode="auto">
          <a:xfrm flipV="1">
            <a:off x="2814638" y="2168525"/>
            <a:ext cx="2109787" cy="0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6390" name="Group 5"/>
          <p:cNvGrpSpPr>
            <a:grpSpLocks/>
          </p:cNvGrpSpPr>
          <p:nvPr/>
        </p:nvGrpSpPr>
        <p:grpSpPr bwMode="auto">
          <a:xfrm rot="-2909220">
            <a:off x="4099719" y="1459707"/>
            <a:ext cx="206375" cy="217487"/>
            <a:chOff x="4513" y="2000"/>
            <a:chExt cx="151" cy="157"/>
          </a:xfrm>
        </p:grpSpPr>
        <p:sp>
          <p:nvSpPr>
            <p:cNvPr id="16461" name="Arc 6"/>
            <p:cNvSpPr>
              <a:spLocks/>
            </p:cNvSpPr>
            <p:nvPr/>
          </p:nvSpPr>
          <p:spPr bwMode="auto">
            <a:xfrm>
              <a:off x="4513" y="2000"/>
              <a:ext cx="151" cy="15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462" name="Oval 7"/>
            <p:cNvSpPr>
              <a:spLocks noChangeAspect="1" noChangeArrowheads="1"/>
            </p:cNvSpPr>
            <p:nvPr/>
          </p:nvSpPr>
          <p:spPr bwMode="auto">
            <a:xfrm>
              <a:off x="4560" y="2083"/>
              <a:ext cx="25" cy="25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6391" name="Line 8"/>
          <p:cNvSpPr>
            <a:spLocks noChangeShapeType="1"/>
          </p:cNvSpPr>
          <p:nvPr/>
        </p:nvSpPr>
        <p:spPr bwMode="auto">
          <a:xfrm flipH="1">
            <a:off x="4230688" y="1728788"/>
            <a:ext cx="0" cy="1336675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92" name="Line 9"/>
          <p:cNvSpPr>
            <a:spLocks noChangeShapeType="1"/>
          </p:cNvSpPr>
          <p:nvPr/>
        </p:nvSpPr>
        <p:spPr bwMode="auto">
          <a:xfrm flipV="1">
            <a:off x="2608263" y="1720850"/>
            <a:ext cx="2511425" cy="0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93" name="Line 10"/>
          <p:cNvSpPr>
            <a:spLocks noChangeShapeType="1"/>
          </p:cNvSpPr>
          <p:nvPr/>
        </p:nvSpPr>
        <p:spPr bwMode="auto">
          <a:xfrm rot="-3022094">
            <a:off x="4043362" y="1331913"/>
            <a:ext cx="4763" cy="484188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94" name="Text Box 11"/>
          <p:cNvSpPr txBox="1">
            <a:spLocks noChangeArrowheads="1"/>
          </p:cNvSpPr>
          <p:nvPr/>
        </p:nvSpPr>
        <p:spPr bwMode="auto">
          <a:xfrm>
            <a:off x="390525" y="5715000"/>
            <a:ext cx="87534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5000"/>
              </a:lnSpc>
            </a:pPr>
            <a:r>
              <a:rPr lang="ru-RU" sz="1800"/>
              <a:t>Объединяем все построенные на П</a:t>
            </a:r>
            <a:r>
              <a:rPr lang="ru-RU"/>
              <a:t>1</a:t>
            </a:r>
            <a:r>
              <a:rPr lang="ru-RU" sz="1800"/>
              <a:t> точки в линию (эллипс) с учетом ее видимости относительно сферы.  Видимость линии будет меняться в точках 3</a:t>
            </a:r>
            <a:r>
              <a:rPr lang="ru-RU"/>
              <a:t>1</a:t>
            </a:r>
            <a:r>
              <a:rPr lang="ru-RU" sz="1800"/>
              <a:t> и 4</a:t>
            </a:r>
            <a:r>
              <a:rPr lang="ru-RU"/>
              <a:t>1</a:t>
            </a:r>
            <a:r>
              <a:rPr lang="ru-RU" sz="1800"/>
              <a:t>,  построенных заранее в соответствии с алгоритмом решения задачи. </a:t>
            </a:r>
          </a:p>
        </p:txBody>
      </p:sp>
      <p:sp>
        <p:nvSpPr>
          <p:cNvPr id="16395" name="Line 13"/>
          <p:cNvSpPr>
            <a:spLocks noChangeShapeType="1"/>
          </p:cNvSpPr>
          <p:nvPr/>
        </p:nvSpPr>
        <p:spPr bwMode="auto">
          <a:xfrm flipH="1">
            <a:off x="3251200" y="136525"/>
            <a:ext cx="2282825" cy="2763838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96" name="Oval 14"/>
          <p:cNvSpPr>
            <a:spLocks noChangeArrowheads="1"/>
          </p:cNvSpPr>
          <p:nvPr/>
        </p:nvSpPr>
        <p:spPr bwMode="auto">
          <a:xfrm>
            <a:off x="2573338" y="123825"/>
            <a:ext cx="2590800" cy="2579688"/>
          </a:xfrm>
          <a:prstGeom prst="ellips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ru-RU" sz="1800" b="0">
              <a:cs typeface="Arial" charset="0"/>
            </a:endParaRPr>
          </a:p>
        </p:txBody>
      </p:sp>
      <p:sp>
        <p:nvSpPr>
          <p:cNvPr id="16397" name="Line 15"/>
          <p:cNvSpPr>
            <a:spLocks noChangeShapeType="1"/>
          </p:cNvSpPr>
          <p:nvPr/>
        </p:nvSpPr>
        <p:spPr bwMode="auto">
          <a:xfrm>
            <a:off x="2484438" y="1420813"/>
            <a:ext cx="2767012" cy="0"/>
          </a:xfrm>
          <a:prstGeom prst="line">
            <a:avLst/>
          </a:prstGeom>
          <a:noFill/>
          <a:ln w="12700">
            <a:solidFill>
              <a:srgbClr val="0000CC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98" name="Line 16"/>
          <p:cNvSpPr>
            <a:spLocks noChangeShapeType="1"/>
          </p:cNvSpPr>
          <p:nvPr/>
        </p:nvSpPr>
        <p:spPr bwMode="auto">
          <a:xfrm flipV="1">
            <a:off x="3856038" y="0"/>
            <a:ext cx="0" cy="5616575"/>
          </a:xfrm>
          <a:prstGeom prst="line">
            <a:avLst/>
          </a:prstGeom>
          <a:noFill/>
          <a:ln w="12700">
            <a:solidFill>
              <a:srgbClr val="0000CC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99" name="Line 17"/>
          <p:cNvSpPr>
            <a:spLocks noChangeShapeType="1"/>
          </p:cNvSpPr>
          <p:nvPr/>
        </p:nvSpPr>
        <p:spPr bwMode="auto">
          <a:xfrm flipV="1">
            <a:off x="3467100" y="781050"/>
            <a:ext cx="1535113" cy="185896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00" name="Oval 18"/>
          <p:cNvSpPr>
            <a:spLocks noChangeArrowheads="1"/>
          </p:cNvSpPr>
          <p:nvPr/>
        </p:nvSpPr>
        <p:spPr bwMode="auto">
          <a:xfrm>
            <a:off x="2573338" y="2924175"/>
            <a:ext cx="2590800" cy="2579688"/>
          </a:xfrm>
          <a:prstGeom prst="ellips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ru-RU" sz="1800" b="0">
              <a:cs typeface="Arial" charset="0"/>
            </a:endParaRPr>
          </a:p>
        </p:txBody>
      </p:sp>
      <p:sp>
        <p:nvSpPr>
          <p:cNvPr id="16401" name="Line 19"/>
          <p:cNvSpPr>
            <a:spLocks noChangeShapeType="1"/>
          </p:cNvSpPr>
          <p:nvPr/>
        </p:nvSpPr>
        <p:spPr bwMode="auto">
          <a:xfrm>
            <a:off x="2484438" y="4221163"/>
            <a:ext cx="2767012" cy="0"/>
          </a:xfrm>
          <a:prstGeom prst="line">
            <a:avLst/>
          </a:prstGeom>
          <a:noFill/>
          <a:ln w="12700">
            <a:solidFill>
              <a:srgbClr val="0000CC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6402" name="Group 20"/>
          <p:cNvGrpSpPr>
            <a:grpSpLocks/>
          </p:cNvGrpSpPr>
          <p:nvPr/>
        </p:nvGrpSpPr>
        <p:grpSpPr bwMode="auto">
          <a:xfrm>
            <a:off x="5410200" y="3868738"/>
            <a:ext cx="819150" cy="396875"/>
            <a:chOff x="3408" y="2437"/>
            <a:chExt cx="516" cy="250"/>
          </a:xfrm>
        </p:grpSpPr>
        <p:sp>
          <p:nvSpPr>
            <p:cNvPr id="16459" name="Line 21"/>
            <p:cNvSpPr>
              <a:spLocks noChangeShapeType="1"/>
            </p:cNvSpPr>
            <p:nvPr/>
          </p:nvSpPr>
          <p:spPr bwMode="auto">
            <a:xfrm>
              <a:off x="3408" y="2659"/>
              <a:ext cx="324" cy="0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460" name="Text Box 22"/>
            <p:cNvSpPr txBox="1">
              <a:spLocks noChangeArrowheads="1"/>
            </p:cNvSpPr>
            <p:nvPr/>
          </p:nvSpPr>
          <p:spPr bwMode="auto">
            <a:xfrm>
              <a:off x="3474" y="2437"/>
              <a:ext cx="45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0000CC"/>
                  </a:solidFill>
                  <a:latin typeface="GOST type B" pitchFamily="34" charset="0"/>
                </a:rPr>
                <a:t>Ф</a:t>
              </a:r>
              <a:r>
                <a:rPr lang="ru-RU" sz="2000" i="1" baseline="-20000">
                  <a:solidFill>
                    <a:srgbClr val="0000CC"/>
                  </a:solidFill>
                  <a:latin typeface="GOST type B" pitchFamily="34" charset="0"/>
                </a:rPr>
                <a:t>1</a:t>
              </a:r>
            </a:p>
          </p:txBody>
        </p:sp>
      </p:grpSp>
      <p:sp>
        <p:nvSpPr>
          <p:cNvPr id="16403" name="Rectangle 23"/>
          <p:cNvSpPr>
            <a:spLocks noChangeArrowheads="1"/>
          </p:cNvSpPr>
          <p:nvPr/>
        </p:nvSpPr>
        <p:spPr bwMode="auto">
          <a:xfrm>
            <a:off x="5292725" y="188913"/>
            <a:ext cx="649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 i="1">
                <a:solidFill>
                  <a:srgbClr val="0000CC"/>
                </a:solidFill>
                <a:latin typeface="GOST type B" pitchFamily="34" charset="0"/>
                <a:cs typeface="Arial" charset="0"/>
              </a:rPr>
              <a:t>Q</a:t>
            </a:r>
            <a:r>
              <a:rPr lang="ru-RU" sz="2000" i="1" baseline="-25000">
                <a:solidFill>
                  <a:srgbClr val="0000CC"/>
                </a:solidFill>
                <a:latin typeface="GOST type B" pitchFamily="34" charset="0"/>
                <a:cs typeface="Arial" charset="0"/>
              </a:rPr>
              <a:t>2</a:t>
            </a:r>
          </a:p>
        </p:txBody>
      </p:sp>
      <p:sp>
        <p:nvSpPr>
          <p:cNvPr id="16404" name="Text Box 24"/>
          <p:cNvSpPr txBox="1">
            <a:spLocks noChangeArrowheads="1"/>
          </p:cNvSpPr>
          <p:nvPr/>
        </p:nvSpPr>
        <p:spPr bwMode="auto">
          <a:xfrm>
            <a:off x="2979738" y="4595813"/>
            <a:ext cx="4333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i="1">
                <a:solidFill>
                  <a:srgbClr val="0000CC"/>
                </a:solidFill>
                <a:latin typeface="GOST type B" pitchFamily="34" charset="0"/>
              </a:rPr>
              <a:t>с</a:t>
            </a:r>
            <a:r>
              <a:rPr lang="ru-RU" sz="2000" i="1" baseline="-20000">
                <a:solidFill>
                  <a:srgbClr val="0000CC"/>
                </a:solidFill>
                <a:latin typeface="GOST type B" pitchFamily="34" charset="0"/>
              </a:rPr>
              <a:t>1</a:t>
            </a:r>
          </a:p>
        </p:txBody>
      </p:sp>
      <p:sp>
        <p:nvSpPr>
          <p:cNvPr id="16405" name="Text Box 25"/>
          <p:cNvSpPr txBox="1">
            <a:spLocks noChangeArrowheads="1"/>
          </p:cNvSpPr>
          <p:nvPr/>
        </p:nvSpPr>
        <p:spPr bwMode="auto">
          <a:xfrm>
            <a:off x="3419475" y="1052513"/>
            <a:ext cx="714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i="1">
                <a:solidFill>
                  <a:srgbClr val="0000CC"/>
                </a:solidFill>
                <a:latin typeface="GOST type B" pitchFamily="34" charset="0"/>
              </a:rPr>
              <a:t>О</a:t>
            </a:r>
            <a:r>
              <a:rPr lang="en-US" sz="2000" i="1" baseline="-20000">
                <a:solidFill>
                  <a:srgbClr val="0000CC"/>
                </a:solidFill>
                <a:latin typeface="GOST type B" pitchFamily="34" charset="0"/>
              </a:rPr>
              <a:t>2</a:t>
            </a:r>
            <a:endParaRPr lang="ru-RU" sz="2000" i="1" baseline="-20000">
              <a:solidFill>
                <a:srgbClr val="0000CC"/>
              </a:solidFill>
              <a:latin typeface="GOST type B" pitchFamily="34" charset="0"/>
            </a:endParaRPr>
          </a:p>
        </p:txBody>
      </p:sp>
      <p:sp>
        <p:nvSpPr>
          <p:cNvPr id="16406" name="Oval 26"/>
          <p:cNvSpPr>
            <a:spLocks noChangeArrowheads="1"/>
          </p:cNvSpPr>
          <p:nvPr/>
        </p:nvSpPr>
        <p:spPr bwMode="auto">
          <a:xfrm>
            <a:off x="3819525" y="2130425"/>
            <a:ext cx="74613" cy="74613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407" name="Line 27"/>
          <p:cNvSpPr>
            <a:spLocks noChangeShapeType="1"/>
          </p:cNvSpPr>
          <p:nvPr/>
        </p:nvSpPr>
        <p:spPr bwMode="auto">
          <a:xfrm flipH="1">
            <a:off x="3463925" y="2630488"/>
            <a:ext cx="3175" cy="1595437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08" name="Text Box 28"/>
          <p:cNvSpPr txBox="1">
            <a:spLocks noChangeArrowheads="1"/>
          </p:cNvSpPr>
          <p:nvPr/>
        </p:nvSpPr>
        <p:spPr bwMode="auto">
          <a:xfrm>
            <a:off x="2754313" y="4178300"/>
            <a:ext cx="919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(1</a:t>
            </a:r>
            <a:r>
              <a:rPr lang="ru-RU" sz="2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1</a:t>
            </a:r>
            <a:r>
              <a:rPr lang="en-US" sz="1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 </a:t>
            </a: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)</a:t>
            </a:r>
          </a:p>
        </p:txBody>
      </p:sp>
      <p:grpSp>
        <p:nvGrpSpPr>
          <p:cNvPr id="16409" name="Group 30"/>
          <p:cNvGrpSpPr>
            <a:grpSpLocks/>
          </p:cNvGrpSpPr>
          <p:nvPr/>
        </p:nvGrpSpPr>
        <p:grpSpPr bwMode="auto">
          <a:xfrm>
            <a:off x="2970213" y="2205038"/>
            <a:ext cx="838200" cy="468312"/>
            <a:chOff x="1871" y="1389"/>
            <a:chExt cx="528" cy="295"/>
          </a:xfrm>
        </p:grpSpPr>
        <p:sp>
          <p:nvSpPr>
            <p:cNvPr id="16457" name="Text Box 31"/>
            <p:cNvSpPr txBox="1">
              <a:spLocks noChangeArrowheads="1"/>
            </p:cNvSpPr>
            <p:nvPr/>
          </p:nvSpPr>
          <p:spPr bwMode="auto">
            <a:xfrm>
              <a:off x="1871" y="1389"/>
              <a:ext cx="52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1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2</a:t>
              </a:r>
            </a:p>
          </p:txBody>
        </p:sp>
        <p:sp>
          <p:nvSpPr>
            <p:cNvPr id="16458" name="Oval 32"/>
            <p:cNvSpPr>
              <a:spLocks noChangeArrowheads="1"/>
            </p:cNvSpPr>
            <p:nvPr/>
          </p:nvSpPr>
          <p:spPr bwMode="auto">
            <a:xfrm>
              <a:off x="2162" y="1637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6410" name="Text Box 33"/>
          <p:cNvSpPr txBox="1">
            <a:spLocks noChangeArrowheads="1"/>
          </p:cNvSpPr>
          <p:nvPr/>
        </p:nvSpPr>
        <p:spPr bwMode="auto">
          <a:xfrm>
            <a:off x="3727450" y="2595563"/>
            <a:ext cx="9191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(6</a:t>
            </a:r>
            <a:r>
              <a:rPr lang="ru-RU" sz="2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1</a:t>
            </a:r>
            <a:r>
              <a:rPr lang="en-US" sz="1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 </a:t>
            </a: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)</a:t>
            </a:r>
          </a:p>
        </p:txBody>
      </p:sp>
      <p:sp>
        <p:nvSpPr>
          <p:cNvPr id="16411" name="Line 34"/>
          <p:cNvSpPr>
            <a:spLocks noChangeShapeType="1"/>
          </p:cNvSpPr>
          <p:nvPr/>
        </p:nvSpPr>
        <p:spPr bwMode="auto">
          <a:xfrm flipH="1">
            <a:off x="5000625" y="792163"/>
            <a:ext cx="0" cy="3429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12" name="Text Box 35"/>
          <p:cNvSpPr txBox="1">
            <a:spLocks noChangeArrowheads="1"/>
          </p:cNvSpPr>
          <p:nvPr/>
        </p:nvSpPr>
        <p:spPr bwMode="auto">
          <a:xfrm>
            <a:off x="4922838" y="3883025"/>
            <a:ext cx="6048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2</a:t>
            </a:r>
            <a:r>
              <a:rPr lang="ru-RU" sz="2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1</a:t>
            </a:r>
            <a:endParaRPr lang="ru-RU" sz="2000" i="1">
              <a:solidFill>
                <a:srgbClr val="CC0000"/>
              </a:solidFill>
              <a:latin typeface="GOST type B" pitchFamily="34" charset="0"/>
              <a:cs typeface="Arial" charset="0"/>
            </a:endParaRPr>
          </a:p>
        </p:txBody>
      </p:sp>
      <p:grpSp>
        <p:nvGrpSpPr>
          <p:cNvPr id="16413" name="Group 42"/>
          <p:cNvGrpSpPr>
            <a:grpSpLocks/>
          </p:cNvGrpSpPr>
          <p:nvPr/>
        </p:nvGrpSpPr>
        <p:grpSpPr bwMode="auto">
          <a:xfrm>
            <a:off x="1933575" y="1033463"/>
            <a:ext cx="501650" cy="396875"/>
            <a:chOff x="1218" y="651"/>
            <a:chExt cx="316" cy="250"/>
          </a:xfrm>
        </p:grpSpPr>
        <p:sp>
          <p:nvSpPr>
            <p:cNvPr id="16455" name="Line 43"/>
            <p:cNvSpPr>
              <a:spLocks noChangeShapeType="1"/>
            </p:cNvSpPr>
            <p:nvPr/>
          </p:nvSpPr>
          <p:spPr bwMode="auto">
            <a:xfrm>
              <a:off x="1226" y="895"/>
              <a:ext cx="288" cy="0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456" name="Text Box 44"/>
            <p:cNvSpPr txBox="1">
              <a:spLocks noChangeArrowheads="1"/>
            </p:cNvSpPr>
            <p:nvPr/>
          </p:nvSpPr>
          <p:spPr bwMode="auto">
            <a:xfrm>
              <a:off x="1218" y="651"/>
              <a:ext cx="3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0000CC"/>
                  </a:solidFill>
                  <a:latin typeface="GOST type B" pitchFamily="34" charset="0"/>
                </a:rPr>
                <a:t>Г</a:t>
              </a:r>
              <a:r>
                <a:rPr lang="ru-RU" sz="2000" i="1" baseline="-20000">
                  <a:solidFill>
                    <a:srgbClr val="0000CC"/>
                  </a:solidFill>
                  <a:latin typeface="GOST type B" pitchFamily="34" charset="0"/>
                </a:rPr>
                <a:t>2</a:t>
              </a:r>
            </a:p>
          </p:txBody>
        </p:sp>
      </p:grpSp>
      <p:sp>
        <p:nvSpPr>
          <p:cNvPr id="16414" name="Oval 45"/>
          <p:cNvSpPr>
            <a:spLocks noChangeArrowheads="1"/>
          </p:cNvSpPr>
          <p:nvPr/>
        </p:nvSpPr>
        <p:spPr bwMode="auto">
          <a:xfrm>
            <a:off x="2613025" y="2968625"/>
            <a:ext cx="2506663" cy="2497138"/>
          </a:xfrm>
          <a:prstGeom prst="ellipse">
            <a:avLst/>
          </a:prstGeom>
          <a:noFill/>
          <a:ln w="12700" algn="ctr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415" name="Text Box 46"/>
          <p:cNvSpPr txBox="1">
            <a:spLocks noChangeArrowheads="1"/>
          </p:cNvSpPr>
          <p:nvPr/>
        </p:nvSpPr>
        <p:spPr bwMode="auto">
          <a:xfrm>
            <a:off x="2582863" y="1331913"/>
            <a:ext cx="5572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000" i="1">
                <a:solidFill>
                  <a:srgbClr val="0000CC"/>
                </a:solidFill>
                <a:latin typeface="GOST type B" pitchFamily="34" charset="0"/>
                <a:cs typeface="Arial" charset="0"/>
              </a:rPr>
              <a:t>b</a:t>
            </a:r>
            <a:r>
              <a:rPr lang="en-US" sz="2000" i="1" baseline="-20000">
                <a:solidFill>
                  <a:srgbClr val="0000CC"/>
                </a:solidFill>
                <a:latin typeface="GOST type B" pitchFamily="34" charset="0"/>
                <a:cs typeface="Arial" charset="0"/>
              </a:rPr>
              <a:t>2</a:t>
            </a:r>
            <a:endParaRPr lang="ru-RU" sz="2000" i="1" baseline="-20000">
              <a:solidFill>
                <a:srgbClr val="0000CC"/>
              </a:solidFill>
              <a:latin typeface="GOST type B" pitchFamily="34" charset="0"/>
              <a:cs typeface="Arial" charset="0"/>
            </a:endParaRPr>
          </a:p>
        </p:txBody>
      </p:sp>
      <p:sp>
        <p:nvSpPr>
          <p:cNvPr id="16416" name="Line 47"/>
          <p:cNvSpPr>
            <a:spLocks noChangeShapeType="1"/>
          </p:cNvSpPr>
          <p:nvPr/>
        </p:nvSpPr>
        <p:spPr bwMode="auto">
          <a:xfrm>
            <a:off x="2609850" y="1736725"/>
            <a:ext cx="6350" cy="2482850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417" name="Line 48"/>
          <p:cNvSpPr>
            <a:spLocks noChangeShapeType="1"/>
          </p:cNvSpPr>
          <p:nvPr/>
        </p:nvSpPr>
        <p:spPr bwMode="auto">
          <a:xfrm flipH="1">
            <a:off x="5000625" y="792163"/>
            <a:ext cx="0" cy="3429000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18" name="Text Box 51"/>
          <p:cNvSpPr txBox="1">
            <a:spLocks noChangeArrowheads="1"/>
          </p:cNvSpPr>
          <p:nvPr/>
        </p:nvSpPr>
        <p:spPr bwMode="auto">
          <a:xfrm>
            <a:off x="3810000" y="5367338"/>
            <a:ext cx="9191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(5</a:t>
            </a:r>
            <a:r>
              <a:rPr lang="ru-RU" sz="2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1</a:t>
            </a:r>
            <a:r>
              <a:rPr lang="en-US" sz="1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 </a:t>
            </a: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)</a:t>
            </a:r>
          </a:p>
        </p:txBody>
      </p:sp>
      <p:grpSp>
        <p:nvGrpSpPr>
          <p:cNvPr id="16419" name="Group 52"/>
          <p:cNvGrpSpPr>
            <a:grpSpLocks/>
          </p:cNvGrpSpPr>
          <p:nvPr/>
        </p:nvGrpSpPr>
        <p:grpSpPr bwMode="auto">
          <a:xfrm>
            <a:off x="4149725" y="1641475"/>
            <a:ext cx="873125" cy="396875"/>
            <a:chOff x="2945" y="295"/>
            <a:chExt cx="550" cy="250"/>
          </a:xfrm>
        </p:grpSpPr>
        <p:sp>
          <p:nvSpPr>
            <p:cNvPr id="16452" name="Text Box 53"/>
            <p:cNvSpPr txBox="1">
              <a:spLocks noChangeArrowheads="1"/>
            </p:cNvSpPr>
            <p:nvPr/>
          </p:nvSpPr>
          <p:spPr bwMode="auto">
            <a:xfrm>
              <a:off x="3154" y="295"/>
              <a:ext cx="34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2000" i="1">
                  <a:solidFill>
                    <a:srgbClr val="CC3300"/>
                  </a:solidFill>
                  <a:latin typeface="GOST type B" pitchFamily="34" charset="0"/>
                </a:rPr>
                <a:t>(6</a:t>
              </a:r>
              <a:r>
                <a:rPr lang="en-US" sz="2000" i="1" baseline="-20000">
                  <a:solidFill>
                    <a:srgbClr val="CC3300"/>
                  </a:solidFill>
                  <a:latin typeface="GOST type B" pitchFamily="34" charset="0"/>
                </a:rPr>
                <a:t>2</a:t>
              </a:r>
              <a:r>
                <a:rPr lang="en-US" sz="2000" i="1">
                  <a:solidFill>
                    <a:srgbClr val="CC3300"/>
                  </a:solidFill>
                  <a:latin typeface="GOST type B" pitchFamily="34" charset="0"/>
                </a:rPr>
                <a:t>)</a:t>
              </a:r>
              <a:endParaRPr lang="ru-RU" sz="2000" i="1">
                <a:solidFill>
                  <a:srgbClr val="CC3300"/>
                </a:solidFill>
                <a:latin typeface="GOST type B" pitchFamily="34" charset="0"/>
              </a:endParaRPr>
            </a:p>
          </p:txBody>
        </p:sp>
        <p:sp>
          <p:nvSpPr>
            <p:cNvPr id="16453" name="Text Box 54"/>
            <p:cNvSpPr txBox="1">
              <a:spLocks noChangeArrowheads="1"/>
            </p:cNvSpPr>
            <p:nvPr/>
          </p:nvSpPr>
          <p:spPr bwMode="auto">
            <a:xfrm>
              <a:off x="2945" y="295"/>
              <a:ext cx="24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2000" i="1">
                  <a:solidFill>
                    <a:srgbClr val="CC3300"/>
                  </a:solidFill>
                  <a:latin typeface="GOST type B" pitchFamily="34" charset="0"/>
                </a:rPr>
                <a:t>5</a:t>
              </a:r>
              <a:r>
                <a:rPr lang="en-US" sz="2000" i="1" baseline="-20000">
                  <a:solidFill>
                    <a:srgbClr val="CC3300"/>
                  </a:solidFill>
                  <a:latin typeface="GOST type B" pitchFamily="34" charset="0"/>
                </a:rPr>
                <a:t>2</a:t>
              </a:r>
              <a:endParaRPr lang="ru-RU" sz="2000" i="1" baseline="-20000">
                <a:solidFill>
                  <a:srgbClr val="CC3300"/>
                </a:solidFill>
                <a:latin typeface="GOST type B" pitchFamily="34" charset="0"/>
              </a:endParaRPr>
            </a:p>
          </p:txBody>
        </p:sp>
        <p:sp>
          <p:nvSpPr>
            <p:cNvPr id="16454" name="Text Box 55"/>
            <p:cNvSpPr txBox="1">
              <a:spLocks noChangeArrowheads="1"/>
            </p:cNvSpPr>
            <p:nvPr/>
          </p:nvSpPr>
          <p:spPr bwMode="auto">
            <a:xfrm>
              <a:off x="3094" y="295"/>
              <a:ext cx="19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1800" b="0">
                  <a:solidFill>
                    <a:srgbClr val="CC3300"/>
                  </a:solidFill>
                  <a:sym typeface="Symbol" pitchFamily="18" charset="2"/>
                </a:rPr>
                <a:t></a:t>
              </a:r>
            </a:p>
          </p:txBody>
        </p:sp>
      </p:grpSp>
      <p:sp>
        <p:nvSpPr>
          <p:cNvPr id="16420" name="Oval 56"/>
          <p:cNvSpPr>
            <a:spLocks noChangeArrowheads="1"/>
          </p:cNvSpPr>
          <p:nvPr/>
        </p:nvSpPr>
        <p:spPr bwMode="auto">
          <a:xfrm>
            <a:off x="4192588" y="1685925"/>
            <a:ext cx="74612" cy="74613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6421" name="Group 57"/>
          <p:cNvGrpSpPr>
            <a:grpSpLocks/>
          </p:cNvGrpSpPr>
          <p:nvPr/>
        </p:nvGrpSpPr>
        <p:grpSpPr bwMode="auto">
          <a:xfrm>
            <a:off x="2665413" y="3373438"/>
            <a:ext cx="574675" cy="422275"/>
            <a:chOff x="1679" y="2125"/>
            <a:chExt cx="362" cy="266"/>
          </a:xfrm>
        </p:grpSpPr>
        <p:sp>
          <p:nvSpPr>
            <p:cNvPr id="16450" name="Rectangle 58"/>
            <p:cNvSpPr>
              <a:spLocks noChangeArrowheads="1"/>
            </p:cNvSpPr>
            <p:nvPr/>
          </p:nvSpPr>
          <p:spPr bwMode="auto">
            <a:xfrm>
              <a:off x="1817" y="2174"/>
              <a:ext cx="224" cy="2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451" name="Text Box 59"/>
            <p:cNvSpPr txBox="1">
              <a:spLocks noChangeArrowheads="1"/>
            </p:cNvSpPr>
            <p:nvPr/>
          </p:nvSpPr>
          <p:spPr bwMode="auto">
            <a:xfrm>
              <a:off x="1679" y="2125"/>
              <a:ext cx="35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000" i="1">
                  <a:solidFill>
                    <a:srgbClr val="0000CC"/>
                  </a:solidFill>
                  <a:latin typeface="GOST type B" pitchFamily="34" charset="0"/>
                  <a:cs typeface="Arial" charset="0"/>
                </a:rPr>
                <a:t>b</a:t>
              </a:r>
              <a:r>
                <a:rPr lang="en-US" sz="2000" i="1" baseline="-20000">
                  <a:solidFill>
                    <a:srgbClr val="0000CC"/>
                  </a:solidFill>
                  <a:latin typeface="GOST type B" pitchFamily="34" charset="0"/>
                  <a:cs typeface="Arial" charset="0"/>
                </a:rPr>
                <a:t>1</a:t>
              </a:r>
              <a:endParaRPr lang="ru-RU" sz="2000" i="1" baseline="-20000">
                <a:solidFill>
                  <a:srgbClr val="0000CC"/>
                </a:solidFill>
                <a:latin typeface="GOST type B" pitchFamily="34" charset="0"/>
                <a:cs typeface="Arial" charset="0"/>
              </a:endParaRPr>
            </a:p>
          </p:txBody>
        </p:sp>
      </p:grpSp>
      <p:grpSp>
        <p:nvGrpSpPr>
          <p:cNvPr id="16422" name="Group 60"/>
          <p:cNvGrpSpPr>
            <a:grpSpLocks/>
          </p:cNvGrpSpPr>
          <p:nvPr/>
        </p:nvGrpSpPr>
        <p:grpSpPr bwMode="auto">
          <a:xfrm>
            <a:off x="4775200" y="568325"/>
            <a:ext cx="838200" cy="396875"/>
            <a:chOff x="3008" y="358"/>
            <a:chExt cx="528" cy="250"/>
          </a:xfrm>
        </p:grpSpPr>
        <p:sp>
          <p:nvSpPr>
            <p:cNvPr id="16448" name="Text Box 61"/>
            <p:cNvSpPr txBox="1">
              <a:spLocks noChangeArrowheads="1"/>
            </p:cNvSpPr>
            <p:nvPr/>
          </p:nvSpPr>
          <p:spPr bwMode="auto">
            <a:xfrm>
              <a:off x="3008" y="358"/>
              <a:ext cx="52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2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2</a:t>
              </a:r>
            </a:p>
          </p:txBody>
        </p:sp>
        <p:sp>
          <p:nvSpPr>
            <p:cNvPr id="16449" name="Oval 62"/>
            <p:cNvSpPr>
              <a:spLocks noChangeArrowheads="1"/>
            </p:cNvSpPr>
            <p:nvPr/>
          </p:nvSpPr>
          <p:spPr bwMode="auto">
            <a:xfrm>
              <a:off x="3124" y="475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6423" name="Oval 63"/>
          <p:cNvSpPr>
            <a:spLocks noChangeArrowheads="1"/>
          </p:cNvSpPr>
          <p:nvPr/>
        </p:nvSpPr>
        <p:spPr bwMode="auto">
          <a:xfrm>
            <a:off x="3817938" y="3144838"/>
            <a:ext cx="74612" cy="74612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424" name="Line 64"/>
          <p:cNvSpPr>
            <a:spLocks noChangeShapeType="1"/>
          </p:cNvSpPr>
          <p:nvPr/>
        </p:nvSpPr>
        <p:spPr bwMode="auto">
          <a:xfrm>
            <a:off x="2819400" y="2170113"/>
            <a:ext cx="4763" cy="2066925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425" name="Text Box 65"/>
          <p:cNvSpPr txBox="1">
            <a:spLocks noChangeArrowheads="1"/>
          </p:cNvSpPr>
          <p:nvPr/>
        </p:nvSpPr>
        <p:spPr bwMode="auto">
          <a:xfrm>
            <a:off x="2944813" y="1793875"/>
            <a:ext cx="4333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i="1">
                <a:solidFill>
                  <a:srgbClr val="0000CC"/>
                </a:solidFill>
                <a:latin typeface="GOST type B" pitchFamily="34" charset="0"/>
              </a:rPr>
              <a:t>с</a:t>
            </a:r>
            <a:r>
              <a:rPr lang="ru-RU" sz="2000" i="1" baseline="-20000">
                <a:solidFill>
                  <a:srgbClr val="0000CC"/>
                </a:solidFill>
                <a:latin typeface="GOST type B" pitchFamily="34" charset="0"/>
              </a:rPr>
              <a:t>2</a:t>
            </a:r>
          </a:p>
        </p:txBody>
      </p:sp>
      <p:sp>
        <p:nvSpPr>
          <p:cNvPr id="22596" name="Freeform 68"/>
          <p:cNvSpPr>
            <a:spLocks/>
          </p:cNvSpPr>
          <p:nvPr/>
        </p:nvSpPr>
        <p:spPr bwMode="auto">
          <a:xfrm>
            <a:off x="4468813" y="3070225"/>
            <a:ext cx="530225" cy="2279650"/>
          </a:xfrm>
          <a:custGeom>
            <a:avLst/>
            <a:gdLst>
              <a:gd name="T0" fmla="*/ 0 w 334"/>
              <a:gd name="T1" fmla="*/ 0 h 1436"/>
              <a:gd name="T2" fmla="*/ 2147483647 w 334"/>
              <a:gd name="T3" fmla="*/ 2147483647 h 1436"/>
              <a:gd name="T4" fmla="*/ 2147483647 w 334"/>
              <a:gd name="T5" fmla="*/ 2147483647 h 1436"/>
              <a:gd name="T6" fmla="*/ 2147483647 w 334"/>
              <a:gd name="T7" fmla="*/ 2147483647 h 1436"/>
              <a:gd name="T8" fmla="*/ 2147483647 w 334"/>
              <a:gd name="T9" fmla="*/ 2147483647 h 1436"/>
              <a:gd name="T10" fmla="*/ 2147483647 w 334"/>
              <a:gd name="T11" fmla="*/ 2147483647 h 1436"/>
              <a:gd name="T12" fmla="*/ 2147483647 w 334"/>
              <a:gd name="T13" fmla="*/ 2147483647 h 1436"/>
              <a:gd name="T14" fmla="*/ 2147483647 w 334"/>
              <a:gd name="T15" fmla="*/ 2147483647 h 1436"/>
              <a:gd name="T16" fmla="*/ 0 w 334"/>
              <a:gd name="T17" fmla="*/ 2147483647 h 14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34"/>
              <a:gd name="T28" fmla="*/ 0 h 1436"/>
              <a:gd name="T29" fmla="*/ 334 w 334"/>
              <a:gd name="T30" fmla="*/ 1436 h 14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34" h="1436">
                <a:moveTo>
                  <a:pt x="0" y="0"/>
                </a:moveTo>
                <a:cubicBezTo>
                  <a:pt x="39" y="23"/>
                  <a:pt x="79" y="46"/>
                  <a:pt x="120" y="96"/>
                </a:cubicBezTo>
                <a:cubicBezTo>
                  <a:pt x="161" y="146"/>
                  <a:pt x="215" y="228"/>
                  <a:pt x="247" y="300"/>
                </a:cubicBezTo>
                <a:cubicBezTo>
                  <a:pt x="279" y="372"/>
                  <a:pt x="298" y="460"/>
                  <a:pt x="312" y="531"/>
                </a:cubicBezTo>
                <a:cubicBezTo>
                  <a:pt x="326" y="602"/>
                  <a:pt x="334" y="655"/>
                  <a:pt x="334" y="725"/>
                </a:cubicBezTo>
                <a:cubicBezTo>
                  <a:pt x="334" y="795"/>
                  <a:pt x="324" y="880"/>
                  <a:pt x="310" y="951"/>
                </a:cubicBezTo>
                <a:cubicBezTo>
                  <a:pt x="296" y="1022"/>
                  <a:pt x="275" y="1090"/>
                  <a:pt x="247" y="1152"/>
                </a:cubicBezTo>
                <a:cubicBezTo>
                  <a:pt x="219" y="1214"/>
                  <a:pt x="180" y="1278"/>
                  <a:pt x="139" y="1325"/>
                </a:cubicBezTo>
                <a:cubicBezTo>
                  <a:pt x="98" y="1372"/>
                  <a:pt x="23" y="1419"/>
                  <a:pt x="0" y="1436"/>
                </a:cubicBezTo>
              </a:path>
            </a:pathLst>
          </a:custGeom>
          <a:noFill/>
          <a:ln w="28575">
            <a:solidFill>
              <a:srgbClr val="CC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27" name="Oval 69"/>
          <p:cNvSpPr>
            <a:spLocks noChangeArrowheads="1"/>
          </p:cNvSpPr>
          <p:nvPr/>
        </p:nvSpPr>
        <p:spPr bwMode="auto">
          <a:xfrm>
            <a:off x="4959350" y="4184650"/>
            <a:ext cx="74613" cy="74613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606" name="Freeform 78"/>
          <p:cNvSpPr>
            <a:spLocks/>
          </p:cNvSpPr>
          <p:nvPr/>
        </p:nvSpPr>
        <p:spPr bwMode="auto">
          <a:xfrm>
            <a:off x="3463925" y="3008313"/>
            <a:ext cx="1009650" cy="2419350"/>
          </a:xfrm>
          <a:custGeom>
            <a:avLst/>
            <a:gdLst>
              <a:gd name="T0" fmla="*/ 2147483647 w 636"/>
              <a:gd name="T1" fmla="*/ 2147483647 h 1524"/>
              <a:gd name="T2" fmla="*/ 2147483647 w 636"/>
              <a:gd name="T3" fmla="*/ 2147483647 h 1524"/>
              <a:gd name="T4" fmla="*/ 2147483647 w 636"/>
              <a:gd name="T5" fmla="*/ 2147483647 h 1524"/>
              <a:gd name="T6" fmla="*/ 2147483647 w 636"/>
              <a:gd name="T7" fmla="*/ 2147483647 h 1524"/>
              <a:gd name="T8" fmla="*/ 2147483647 w 636"/>
              <a:gd name="T9" fmla="*/ 2147483647 h 1524"/>
              <a:gd name="T10" fmla="*/ 2147483647 w 636"/>
              <a:gd name="T11" fmla="*/ 2147483647 h 1524"/>
              <a:gd name="T12" fmla="*/ 2147483647 w 636"/>
              <a:gd name="T13" fmla="*/ 2147483647 h 1524"/>
              <a:gd name="T14" fmla="*/ 2147483647 w 636"/>
              <a:gd name="T15" fmla="*/ 2147483647 h 1524"/>
              <a:gd name="T16" fmla="*/ 2147483647 w 636"/>
              <a:gd name="T17" fmla="*/ 2147483647 h 1524"/>
              <a:gd name="T18" fmla="*/ 2147483647 w 636"/>
              <a:gd name="T19" fmla="*/ 2147483647 h 1524"/>
              <a:gd name="T20" fmla="*/ 2147483647 w 636"/>
              <a:gd name="T21" fmla="*/ 2147483647 h 1524"/>
              <a:gd name="T22" fmla="*/ 2147483647 w 636"/>
              <a:gd name="T23" fmla="*/ 2147483647 h 1524"/>
              <a:gd name="T24" fmla="*/ 2147483647 w 636"/>
              <a:gd name="T25" fmla="*/ 2147483647 h 1524"/>
              <a:gd name="T26" fmla="*/ 2147483647 w 636"/>
              <a:gd name="T27" fmla="*/ 2147483647 h 1524"/>
              <a:gd name="T28" fmla="*/ 2147483647 w 636"/>
              <a:gd name="T29" fmla="*/ 2147483647 h 1524"/>
              <a:gd name="T30" fmla="*/ 2147483647 w 636"/>
              <a:gd name="T31" fmla="*/ 2147483647 h 1524"/>
              <a:gd name="T32" fmla="*/ 2147483647 w 636"/>
              <a:gd name="T33" fmla="*/ 2147483647 h 152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636"/>
              <a:gd name="T52" fmla="*/ 0 h 1524"/>
              <a:gd name="T53" fmla="*/ 636 w 636"/>
              <a:gd name="T54" fmla="*/ 1524 h 1524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636" h="1524">
                <a:moveTo>
                  <a:pt x="636" y="44"/>
                </a:moveTo>
                <a:cubicBezTo>
                  <a:pt x="612" y="35"/>
                  <a:pt x="589" y="27"/>
                  <a:pt x="564" y="20"/>
                </a:cubicBezTo>
                <a:cubicBezTo>
                  <a:pt x="539" y="13"/>
                  <a:pt x="520" y="0"/>
                  <a:pt x="484" y="3"/>
                </a:cubicBezTo>
                <a:cubicBezTo>
                  <a:pt x="448" y="6"/>
                  <a:pt x="390" y="22"/>
                  <a:pt x="350" y="39"/>
                </a:cubicBezTo>
                <a:cubicBezTo>
                  <a:pt x="310" y="56"/>
                  <a:pt x="281" y="70"/>
                  <a:pt x="244" y="107"/>
                </a:cubicBezTo>
                <a:cubicBezTo>
                  <a:pt x="207" y="144"/>
                  <a:pt x="160" y="206"/>
                  <a:pt x="127" y="263"/>
                </a:cubicBezTo>
                <a:cubicBezTo>
                  <a:pt x="94" y="320"/>
                  <a:pt x="65" y="389"/>
                  <a:pt x="45" y="452"/>
                </a:cubicBezTo>
                <a:cubicBezTo>
                  <a:pt x="25" y="515"/>
                  <a:pt x="16" y="587"/>
                  <a:pt x="9" y="639"/>
                </a:cubicBezTo>
                <a:cubicBezTo>
                  <a:pt x="2" y="691"/>
                  <a:pt x="0" y="708"/>
                  <a:pt x="2" y="764"/>
                </a:cubicBezTo>
                <a:cubicBezTo>
                  <a:pt x="4" y="820"/>
                  <a:pt x="8" y="905"/>
                  <a:pt x="21" y="973"/>
                </a:cubicBezTo>
                <a:cubicBezTo>
                  <a:pt x="34" y="1041"/>
                  <a:pt x="58" y="1117"/>
                  <a:pt x="81" y="1175"/>
                </a:cubicBezTo>
                <a:cubicBezTo>
                  <a:pt x="104" y="1233"/>
                  <a:pt x="130" y="1279"/>
                  <a:pt x="158" y="1321"/>
                </a:cubicBezTo>
                <a:cubicBezTo>
                  <a:pt x="186" y="1363"/>
                  <a:pt x="217" y="1401"/>
                  <a:pt x="252" y="1431"/>
                </a:cubicBezTo>
                <a:cubicBezTo>
                  <a:pt x="287" y="1461"/>
                  <a:pt x="330" y="1484"/>
                  <a:pt x="369" y="1499"/>
                </a:cubicBezTo>
                <a:cubicBezTo>
                  <a:pt x="408" y="1514"/>
                  <a:pt x="453" y="1522"/>
                  <a:pt x="487" y="1523"/>
                </a:cubicBezTo>
                <a:cubicBezTo>
                  <a:pt x="521" y="1524"/>
                  <a:pt x="546" y="1512"/>
                  <a:pt x="571" y="1503"/>
                </a:cubicBezTo>
                <a:cubicBezTo>
                  <a:pt x="596" y="1494"/>
                  <a:pt x="633" y="1466"/>
                  <a:pt x="636" y="1470"/>
                </a:cubicBezTo>
              </a:path>
            </a:pathLst>
          </a:custGeom>
          <a:noFill/>
          <a:ln w="25400">
            <a:solidFill>
              <a:srgbClr val="CC33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6429" name="Group 70"/>
          <p:cNvGrpSpPr>
            <a:grpSpLocks/>
          </p:cNvGrpSpPr>
          <p:nvPr/>
        </p:nvGrpSpPr>
        <p:grpSpPr bwMode="auto">
          <a:xfrm>
            <a:off x="4343400" y="1411288"/>
            <a:ext cx="584200" cy="4195762"/>
            <a:chOff x="2736" y="896"/>
            <a:chExt cx="368" cy="2643"/>
          </a:xfrm>
        </p:grpSpPr>
        <p:grpSp>
          <p:nvGrpSpPr>
            <p:cNvPr id="16444" name="Group 71"/>
            <p:cNvGrpSpPr>
              <a:grpSpLocks/>
            </p:cNvGrpSpPr>
            <p:nvPr/>
          </p:nvGrpSpPr>
          <p:grpSpPr bwMode="auto">
            <a:xfrm>
              <a:off x="2794" y="896"/>
              <a:ext cx="47" cy="2504"/>
              <a:chOff x="2794" y="896"/>
              <a:chExt cx="47" cy="2504"/>
            </a:xfrm>
          </p:grpSpPr>
          <p:sp>
            <p:nvSpPr>
              <p:cNvPr id="16446" name="Line 72"/>
              <p:cNvSpPr>
                <a:spLocks noChangeShapeType="1"/>
              </p:cNvSpPr>
              <p:nvPr/>
            </p:nvSpPr>
            <p:spPr bwMode="auto">
              <a:xfrm>
                <a:off x="2818" y="896"/>
                <a:ext cx="0" cy="2478"/>
              </a:xfrm>
              <a:prstGeom prst="line">
                <a:avLst/>
              </a:prstGeom>
              <a:noFill/>
              <a:ln w="1270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447" name="Oval 73"/>
              <p:cNvSpPr>
                <a:spLocks noChangeArrowheads="1"/>
              </p:cNvSpPr>
              <p:nvPr/>
            </p:nvSpPr>
            <p:spPr bwMode="auto">
              <a:xfrm>
                <a:off x="2794" y="3353"/>
                <a:ext cx="47" cy="47"/>
              </a:xfrm>
              <a:prstGeom prst="ellipse">
                <a:avLst/>
              </a:prstGeom>
              <a:solidFill>
                <a:srgbClr val="CC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6445" name="Text Box 74"/>
            <p:cNvSpPr txBox="1">
              <a:spLocks noChangeArrowheads="1"/>
            </p:cNvSpPr>
            <p:nvPr/>
          </p:nvSpPr>
          <p:spPr bwMode="auto">
            <a:xfrm>
              <a:off x="2736" y="3289"/>
              <a:ext cx="3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3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1</a:t>
              </a:r>
              <a:r>
                <a:rPr lang="en-US" sz="1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 </a:t>
              </a:r>
              <a:endPara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endParaRPr>
            </a:p>
          </p:txBody>
        </p:sp>
      </p:grpSp>
      <p:grpSp>
        <p:nvGrpSpPr>
          <p:cNvPr id="16430" name="Group 75"/>
          <p:cNvGrpSpPr>
            <a:grpSpLocks/>
          </p:cNvGrpSpPr>
          <p:nvPr/>
        </p:nvGrpSpPr>
        <p:grpSpPr bwMode="auto">
          <a:xfrm>
            <a:off x="4341813" y="2778125"/>
            <a:ext cx="584200" cy="396875"/>
            <a:chOff x="2736" y="1748"/>
            <a:chExt cx="368" cy="250"/>
          </a:xfrm>
        </p:grpSpPr>
        <p:sp>
          <p:nvSpPr>
            <p:cNvPr id="16442" name="Oval 76"/>
            <p:cNvSpPr>
              <a:spLocks noChangeArrowheads="1"/>
            </p:cNvSpPr>
            <p:nvPr/>
          </p:nvSpPr>
          <p:spPr bwMode="auto">
            <a:xfrm>
              <a:off x="2794" y="1913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443" name="Text Box 77"/>
            <p:cNvSpPr txBox="1">
              <a:spLocks noChangeArrowheads="1"/>
            </p:cNvSpPr>
            <p:nvPr/>
          </p:nvSpPr>
          <p:spPr bwMode="auto">
            <a:xfrm>
              <a:off x="2736" y="1748"/>
              <a:ext cx="3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4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1</a:t>
              </a:r>
              <a:r>
                <a:rPr lang="en-US" sz="1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 </a:t>
              </a:r>
              <a:endPara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endParaRPr>
            </a:p>
          </p:txBody>
        </p:sp>
      </p:grpSp>
      <p:sp>
        <p:nvSpPr>
          <p:cNvPr id="16431" name="Oval 49"/>
          <p:cNvSpPr>
            <a:spLocks noChangeArrowheads="1"/>
          </p:cNvSpPr>
          <p:nvPr/>
        </p:nvSpPr>
        <p:spPr bwMode="auto">
          <a:xfrm>
            <a:off x="4192588" y="2982913"/>
            <a:ext cx="74612" cy="74612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432" name="Oval 50"/>
          <p:cNvSpPr>
            <a:spLocks noChangeArrowheads="1"/>
          </p:cNvSpPr>
          <p:nvPr/>
        </p:nvSpPr>
        <p:spPr bwMode="auto">
          <a:xfrm>
            <a:off x="4192588" y="5375275"/>
            <a:ext cx="74612" cy="74613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433" name="Oval 66"/>
          <p:cNvSpPr>
            <a:spLocks noChangeArrowheads="1"/>
          </p:cNvSpPr>
          <p:nvPr/>
        </p:nvSpPr>
        <p:spPr bwMode="auto">
          <a:xfrm>
            <a:off x="3817938" y="5235575"/>
            <a:ext cx="74612" cy="74613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434" name="Oval 29"/>
          <p:cNvSpPr>
            <a:spLocks noChangeArrowheads="1"/>
          </p:cNvSpPr>
          <p:nvPr/>
        </p:nvSpPr>
        <p:spPr bwMode="auto">
          <a:xfrm>
            <a:off x="3427413" y="4183063"/>
            <a:ext cx="74612" cy="74612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6435" name="Group 36"/>
          <p:cNvGrpSpPr>
            <a:grpSpLocks/>
          </p:cNvGrpSpPr>
          <p:nvPr/>
        </p:nvGrpSpPr>
        <p:grpSpPr bwMode="auto">
          <a:xfrm>
            <a:off x="3768725" y="1006475"/>
            <a:ext cx="890588" cy="449263"/>
            <a:chOff x="2374" y="634"/>
            <a:chExt cx="561" cy="283"/>
          </a:xfrm>
        </p:grpSpPr>
        <p:grpSp>
          <p:nvGrpSpPr>
            <p:cNvPr id="16437" name="Group 37"/>
            <p:cNvGrpSpPr>
              <a:grpSpLocks/>
            </p:cNvGrpSpPr>
            <p:nvPr/>
          </p:nvGrpSpPr>
          <p:grpSpPr bwMode="auto">
            <a:xfrm>
              <a:off x="2374" y="634"/>
              <a:ext cx="561" cy="250"/>
              <a:chOff x="2945" y="295"/>
              <a:chExt cx="561" cy="250"/>
            </a:xfrm>
          </p:grpSpPr>
          <p:sp>
            <p:nvSpPr>
              <p:cNvPr id="16439" name="Text Box 38"/>
              <p:cNvSpPr txBox="1">
                <a:spLocks noChangeArrowheads="1"/>
              </p:cNvSpPr>
              <p:nvPr/>
            </p:nvSpPr>
            <p:spPr bwMode="auto">
              <a:xfrm>
                <a:off x="3154" y="295"/>
                <a:ext cx="35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2000" i="1">
                    <a:solidFill>
                      <a:srgbClr val="CC3300"/>
                    </a:solidFill>
                    <a:latin typeface="GOST type B" pitchFamily="34" charset="0"/>
                  </a:rPr>
                  <a:t>(</a:t>
                </a:r>
                <a:r>
                  <a:rPr lang="en-US" sz="2000" i="1">
                    <a:solidFill>
                      <a:srgbClr val="CC3300"/>
                    </a:solidFill>
                    <a:latin typeface="GOST type B" pitchFamily="34" charset="0"/>
                  </a:rPr>
                  <a:t>4</a:t>
                </a:r>
                <a:r>
                  <a:rPr lang="en-US" sz="2000" i="1" baseline="-20000">
                    <a:solidFill>
                      <a:srgbClr val="CC3300"/>
                    </a:solidFill>
                    <a:latin typeface="GOST type B" pitchFamily="34" charset="0"/>
                  </a:rPr>
                  <a:t>2</a:t>
                </a:r>
                <a:r>
                  <a:rPr lang="en-US" sz="2000" i="1">
                    <a:solidFill>
                      <a:srgbClr val="CC3300"/>
                    </a:solidFill>
                    <a:latin typeface="GOST type B" pitchFamily="34" charset="0"/>
                  </a:rPr>
                  <a:t>)</a:t>
                </a:r>
                <a:endParaRPr lang="ru-RU" sz="2000" i="1">
                  <a:solidFill>
                    <a:srgbClr val="CC3300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16440" name="Text Box 39"/>
              <p:cNvSpPr txBox="1">
                <a:spLocks noChangeArrowheads="1"/>
              </p:cNvSpPr>
              <p:nvPr/>
            </p:nvSpPr>
            <p:spPr bwMode="auto">
              <a:xfrm>
                <a:off x="2945" y="295"/>
                <a:ext cx="24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sz="2000" i="1">
                    <a:solidFill>
                      <a:srgbClr val="CC3300"/>
                    </a:solidFill>
                    <a:latin typeface="GOST type B" pitchFamily="34" charset="0"/>
                  </a:rPr>
                  <a:t>3</a:t>
                </a:r>
                <a:r>
                  <a:rPr lang="en-US" sz="2000" i="1" baseline="-20000">
                    <a:solidFill>
                      <a:srgbClr val="CC3300"/>
                    </a:solidFill>
                    <a:latin typeface="GOST type B" pitchFamily="34" charset="0"/>
                  </a:rPr>
                  <a:t>2</a:t>
                </a:r>
                <a:endParaRPr lang="ru-RU" sz="2000" i="1" baseline="-20000">
                  <a:solidFill>
                    <a:srgbClr val="CC3300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16441" name="Text Box 40"/>
              <p:cNvSpPr txBox="1">
                <a:spLocks noChangeArrowheads="1"/>
              </p:cNvSpPr>
              <p:nvPr/>
            </p:nvSpPr>
            <p:spPr bwMode="auto">
              <a:xfrm>
                <a:off x="3094" y="295"/>
                <a:ext cx="19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1800" b="0">
                    <a:solidFill>
                      <a:srgbClr val="CC3300"/>
                    </a:solidFill>
                    <a:sym typeface="Symbol" pitchFamily="18" charset="2"/>
                  </a:rPr>
                  <a:t></a:t>
                </a:r>
              </a:p>
            </p:txBody>
          </p:sp>
        </p:grpSp>
        <p:sp>
          <p:nvSpPr>
            <p:cNvPr id="16438" name="Oval 41"/>
            <p:cNvSpPr>
              <a:spLocks noChangeArrowheads="1"/>
            </p:cNvSpPr>
            <p:nvPr/>
          </p:nvSpPr>
          <p:spPr bwMode="auto">
            <a:xfrm>
              <a:off x="2794" y="870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6436" name="Text Box 81"/>
          <p:cNvSpPr txBox="1">
            <a:spLocks noChangeArrowheads="1"/>
          </p:cNvSpPr>
          <p:nvPr/>
        </p:nvSpPr>
        <p:spPr bwMode="auto">
          <a:xfrm>
            <a:off x="3419475" y="3860800"/>
            <a:ext cx="714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i="1">
                <a:solidFill>
                  <a:srgbClr val="0000CC"/>
                </a:solidFill>
                <a:latin typeface="GOST type B" pitchFamily="34" charset="0"/>
              </a:rPr>
              <a:t>О</a:t>
            </a:r>
            <a:r>
              <a:rPr lang="ru-RU" sz="2000" i="1" baseline="-20000">
                <a:solidFill>
                  <a:srgbClr val="0000CC"/>
                </a:solidFill>
                <a:latin typeface="GOST type B" pitchFamily="34" charset="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2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22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" dur="2000"/>
                                        <p:tgtEl>
                                          <p:spTgt spid="226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22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08" grpId="0" animBg="1"/>
      <p:bldP spid="22607" grpId="0" animBg="1"/>
      <p:bldP spid="22596" grpId="0" animBg="1"/>
      <p:bldP spid="2260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Line 2"/>
          <p:cNvSpPr>
            <a:spLocks noChangeShapeType="1"/>
          </p:cNvSpPr>
          <p:nvPr/>
        </p:nvSpPr>
        <p:spPr bwMode="auto">
          <a:xfrm flipH="1">
            <a:off x="4232275" y="3019425"/>
            <a:ext cx="0" cy="2395538"/>
          </a:xfrm>
          <a:prstGeom prst="line">
            <a:avLst/>
          </a:prstGeom>
          <a:noFill/>
          <a:ln w="12700">
            <a:solidFill>
              <a:srgbClr val="0000CC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1" name="Oval 4"/>
          <p:cNvSpPr>
            <a:spLocks noChangeArrowheads="1"/>
          </p:cNvSpPr>
          <p:nvPr/>
        </p:nvSpPr>
        <p:spPr bwMode="auto">
          <a:xfrm>
            <a:off x="2825750" y="3179763"/>
            <a:ext cx="2093913" cy="2093912"/>
          </a:xfrm>
          <a:prstGeom prst="ellips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7412" name="Line 6"/>
          <p:cNvSpPr>
            <a:spLocks noChangeShapeType="1"/>
          </p:cNvSpPr>
          <p:nvPr/>
        </p:nvSpPr>
        <p:spPr bwMode="auto">
          <a:xfrm flipV="1">
            <a:off x="2814638" y="2168525"/>
            <a:ext cx="2109787" cy="0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7413" name="Group 7"/>
          <p:cNvGrpSpPr>
            <a:grpSpLocks/>
          </p:cNvGrpSpPr>
          <p:nvPr/>
        </p:nvGrpSpPr>
        <p:grpSpPr bwMode="auto">
          <a:xfrm rot="-2909220">
            <a:off x="4099719" y="1459707"/>
            <a:ext cx="206375" cy="217487"/>
            <a:chOff x="4513" y="2000"/>
            <a:chExt cx="151" cy="157"/>
          </a:xfrm>
        </p:grpSpPr>
        <p:sp>
          <p:nvSpPr>
            <p:cNvPr id="17502" name="Arc 8"/>
            <p:cNvSpPr>
              <a:spLocks/>
            </p:cNvSpPr>
            <p:nvPr/>
          </p:nvSpPr>
          <p:spPr bwMode="auto">
            <a:xfrm>
              <a:off x="4513" y="2000"/>
              <a:ext cx="151" cy="15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503" name="Oval 9"/>
            <p:cNvSpPr>
              <a:spLocks noChangeAspect="1" noChangeArrowheads="1"/>
            </p:cNvSpPr>
            <p:nvPr/>
          </p:nvSpPr>
          <p:spPr bwMode="auto">
            <a:xfrm>
              <a:off x="4560" y="2083"/>
              <a:ext cx="25" cy="25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7414" name="Line 10"/>
          <p:cNvSpPr>
            <a:spLocks noChangeShapeType="1"/>
          </p:cNvSpPr>
          <p:nvPr/>
        </p:nvSpPr>
        <p:spPr bwMode="auto">
          <a:xfrm flipH="1">
            <a:off x="4230688" y="1728788"/>
            <a:ext cx="0" cy="1336675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5" name="Line 11"/>
          <p:cNvSpPr>
            <a:spLocks noChangeShapeType="1"/>
          </p:cNvSpPr>
          <p:nvPr/>
        </p:nvSpPr>
        <p:spPr bwMode="auto">
          <a:xfrm flipV="1">
            <a:off x="2608263" y="1720850"/>
            <a:ext cx="2511425" cy="0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6" name="Line 12"/>
          <p:cNvSpPr>
            <a:spLocks noChangeShapeType="1"/>
          </p:cNvSpPr>
          <p:nvPr/>
        </p:nvSpPr>
        <p:spPr bwMode="auto">
          <a:xfrm rot="-3022094">
            <a:off x="4034632" y="1334294"/>
            <a:ext cx="4762" cy="463550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7" name="Text Box 13"/>
          <p:cNvSpPr txBox="1">
            <a:spLocks noChangeArrowheads="1"/>
          </p:cNvSpPr>
          <p:nvPr/>
        </p:nvSpPr>
        <p:spPr bwMode="auto">
          <a:xfrm>
            <a:off x="390525" y="5715000"/>
            <a:ext cx="87534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5000"/>
              </a:lnSpc>
            </a:pPr>
            <a:r>
              <a:rPr lang="ru-RU" sz="1800"/>
              <a:t>На П</a:t>
            </a:r>
            <a:r>
              <a:rPr lang="ru-RU"/>
              <a:t>1</a:t>
            </a:r>
            <a:r>
              <a:rPr lang="ru-RU" sz="1600"/>
              <a:t> д</a:t>
            </a:r>
            <a:r>
              <a:rPr lang="ru-RU" sz="1800"/>
              <a:t>ополняем построенную проекцию эллипса большой осью, проходящей через экстремальные точки 5</a:t>
            </a:r>
            <a:r>
              <a:rPr lang="ru-RU"/>
              <a:t>1</a:t>
            </a:r>
            <a:r>
              <a:rPr lang="ru-RU" sz="1800"/>
              <a:t> и 6</a:t>
            </a:r>
            <a:r>
              <a:rPr lang="ru-RU"/>
              <a:t>1.</a:t>
            </a:r>
            <a:r>
              <a:rPr lang="ru-RU" sz="1800"/>
              <a:t>  Показать натуральную линию сечения можно, применив преобразование чертежа – замену плоскости проекций </a:t>
            </a:r>
          </a:p>
        </p:txBody>
      </p:sp>
      <p:sp>
        <p:nvSpPr>
          <p:cNvPr id="17418" name="Line 15"/>
          <p:cNvSpPr>
            <a:spLocks noChangeShapeType="1"/>
          </p:cNvSpPr>
          <p:nvPr/>
        </p:nvSpPr>
        <p:spPr bwMode="auto">
          <a:xfrm flipH="1">
            <a:off x="3251200" y="136525"/>
            <a:ext cx="2282825" cy="2763838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9" name="Oval 16"/>
          <p:cNvSpPr>
            <a:spLocks noChangeArrowheads="1"/>
          </p:cNvSpPr>
          <p:nvPr/>
        </p:nvSpPr>
        <p:spPr bwMode="auto">
          <a:xfrm>
            <a:off x="2573338" y="123825"/>
            <a:ext cx="2590800" cy="2579688"/>
          </a:xfrm>
          <a:prstGeom prst="ellips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ru-RU" sz="1800" b="0">
              <a:cs typeface="Arial" charset="0"/>
            </a:endParaRPr>
          </a:p>
        </p:txBody>
      </p:sp>
      <p:sp>
        <p:nvSpPr>
          <p:cNvPr id="17420" name="Line 17"/>
          <p:cNvSpPr>
            <a:spLocks noChangeShapeType="1"/>
          </p:cNvSpPr>
          <p:nvPr/>
        </p:nvSpPr>
        <p:spPr bwMode="auto">
          <a:xfrm>
            <a:off x="2484438" y="1420813"/>
            <a:ext cx="2767012" cy="0"/>
          </a:xfrm>
          <a:prstGeom prst="line">
            <a:avLst/>
          </a:prstGeom>
          <a:noFill/>
          <a:ln w="12700">
            <a:solidFill>
              <a:srgbClr val="0000CC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1" name="Line 18"/>
          <p:cNvSpPr>
            <a:spLocks noChangeShapeType="1"/>
          </p:cNvSpPr>
          <p:nvPr/>
        </p:nvSpPr>
        <p:spPr bwMode="auto">
          <a:xfrm flipV="1">
            <a:off x="3856038" y="0"/>
            <a:ext cx="0" cy="5616575"/>
          </a:xfrm>
          <a:prstGeom prst="line">
            <a:avLst/>
          </a:prstGeom>
          <a:noFill/>
          <a:ln w="12700">
            <a:solidFill>
              <a:srgbClr val="0000CC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2" name="Line 19"/>
          <p:cNvSpPr>
            <a:spLocks noChangeShapeType="1"/>
          </p:cNvSpPr>
          <p:nvPr/>
        </p:nvSpPr>
        <p:spPr bwMode="auto">
          <a:xfrm flipV="1">
            <a:off x="3467100" y="781050"/>
            <a:ext cx="1535113" cy="185896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3" name="Oval 20"/>
          <p:cNvSpPr>
            <a:spLocks noChangeArrowheads="1"/>
          </p:cNvSpPr>
          <p:nvPr/>
        </p:nvSpPr>
        <p:spPr bwMode="auto">
          <a:xfrm>
            <a:off x="2573338" y="2924175"/>
            <a:ext cx="2590800" cy="2579688"/>
          </a:xfrm>
          <a:prstGeom prst="ellips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ru-RU" sz="1800" b="0">
              <a:cs typeface="Arial" charset="0"/>
            </a:endParaRPr>
          </a:p>
        </p:txBody>
      </p:sp>
      <p:sp>
        <p:nvSpPr>
          <p:cNvPr id="17424" name="Line 21"/>
          <p:cNvSpPr>
            <a:spLocks noChangeShapeType="1"/>
          </p:cNvSpPr>
          <p:nvPr/>
        </p:nvSpPr>
        <p:spPr bwMode="auto">
          <a:xfrm>
            <a:off x="2484438" y="4221163"/>
            <a:ext cx="2767012" cy="0"/>
          </a:xfrm>
          <a:prstGeom prst="line">
            <a:avLst/>
          </a:prstGeom>
          <a:noFill/>
          <a:ln w="12700">
            <a:solidFill>
              <a:srgbClr val="0000CC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7425" name="Group 22"/>
          <p:cNvGrpSpPr>
            <a:grpSpLocks/>
          </p:cNvGrpSpPr>
          <p:nvPr/>
        </p:nvGrpSpPr>
        <p:grpSpPr bwMode="auto">
          <a:xfrm>
            <a:off x="5410200" y="3868738"/>
            <a:ext cx="819150" cy="396875"/>
            <a:chOff x="3408" y="2437"/>
            <a:chExt cx="516" cy="250"/>
          </a:xfrm>
        </p:grpSpPr>
        <p:sp>
          <p:nvSpPr>
            <p:cNvPr id="17500" name="Line 23"/>
            <p:cNvSpPr>
              <a:spLocks noChangeShapeType="1"/>
            </p:cNvSpPr>
            <p:nvPr/>
          </p:nvSpPr>
          <p:spPr bwMode="auto">
            <a:xfrm>
              <a:off x="3408" y="2659"/>
              <a:ext cx="324" cy="0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501" name="Text Box 24"/>
            <p:cNvSpPr txBox="1">
              <a:spLocks noChangeArrowheads="1"/>
            </p:cNvSpPr>
            <p:nvPr/>
          </p:nvSpPr>
          <p:spPr bwMode="auto">
            <a:xfrm>
              <a:off x="3474" y="2437"/>
              <a:ext cx="45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0000CC"/>
                  </a:solidFill>
                  <a:latin typeface="GOST type B" pitchFamily="34" charset="0"/>
                </a:rPr>
                <a:t>Ф</a:t>
              </a:r>
              <a:r>
                <a:rPr lang="ru-RU" sz="2000" i="1" baseline="-20000">
                  <a:solidFill>
                    <a:srgbClr val="0000CC"/>
                  </a:solidFill>
                  <a:latin typeface="GOST type B" pitchFamily="34" charset="0"/>
                </a:rPr>
                <a:t>1</a:t>
              </a:r>
            </a:p>
          </p:txBody>
        </p:sp>
      </p:grpSp>
      <p:sp>
        <p:nvSpPr>
          <p:cNvPr id="17426" name="Rectangle 25"/>
          <p:cNvSpPr>
            <a:spLocks noChangeArrowheads="1"/>
          </p:cNvSpPr>
          <p:nvPr/>
        </p:nvSpPr>
        <p:spPr bwMode="auto">
          <a:xfrm>
            <a:off x="5292725" y="188913"/>
            <a:ext cx="649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 i="1">
                <a:solidFill>
                  <a:srgbClr val="0000CC"/>
                </a:solidFill>
                <a:latin typeface="GOST type B" pitchFamily="34" charset="0"/>
                <a:cs typeface="Arial" charset="0"/>
              </a:rPr>
              <a:t>Q</a:t>
            </a:r>
            <a:r>
              <a:rPr lang="ru-RU" sz="2000" i="1" baseline="-25000">
                <a:solidFill>
                  <a:srgbClr val="0000CC"/>
                </a:solidFill>
                <a:latin typeface="GOST type B" pitchFamily="34" charset="0"/>
                <a:cs typeface="Arial" charset="0"/>
              </a:rPr>
              <a:t>2</a:t>
            </a:r>
          </a:p>
        </p:txBody>
      </p:sp>
      <p:sp>
        <p:nvSpPr>
          <p:cNvPr id="17427" name="Text Box 26"/>
          <p:cNvSpPr txBox="1">
            <a:spLocks noChangeArrowheads="1"/>
          </p:cNvSpPr>
          <p:nvPr/>
        </p:nvSpPr>
        <p:spPr bwMode="auto">
          <a:xfrm>
            <a:off x="2979738" y="4595813"/>
            <a:ext cx="4333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i="1">
                <a:solidFill>
                  <a:srgbClr val="0000CC"/>
                </a:solidFill>
                <a:latin typeface="GOST type B" pitchFamily="34" charset="0"/>
              </a:rPr>
              <a:t>с</a:t>
            </a:r>
            <a:r>
              <a:rPr lang="ru-RU" sz="2000" i="1" baseline="-20000">
                <a:solidFill>
                  <a:srgbClr val="0000CC"/>
                </a:solidFill>
                <a:latin typeface="GOST type B" pitchFamily="34" charset="0"/>
              </a:rPr>
              <a:t>1</a:t>
            </a:r>
          </a:p>
        </p:txBody>
      </p:sp>
      <p:sp>
        <p:nvSpPr>
          <p:cNvPr id="17428" name="Text Box 27"/>
          <p:cNvSpPr txBox="1">
            <a:spLocks noChangeArrowheads="1"/>
          </p:cNvSpPr>
          <p:nvPr/>
        </p:nvSpPr>
        <p:spPr bwMode="auto">
          <a:xfrm>
            <a:off x="3419475" y="1052513"/>
            <a:ext cx="714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i="1">
                <a:solidFill>
                  <a:srgbClr val="0000CC"/>
                </a:solidFill>
                <a:latin typeface="GOST type B" pitchFamily="34" charset="0"/>
              </a:rPr>
              <a:t>О</a:t>
            </a:r>
            <a:r>
              <a:rPr lang="en-US" sz="2000" i="1" baseline="-20000">
                <a:solidFill>
                  <a:srgbClr val="0000CC"/>
                </a:solidFill>
                <a:latin typeface="GOST type B" pitchFamily="34" charset="0"/>
              </a:rPr>
              <a:t>2</a:t>
            </a:r>
            <a:endParaRPr lang="ru-RU" sz="2000" i="1" baseline="-20000">
              <a:solidFill>
                <a:srgbClr val="0000CC"/>
              </a:solidFill>
              <a:latin typeface="GOST type B" pitchFamily="34" charset="0"/>
            </a:endParaRPr>
          </a:p>
        </p:txBody>
      </p:sp>
      <p:sp>
        <p:nvSpPr>
          <p:cNvPr id="17429" name="Oval 28"/>
          <p:cNvSpPr>
            <a:spLocks noChangeArrowheads="1"/>
          </p:cNvSpPr>
          <p:nvPr/>
        </p:nvSpPr>
        <p:spPr bwMode="auto">
          <a:xfrm>
            <a:off x="3819525" y="2130425"/>
            <a:ext cx="74613" cy="74613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30" name="Line 29"/>
          <p:cNvSpPr>
            <a:spLocks noChangeShapeType="1"/>
          </p:cNvSpPr>
          <p:nvPr/>
        </p:nvSpPr>
        <p:spPr bwMode="auto">
          <a:xfrm flipH="1">
            <a:off x="3463925" y="2630488"/>
            <a:ext cx="3175" cy="1595437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31" name="Text Box 30"/>
          <p:cNvSpPr txBox="1">
            <a:spLocks noChangeArrowheads="1"/>
          </p:cNvSpPr>
          <p:nvPr/>
        </p:nvSpPr>
        <p:spPr bwMode="auto">
          <a:xfrm>
            <a:off x="2754313" y="4178300"/>
            <a:ext cx="919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(1</a:t>
            </a:r>
            <a:r>
              <a:rPr lang="ru-RU" sz="2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1</a:t>
            </a:r>
            <a:r>
              <a:rPr lang="en-US" sz="1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 </a:t>
            </a: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)</a:t>
            </a:r>
          </a:p>
        </p:txBody>
      </p:sp>
      <p:sp>
        <p:nvSpPr>
          <p:cNvPr id="17432" name="Text Box 34"/>
          <p:cNvSpPr txBox="1">
            <a:spLocks noChangeArrowheads="1"/>
          </p:cNvSpPr>
          <p:nvPr/>
        </p:nvSpPr>
        <p:spPr bwMode="auto">
          <a:xfrm>
            <a:off x="3727450" y="2595563"/>
            <a:ext cx="9191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(6</a:t>
            </a:r>
            <a:r>
              <a:rPr lang="ru-RU" sz="2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1</a:t>
            </a:r>
            <a:r>
              <a:rPr lang="en-US" sz="1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 </a:t>
            </a: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)</a:t>
            </a:r>
          </a:p>
        </p:txBody>
      </p:sp>
      <p:sp>
        <p:nvSpPr>
          <p:cNvPr id="17433" name="Line 35"/>
          <p:cNvSpPr>
            <a:spLocks noChangeShapeType="1"/>
          </p:cNvSpPr>
          <p:nvPr/>
        </p:nvSpPr>
        <p:spPr bwMode="auto">
          <a:xfrm flipH="1">
            <a:off x="5000625" y="792163"/>
            <a:ext cx="0" cy="3429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34" name="Text Box 36"/>
          <p:cNvSpPr txBox="1">
            <a:spLocks noChangeArrowheads="1"/>
          </p:cNvSpPr>
          <p:nvPr/>
        </p:nvSpPr>
        <p:spPr bwMode="auto">
          <a:xfrm>
            <a:off x="4922838" y="3883025"/>
            <a:ext cx="6048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2</a:t>
            </a:r>
            <a:r>
              <a:rPr lang="ru-RU" sz="2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1</a:t>
            </a:r>
            <a:endParaRPr lang="ru-RU" sz="2000" i="1">
              <a:solidFill>
                <a:srgbClr val="CC0000"/>
              </a:solidFill>
              <a:latin typeface="GOST type B" pitchFamily="34" charset="0"/>
              <a:cs typeface="Arial" charset="0"/>
            </a:endParaRPr>
          </a:p>
        </p:txBody>
      </p:sp>
      <p:grpSp>
        <p:nvGrpSpPr>
          <p:cNvPr id="17435" name="Group 37"/>
          <p:cNvGrpSpPr>
            <a:grpSpLocks/>
          </p:cNvGrpSpPr>
          <p:nvPr/>
        </p:nvGrpSpPr>
        <p:grpSpPr bwMode="auto">
          <a:xfrm>
            <a:off x="1933575" y="1033463"/>
            <a:ext cx="501650" cy="396875"/>
            <a:chOff x="1218" y="651"/>
            <a:chExt cx="316" cy="250"/>
          </a:xfrm>
        </p:grpSpPr>
        <p:sp>
          <p:nvSpPr>
            <p:cNvPr id="17498" name="Line 38"/>
            <p:cNvSpPr>
              <a:spLocks noChangeShapeType="1"/>
            </p:cNvSpPr>
            <p:nvPr/>
          </p:nvSpPr>
          <p:spPr bwMode="auto">
            <a:xfrm>
              <a:off x="1226" y="895"/>
              <a:ext cx="288" cy="0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499" name="Text Box 39"/>
            <p:cNvSpPr txBox="1">
              <a:spLocks noChangeArrowheads="1"/>
            </p:cNvSpPr>
            <p:nvPr/>
          </p:nvSpPr>
          <p:spPr bwMode="auto">
            <a:xfrm>
              <a:off x="1218" y="651"/>
              <a:ext cx="3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0000CC"/>
                  </a:solidFill>
                  <a:latin typeface="GOST type B" pitchFamily="34" charset="0"/>
                </a:rPr>
                <a:t>Г</a:t>
              </a:r>
              <a:r>
                <a:rPr lang="ru-RU" sz="2000" i="1" baseline="-20000">
                  <a:solidFill>
                    <a:srgbClr val="0000CC"/>
                  </a:solidFill>
                  <a:latin typeface="GOST type B" pitchFamily="34" charset="0"/>
                </a:rPr>
                <a:t>2</a:t>
              </a:r>
            </a:p>
          </p:txBody>
        </p:sp>
      </p:grpSp>
      <p:sp>
        <p:nvSpPr>
          <p:cNvPr id="17436" name="Oval 40"/>
          <p:cNvSpPr>
            <a:spLocks noChangeArrowheads="1"/>
          </p:cNvSpPr>
          <p:nvPr/>
        </p:nvSpPr>
        <p:spPr bwMode="auto">
          <a:xfrm>
            <a:off x="2613025" y="2968625"/>
            <a:ext cx="2506663" cy="2497138"/>
          </a:xfrm>
          <a:prstGeom prst="ellipse">
            <a:avLst/>
          </a:prstGeom>
          <a:noFill/>
          <a:ln w="12700" algn="ctr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7437" name="Text Box 41"/>
          <p:cNvSpPr txBox="1">
            <a:spLocks noChangeArrowheads="1"/>
          </p:cNvSpPr>
          <p:nvPr/>
        </p:nvSpPr>
        <p:spPr bwMode="auto">
          <a:xfrm>
            <a:off x="2582863" y="1331913"/>
            <a:ext cx="5572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000" i="1">
                <a:solidFill>
                  <a:srgbClr val="0000CC"/>
                </a:solidFill>
                <a:latin typeface="GOST type B" pitchFamily="34" charset="0"/>
                <a:cs typeface="Arial" charset="0"/>
              </a:rPr>
              <a:t>b</a:t>
            </a:r>
            <a:r>
              <a:rPr lang="en-US" sz="2000" i="1" baseline="-20000">
                <a:solidFill>
                  <a:srgbClr val="0000CC"/>
                </a:solidFill>
                <a:latin typeface="GOST type B" pitchFamily="34" charset="0"/>
                <a:cs typeface="Arial" charset="0"/>
              </a:rPr>
              <a:t>2</a:t>
            </a:r>
            <a:endParaRPr lang="ru-RU" sz="2000" i="1" baseline="-20000">
              <a:solidFill>
                <a:srgbClr val="0000CC"/>
              </a:solidFill>
              <a:latin typeface="GOST type B" pitchFamily="34" charset="0"/>
              <a:cs typeface="Arial" charset="0"/>
            </a:endParaRPr>
          </a:p>
        </p:txBody>
      </p:sp>
      <p:sp>
        <p:nvSpPr>
          <p:cNvPr id="17438" name="Line 42"/>
          <p:cNvSpPr>
            <a:spLocks noChangeShapeType="1"/>
          </p:cNvSpPr>
          <p:nvPr/>
        </p:nvSpPr>
        <p:spPr bwMode="auto">
          <a:xfrm>
            <a:off x="2609850" y="1736725"/>
            <a:ext cx="6350" cy="2482850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7439" name="Line 43"/>
          <p:cNvSpPr>
            <a:spLocks noChangeShapeType="1"/>
          </p:cNvSpPr>
          <p:nvPr/>
        </p:nvSpPr>
        <p:spPr bwMode="auto">
          <a:xfrm flipH="1">
            <a:off x="5000625" y="792163"/>
            <a:ext cx="0" cy="3429000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40" name="Text Box 44"/>
          <p:cNvSpPr txBox="1">
            <a:spLocks noChangeArrowheads="1"/>
          </p:cNvSpPr>
          <p:nvPr/>
        </p:nvSpPr>
        <p:spPr bwMode="auto">
          <a:xfrm>
            <a:off x="3810000" y="5367338"/>
            <a:ext cx="9191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(5</a:t>
            </a:r>
            <a:r>
              <a:rPr lang="ru-RU" sz="2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1</a:t>
            </a:r>
            <a:r>
              <a:rPr lang="en-US" sz="1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 </a:t>
            </a: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)</a:t>
            </a:r>
          </a:p>
        </p:txBody>
      </p:sp>
      <p:grpSp>
        <p:nvGrpSpPr>
          <p:cNvPr id="17441" name="Group 50"/>
          <p:cNvGrpSpPr>
            <a:grpSpLocks/>
          </p:cNvGrpSpPr>
          <p:nvPr/>
        </p:nvGrpSpPr>
        <p:grpSpPr bwMode="auto">
          <a:xfrm>
            <a:off x="2665413" y="3373438"/>
            <a:ext cx="574675" cy="422275"/>
            <a:chOff x="1679" y="2125"/>
            <a:chExt cx="362" cy="266"/>
          </a:xfrm>
        </p:grpSpPr>
        <p:sp>
          <p:nvSpPr>
            <p:cNvPr id="17496" name="Rectangle 51"/>
            <p:cNvSpPr>
              <a:spLocks noChangeArrowheads="1"/>
            </p:cNvSpPr>
            <p:nvPr/>
          </p:nvSpPr>
          <p:spPr bwMode="auto">
            <a:xfrm>
              <a:off x="1817" y="2174"/>
              <a:ext cx="224" cy="2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97" name="Text Box 52"/>
            <p:cNvSpPr txBox="1">
              <a:spLocks noChangeArrowheads="1"/>
            </p:cNvSpPr>
            <p:nvPr/>
          </p:nvSpPr>
          <p:spPr bwMode="auto">
            <a:xfrm>
              <a:off x="1679" y="2125"/>
              <a:ext cx="35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000" i="1">
                  <a:solidFill>
                    <a:srgbClr val="0000CC"/>
                  </a:solidFill>
                  <a:latin typeface="GOST type B" pitchFamily="34" charset="0"/>
                  <a:cs typeface="Arial" charset="0"/>
                </a:rPr>
                <a:t>b</a:t>
              </a:r>
              <a:r>
                <a:rPr lang="en-US" sz="2000" i="1" baseline="-20000">
                  <a:solidFill>
                    <a:srgbClr val="0000CC"/>
                  </a:solidFill>
                  <a:latin typeface="GOST type B" pitchFamily="34" charset="0"/>
                  <a:cs typeface="Arial" charset="0"/>
                </a:rPr>
                <a:t>1</a:t>
              </a:r>
              <a:endParaRPr lang="ru-RU" sz="2000" i="1" baseline="-20000">
                <a:solidFill>
                  <a:srgbClr val="0000CC"/>
                </a:solidFill>
                <a:latin typeface="GOST type B" pitchFamily="34" charset="0"/>
                <a:cs typeface="Arial" charset="0"/>
              </a:endParaRPr>
            </a:p>
          </p:txBody>
        </p:sp>
      </p:grpSp>
      <p:grpSp>
        <p:nvGrpSpPr>
          <p:cNvPr id="17442" name="Group 53"/>
          <p:cNvGrpSpPr>
            <a:grpSpLocks/>
          </p:cNvGrpSpPr>
          <p:nvPr/>
        </p:nvGrpSpPr>
        <p:grpSpPr bwMode="auto">
          <a:xfrm>
            <a:off x="4775200" y="568325"/>
            <a:ext cx="838200" cy="396875"/>
            <a:chOff x="3008" y="358"/>
            <a:chExt cx="528" cy="250"/>
          </a:xfrm>
        </p:grpSpPr>
        <p:sp>
          <p:nvSpPr>
            <p:cNvPr id="17494" name="Text Box 54"/>
            <p:cNvSpPr txBox="1">
              <a:spLocks noChangeArrowheads="1"/>
            </p:cNvSpPr>
            <p:nvPr/>
          </p:nvSpPr>
          <p:spPr bwMode="auto">
            <a:xfrm>
              <a:off x="3008" y="358"/>
              <a:ext cx="52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2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2</a:t>
              </a:r>
            </a:p>
          </p:txBody>
        </p:sp>
        <p:sp>
          <p:nvSpPr>
            <p:cNvPr id="17495" name="Oval 55"/>
            <p:cNvSpPr>
              <a:spLocks noChangeArrowheads="1"/>
            </p:cNvSpPr>
            <p:nvPr/>
          </p:nvSpPr>
          <p:spPr bwMode="auto">
            <a:xfrm>
              <a:off x="3124" y="475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7443" name="Oval 56"/>
          <p:cNvSpPr>
            <a:spLocks noChangeArrowheads="1"/>
          </p:cNvSpPr>
          <p:nvPr/>
        </p:nvSpPr>
        <p:spPr bwMode="auto">
          <a:xfrm>
            <a:off x="3817938" y="3144838"/>
            <a:ext cx="74612" cy="74612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44" name="Line 57"/>
          <p:cNvSpPr>
            <a:spLocks noChangeShapeType="1"/>
          </p:cNvSpPr>
          <p:nvPr/>
        </p:nvSpPr>
        <p:spPr bwMode="auto">
          <a:xfrm>
            <a:off x="2819400" y="2170113"/>
            <a:ext cx="4763" cy="2066925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7445" name="Text Box 58"/>
          <p:cNvSpPr txBox="1">
            <a:spLocks noChangeArrowheads="1"/>
          </p:cNvSpPr>
          <p:nvPr/>
        </p:nvSpPr>
        <p:spPr bwMode="auto">
          <a:xfrm>
            <a:off x="2944813" y="1793875"/>
            <a:ext cx="4333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i="1">
                <a:solidFill>
                  <a:srgbClr val="0000CC"/>
                </a:solidFill>
                <a:latin typeface="GOST type B" pitchFamily="34" charset="0"/>
              </a:rPr>
              <a:t>с</a:t>
            </a:r>
            <a:r>
              <a:rPr lang="ru-RU" sz="2000" i="1" baseline="-20000">
                <a:solidFill>
                  <a:srgbClr val="0000CC"/>
                </a:solidFill>
                <a:latin typeface="GOST type B" pitchFamily="34" charset="0"/>
              </a:rPr>
              <a:t>2</a:t>
            </a:r>
          </a:p>
        </p:txBody>
      </p:sp>
      <p:sp>
        <p:nvSpPr>
          <p:cNvPr id="17446" name="Freeform 59"/>
          <p:cNvSpPr>
            <a:spLocks/>
          </p:cNvSpPr>
          <p:nvPr/>
        </p:nvSpPr>
        <p:spPr bwMode="auto">
          <a:xfrm>
            <a:off x="4468813" y="3070225"/>
            <a:ext cx="530225" cy="2279650"/>
          </a:xfrm>
          <a:custGeom>
            <a:avLst/>
            <a:gdLst>
              <a:gd name="T0" fmla="*/ 0 w 334"/>
              <a:gd name="T1" fmla="*/ 0 h 1436"/>
              <a:gd name="T2" fmla="*/ 2147483647 w 334"/>
              <a:gd name="T3" fmla="*/ 2147483647 h 1436"/>
              <a:gd name="T4" fmla="*/ 2147483647 w 334"/>
              <a:gd name="T5" fmla="*/ 2147483647 h 1436"/>
              <a:gd name="T6" fmla="*/ 2147483647 w 334"/>
              <a:gd name="T7" fmla="*/ 2147483647 h 1436"/>
              <a:gd name="T8" fmla="*/ 2147483647 w 334"/>
              <a:gd name="T9" fmla="*/ 2147483647 h 1436"/>
              <a:gd name="T10" fmla="*/ 2147483647 w 334"/>
              <a:gd name="T11" fmla="*/ 2147483647 h 1436"/>
              <a:gd name="T12" fmla="*/ 2147483647 w 334"/>
              <a:gd name="T13" fmla="*/ 2147483647 h 1436"/>
              <a:gd name="T14" fmla="*/ 2147483647 w 334"/>
              <a:gd name="T15" fmla="*/ 2147483647 h 1436"/>
              <a:gd name="T16" fmla="*/ 0 w 334"/>
              <a:gd name="T17" fmla="*/ 2147483647 h 14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34"/>
              <a:gd name="T28" fmla="*/ 0 h 1436"/>
              <a:gd name="T29" fmla="*/ 334 w 334"/>
              <a:gd name="T30" fmla="*/ 1436 h 14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34" h="1436">
                <a:moveTo>
                  <a:pt x="0" y="0"/>
                </a:moveTo>
                <a:cubicBezTo>
                  <a:pt x="39" y="23"/>
                  <a:pt x="79" y="46"/>
                  <a:pt x="120" y="96"/>
                </a:cubicBezTo>
                <a:cubicBezTo>
                  <a:pt x="161" y="146"/>
                  <a:pt x="215" y="228"/>
                  <a:pt x="247" y="300"/>
                </a:cubicBezTo>
                <a:cubicBezTo>
                  <a:pt x="279" y="372"/>
                  <a:pt x="298" y="460"/>
                  <a:pt x="312" y="531"/>
                </a:cubicBezTo>
                <a:cubicBezTo>
                  <a:pt x="326" y="602"/>
                  <a:pt x="334" y="655"/>
                  <a:pt x="334" y="725"/>
                </a:cubicBezTo>
                <a:cubicBezTo>
                  <a:pt x="334" y="795"/>
                  <a:pt x="324" y="880"/>
                  <a:pt x="310" y="951"/>
                </a:cubicBezTo>
                <a:cubicBezTo>
                  <a:pt x="296" y="1022"/>
                  <a:pt x="275" y="1090"/>
                  <a:pt x="247" y="1152"/>
                </a:cubicBezTo>
                <a:cubicBezTo>
                  <a:pt x="219" y="1214"/>
                  <a:pt x="180" y="1278"/>
                  <a:pt x="139" y="1325"/>
                </a:cubicBezTo>
                <a:cubicBezTo>
                  <a:pt x="98" y="1372"/>
                  <a:pt x="23" y="1419"/>
                  <a:pt x="0" y="1436"/>
                </a:cubicBezTo>
              </a:path>
            </a:pathLst>
          </a:custGeom>
          <a:noFill/>
          <a:ln w="28575">
            <a:solidFill>
              <a:srgbClr val="CC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47" name="Oval 60"/>
          <p:cNvSpPr>
            <a:spLocks noChangeArrowheads="1"/>
          </p:cNvSpPr>
          <p:nvPr/>
        </p:nvSpPr>
        <p:spPr bwMode="auto">
          <a:xfrm>
            <a:off x="4959350" y="4184650"/>
            <a:ext cx="74613" cy="74613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48" name="Freeform 61"/>
          <p:cNvSpPr>
            <a:spLocks/>
          </p:cNvSpPr>
          <p:nvPr/>
        </p:nvSpPr>
        <p:spPr bwMode="auto">
          <a:xfrm>
            <a:off x="3463925" y="3008313"/>
            <a:ext cx="1009650" cy="2419350"/>
          </a:xfrm>
          <a:custGeom>
            <a:avLst/>
            <a:gdLst>
              <a:gd name="T0" fmla="*/ 2147483647 w 636"/>
              <a:gd name="T1" fmla="*/ 2147483647 h 1524"/>
              <a:gd name="T2" fmla="*/ 2147483647 w 636"/>
              <a:gd name="T3" fmla="*/ 2147483647 h 1524"/>
              <a:gd name="T4" fmla="*/ 2147483647 w 636"/>
              <a:gd name="T5" fmla="*/ 2147483647 h 1524"/>
              <a:gd name="T6" fmla="*/ 2147483647 w 636"/>
              <a:gd name="T7" fmla="*/ 2147483647 h 1524"/>
              <a:gd name="T8" fmla="*/ 2147483647 w 636"/>
              <a:gd name="T9" fmla="*/ 2147483647 h 1524"/>
              <a:gd name="T10" fmla="*/ 2147483647 w 636"/>
              <a:gd name="T11" fmla="*/ 2147483647 h 1524"/>
              <a:gd name="T12" fmla="*/ 2147483647 w 636"/>
              <a:gd name="T13" fmla="*/ 2147483647 h 1524"/>
              <a:gd name="T14" fmla="*/ 2147483647 w 636"/>
              <a:gd name="T15" fmla="*/ 2147483647 h 1524"/>
              <a:gd name="T16" fmla="*/ 2147483647 w 636"/>
              <a:gd name="T17" fmla="*/ 2147483647 h 1524"/>
              <a:gd name="T18" fmla="*/ 2147483647 w 636"/>
              <a:gd name="T19" fmla="*/ 2147483647 h 1524"/>
              <a:gd name="T20" fmla="*/ 2147483647 w 636"/>
              <a:gd name="T21" fmla="*/ 2147483647 h 1524"/>
              <a:gd name="T22" fmla="*/ 2147483647 w 636"/>
              <a:gd name="T23" fmla="*/ 2147483647 h 1524"/>
              <a:gd name="T24" fmla="*/ 2147483647 w 636"/>
              <a:gd name="T25" fmla="*/ 2147483647 h 1524"/>
              <a:gd name="T26" fmla="*/ 2147483647 w 636"/>
              <a:gd name="T27" fmla="*/ 2147483647 h 1524"/>
              <a:gd name="T28" fmla="*/ 2147483647 w 636"/>
              <a:gd name="T29" fmla="*/ 2147483647 h 1524"/>
              <a:gd name="T30" fmla="*/ 2147483647 w 636"/>
              <a:gd name="T31" fmla="*/ 2147483647 h 1524"/>
              <a:gd name="T32" fmla="*/ 2147483647 w 636"/>
              <a:gd name="T33" fmla="*/ 2147483647 h 152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636"/>
              <a:gd name="T52" fmla="*/ 0 h 1524"/>
              <a:gd name="T53" fmla="*/ 636 w 636"/>
              <a:gd name="T54" fmla="*/ 1524 h 1524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636" h="1524">
                <a:moveTo>
                  <a:pt x="636" y="44"/>
                </a:moveTo>
                <a:cubicBezTo>
                  <a:pt x="612" y="35"/>
                  <a:pt x="589" y="27"/>
                  <a:pt x="564" y="20"/>
                </a:cubicBezTo>
                <a:cubicBezTo>
                  <a:pt x="539" y="13"/>
                  <a:pt x="520" y="0"/>
                  <a:pt x="484" y="3"/>
                </a:cubicBezTo>
                <a:cubicBezTo>
                  <a:pt x="448" y="6"/>
                  <a:pt x="390" y="22"/>
                  <a:pt x="350" y="39"/>
                </a:cubicBezTo>
                <a:cubicBezTo>
                  <a:pt x="310" y="56"/>
                  <a:pt x="281" y="70"/>
                  <a:pt x="244" y="107"/>
                </a:cubicBezTo>
                <a:cubicBezTo>
                  <a:pt x="207" y="144"/>
                  <a:pt x="160" y="206"/>
                  <a:pt x="127" y="263"/>
                </a:cubicBezTo>
                <a:cubicBezTo>
                  <a:pt x="94" y="320"/>
                  <a:pt x="65" y="389"/>
                  <a:pt x="45" y="452"/>
                </a:cubicBezTo>
                <a:cubicBezTo>
                  <a:pt x="25" y="515"/>
                  <a:pt x="16" y="587"/>
                  <a:pt x="9" y="639"/>
                </a:cubicBezTo>
                <a:cubicBezTo>
                  <a:pt x="2" y="691"/>
                  <a:pt x="0" y="708"/>
                  <a:pt x="2" y="764"/>
                </a:cubicBezTo>
                <a:cubicBezTo>
                  <a:pt x="4" y="820"/>
                  <a:pt x="8" y="905"/>
                  <a:pt x="21" y="973"/>
                </a:cubicBezTo>
                <a:cubicBezTo>
                  <a:pt x="34" y="1041"/>
                  <a:pt x="58" y="1117"/>
                  <a:pt x="81" y="1175"/>
                </a:cubicBezTo>
                <a:cubicBezTo>
                  <a:pt x="104" y="1233"/>
                  <a:pt x="130" y="1279"/>
                  <a:pt x="158" y="1321"/>
                </a:cubicBezTo>
                <a:cubicBezTo>
                  <a:pt x="186" y="1363"/>
                  <a:pt x="217" y="1401"/>
                  <a:pt x="252" y="1431"/>
                </a:cubicBezTo>
                <a:cubicBezTo>
                  <a:pt x="287" y="1461"/>
                  <a:pt x="330" y="1484"/>
                  <a:pt x="369" y="1499"/>
                </a:cubicBezTo>
                <a:cubicBezTo>
                  <a:pt x="408" y="1514"/>
                  <a:pt x="453" y="1522"/>
                  <a:pt x="487" y="1523"/>
                </a:cubicBezTo>
                <a:cubicBezTo>
                  <a:pt x="521" y="1524"/>
                  <a:pt x="546" y="1512"/>
                  <a:pt x="571" y="1503"/>
                </a:cubicBezTo>
                <a:cubicBezTo>
                  <a:pt x="596" y="1494"/>
                  <a:pt x="633" y="1466"/>
                  <a:pt x="636" y="1470"/>
                </a:cubicBezTo>
              </a:path>
            </a:pathLst>
          </a:custGeom>
          <a:noFill/>
          <a:ln w="25400">
            <a:solidFill>
              <a:srgbClr val="CC33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7449" name="Group 62"/>
          <p:cNvGrpSpPr>
            <a:grpSpLocks/>
          </p:cNvGrpSpPr>
          <p:nvPr/>
        </p:nvGrpSpPr>
        <p:grpSpPr bwMode="auto">
          <a:xfrm>
            <a:off x="4343400" y="1411288"/>
            <a:ext cx="584200" cy="4195762"/>
            <a:chOff x="2736" y="896"/>
            <a:chExt cx="368" cy="2643"/>
          </a:xfrm>
        </p:grpSpPr>
        <p:grpSp>
          <p:nvGrpSpPr>
            <p:cNvPr id="17490" name="Group 63"/>
            <p:cNvGrpSpPr>
              <a:grpSpLocks/>
            </p:cNvGrpSpPr>
            <p:nvPr/>
          </p:nvGrpSpPr>
          <p:grpSpPr bwMode="auto">
            <a:xfrm>
              <a:off x="2794" y="896"/>
              <a:ext cx="47" cy="2504"/>
              <a:chOff x="2794" y="896"/>
              <a:chExt cx="47" cy="2504"/>
            </a:xfrm>
          </p:grpSpPr>
          <p:sp>
            <p:nvSpPr>
              <p:cNvPr id="17492" name="Line 64"/>
              <p:cNvSpPr>
                <a:spLocks noChangeShapeType="1"/>
              </p:cNvSpPr>
              <p:nvPr/>
            </p:nvSpPr>
            <p:spPr bwMode="auto">
              <a:xfrm>
                <a:off x="2818" y="896"/>
                <a:ext cx="0" cy="2478"/>
              </a:xfrm>
              <a:prstGeom prst="line">
                <a:avLst/>
              </a:prstGeom>
              <a:noFill/>
              <a:ln w="1270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493" name="Oval 65"/>
              <p:cNvSpPr>
                <a:spLocks noChangeArrowheads="1"/>
              </p:cNvSpPr>
              <p:nvPr/>
            </p:nvSpPr>
            <p:spPr bwMode="auto">
              <a:xfrm>
                <a:off x="2794" y="3353"/>
                <a:ext cx="47" cy="47"/>
              </a:xfrm>
              <a:prstGeom prst="ellipse">
                <a:avLst/>
              </a:prstGeom>
              <a:solidFill>
                <a:srgbClr val="CC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7491" name="Text Box 66"/>
            <p:cNvSpPr txBox="1">
              <a:spLocks noChangeArrowheads="1"/>
            </p:cNvSpPr>
            <p:nvPr/>
          </p:nvSpPr>
          <p:spPr bwMode="auto">
            <a:xfrm>
              <a:off x="2736" y="3289"/>
              <a:ext cx="3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3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1</a:t>
              </a:r>
              <a:r>
                <a:rPr lang="en-US" sz="1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 </a:t>
              </a:r>
              <a:endPara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endParaRPr>
            </a:p>
          </p:txBody>
        </p:sp>
      </p:grpSp>
      <p:grpSp>
        <p:nvGrpSpPr>
          <p:cNvPr id="17450" name="Group 67"/>
          <p:cNvGrpSpPr>
            <a:grpSpLocks/>
          </p:cNvGrpSpPr>
          <p:nvPr/>
        </p:nvGrpSpPr>
        <p:grpSpPr bwMode="auto">
          <a:xfrm>
            <a:off x="4341813" y="2778125"/>
            <a:ext cx="584200" cy="396875"/>
            <a:chOff x="2736" y="1748"/>
            <a:chExt cx="368" cy="250"/>
          </a:xfrm>
        </p:grpSpPr>
        <p:sp>
          <p:nvSpPr>
            <p:cNvPr id="17488" name="Oval 68"/>
            <p:cNvSpPr>
              <a:spLocks noChangeArrowheads="1"/>
            </p:cNvSpPr>
            <p:nvPr/>
          </p:nvSpPr>
          <p:spPr bwMode="auto">
            <a:xfrm>
              <a:off x="2794" y="1913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89" name="Text Box 69"/>
            <p:cNvSpPr txBox="1">
              <a:spLocks noChangeArrowheads="1"/>
            </p:cNvSpPr>
            <p:nvPr/>
          </p:nvSpPr>
          <p:spPr bwMode="auto">
            <a:xfrm>
              <a:off x="2736" y="1748"/>
              <a:ext cx="3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4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1</a:t>
              </a:r>
              <a:r>
                <a:rPr lang="en-US" sz="1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 </a:t>
              </a:r>
              <a:endPara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endParaRPr>
            </a:p>
          </p:txBody>
        </p:sp>
      </p:grpSp>
      <p:sp>
        <p:nvSpPr>
          <p:cNvPr id="17451" name="Oval 70"/>
          <p:cNvSpPr>
            <a:spLocks noChangeArrowheads="1"/>
          </p:cNvSpPr>
          <p:nvPr/>
        </p:nvSpPr>
        <p:spPr bwMode="auto">
          <a:xfrm>
            <a:off x="4192588" y="2982913"/>
            <a:ext cx="74612" cy="74612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52" name="Oval 71"/>
          <p:cNvSpPr>
            <a:spLocks noChangeArrowheads="1"/>
          </p:cNvSpPr>
          <p:nvPr/>
        </p:nvSpPr>
        <p:spPr bwMode="auto">
          <a:xfrm>
            <a:off x="4192588" y="5375275"/>
            <a:ext cx="74612" cy="74613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53" name="Oval 72"/>
          <p:cNvSpPr>
            <a:spLocks noChangeArrowheads="1"/>
          </p:cNvSpPr>
          <p:nvPr/>
        </p:nvSpPr>
        <p:spPr bwMode="auto">
          <a:xfrm>
            <a:off x="3817938" y="5235575"/>
            <a:ext cx="74612" cy="74613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54" name="Oval 73"/>
          <p:cNvSpPr>
            <a:spLocks noChangeArrowheads="1"/>
          </p:cNvSpPr>
          <p:nvPr/>
        </p:nvSpPr>
        <p:spPr bwMode="auto">
          <a:xfrm>
            <a:off x="3427413" y="4183063"/>
            <a:ext cx="74612" cy="74612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7455" name="Group 74"/>
          <p:cNvGrpSpPr>
            <a:grpSpLocks/>
          </p:cNvGrpSpPr>
          <p:nvPr/>
        </p:nvGrpSpPr>
        <p:grpSpPr bwMode="auto">
          <a:xfrm>
            <a:off x="3768725" y="1006475"/>
            <a:ext cx="890588" cy="449263"/>
            <a:chOff x="2374" y="634"/>
            <a:chExt cx="561" cy="283"/>
          </a:xfrm>
        </p:grpSpPr>
        <p:grpSp>
          <p:nvGrpSpPr>
            <p:cNvPr id="17483" name="Group 75"/>
            <p:cNvGrpSpPr>
              <a:grpSpLocks/>
            </p:cNvGrpSpPr>
            <p:nvPr/>
          </p:nvGrpSpPr>
          <p:grpSpPr bwMode="auto">
            <a:xfrm>
              <a:off x="2374" y="634"/>
              <a:ext cx="561" cy="250"/>
              <a:chOff x="2945" y="295"/>
              <a:chExt cx="561" cy="250"/>
            </a:xfrm>
          </p:grpSpPr>
          <p:sp>
            <p:nvSpPr>
              <p:cNvPr id="17485" name="Text Box 76"/>
              <p:cNvSpPr txBox="1">
                <a:spLocks noChangeArrowheads="1"/>
              </p:cNvSpPr>
              <p:nvPr/>
            </p:nvSpPr>
            <p:spPr bwMode="auto">
              <a:xfrm>
                <a:off x="3154" y="295"/>
                <a:ext cx="35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2000" i="1">
                    <a:solidFill>
                      <a:srgbClr val="CC3300"/>
                    </a:solidFill>
                    <a:latin typeface="GOST type B" pitchFamily="34" charset="0"/>
                  </a:rPr>
                  <a:t>(</a:t>
                </a:r>
                <a:r>
                  <a:rPr lang="en-US" sz="2000" i="1">
                    <a:solidFill>
                      <a:srgbClr val="CC3300"/>
                    </a:solidFill>
                    <a:latin typeface="GOST type B" pitchFamily="34" charset="0"/>
                  </a:rPr>
                  <a:t>4</a:t>
                </a:r>
                <a:r>
                  <a:rPr lang="en-US" sz="2000" i="1" baseline="-20000">
                    <a:solidFill>
                      <a:srgbClr val="CC3300"/>
                    </a:solidFill>
                    <a:latin typeface="GOST type B" pitchFamily="34" charset="0"/>
                  </a:rPr>
                  <a:t>2</a:t>
                </a:r>
                <a:r>
                  <a:rPr lang="en-US" sz="2000" i="1">
                    <a:solidFill>
                      <a:srgbClr val="CC3300"/>
                    </a:solidFill>
                    <a:latin typeface="GOST type B" pitchFamily="34" charset="0"/>
                  </a:rPr>
                  <a:t>)</a:t>
                </a:r>
                <a:endParaRPr lang="ru-RU" sz="2000" i="1">
                  <a:solidFill>
                    <a:srgbClr val="CC3300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17486" name="Text Box 77"/>
              <p:cNvSpPr txBox="1">
                <a:spLocks noChangeArrowheads="1"/>
              </p:cNvSpPr>
              <p:nvPr/>
            </p:nvSpPr>
            <p:spPr bwMode="auto">
              <a:xfrm>
                <a:off x="2945" y="295"/>
                <a:ext cx="24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sz="2000" i="1">
                    <a:solidFill>
                      <a:srgbClr val="CC3300"/>
                    </a:solidFill>
                    <a:latin typeface="GOST type B" pitchFamily="34" charset="0"/>
                  </a:rPr>
                  <a:t>3</a:t>
                </a:r>
                <a:r>
                  <a:rPr lang="en-US" sz="2000" i="1" baseline="-20000">
                    <a:solidFill>
                      <a:srgbClr val="CC3300"/>
                    </a:solidFill>
                    <a:latin typeface="GOST type B" pitchFamily="34" charset="0"/>
                  </a:rPr>
                  <a:t>2</a:t>
                </a:r>
                <a:endParaRPr lang="ru-RU" sz="2000" i="1" baseline="-20000">
                  <a:solidFill>
                    <a:srgbClr val="CC3300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17487" name="Text Box 78"/>
              <p:cNvSpPr txBox="1">
                <a:spLocks noChangeArrowheads="1"/>
              </p:cNvSpPr>
              <p:nvPr/>
            </p:nvSpPr>
            <p:spPr bwMode="auto">
              <a:xfrm>
                <a:off x="3094" y="295"/>
                <a:ext cx="19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1800" b="0">
                    <a:solidFill>
                      <a:srgbClr val="CC3300"/>
                    </a:solidFill>
                    <a:sym typeface="Symbol" pitchFamily="18" charset="2"/>
                  </a:rPr>
                  <a:t></a:t>
                </a:r>
              </a:p>
            </p:txBody>
          </p:sp>
        </p:grpSp>
        <p:sp>
          <p:nvSpPr>
            <p:cNvPr id="17484" name="Oval 79"/>
            <p:cNvSpPr>
              <a:spLocks noChangeArrowheads="1"/>
            </p:cNvSpPr>
            <p:nvPr/>
          </p:nvSpPr>
          <p:spPr bwMode="auto">
            <a:xfrm>
              <a:off x="2794" y="870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7456" name="Text Box 80"/>
          <p:cNvSpPr txBox="1">
            <a:spLocks noChangeArrowheads="1"/>
          </p:cNvSpPr>
          <p:nvPr/>
        </p:nvSpPr>
        <p:spPr bwMode="auto">
          <a:xfrm>
            <a:off x="3419475" y="3860800"/>
            <a:ext cx="714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i="1">
                <a:solidFill>
                  <a:srgbClr val="0000CC"/>
                </a:solidFill>
                <a:latin typeface="GOST type B" pitchFamily="34" charset="0"/>
              </a:rPr>
              <a:t>О</a:t>
            </a:r>
            <a:r>
              <a:rPr lang="ru-RU" sz="2000" i="1" baseline="-20000">
                <a:solidFill>
                  <a:srgbClr val="0000CC"/>
                </a:solidFill>
                <a:latin typeface="GOST type B" pitchFamily="34" charset="0"/>
              </a:rPr>
              <a:t>1</a:t>
            </a:r>
          </a:p>
        </p:txBody>
      </p:sp>
      <p:grpSp>
        <p:nvGrpSpPr>
          <p:cNvPr id="12" name="Group 103"/>
          <p:cNvGrpSpPr>
            <a:grpSpLocks/>
          </p:cNvGrpSpPr>
          <p:nvPr/>
        </p:nvGrpSpPr>
        <p:grpSpPr bwMode="auto">
          <a:xfrm>
            <a:off x="3792538" y="1879600"/>
            <a:ext cx="3898900" cy="2205038"/>
            <a:chOff x="2389" y="1184"/>
            <a:chExt cx="2456" cy="1389"/>
          </a:xfrm>
        </p:grpSpPr>
        <p:sp>
          <p:nvSpPr>
            <p:cNvPr id="17477" name="Line 94"/>
            <p:cNvSpPr>
              <a:spLocks noChangeShapeType="1"/>
            </p:cNvSpPr>
            <p:nvPr/>
          </p:nvSpPr>
          <p:spPr bwMode="auto">
            <a:xfrm rot="-3057319">
              <a:off x="3617" y="628"/>
              <a:ext cx="0" cy="2456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7478" name="Group 102"/>
            <p:cNvGrpSpPr>
              <a:grpSpLocks/>
            </p:cNvGrpSpPr>
            <p:nvPr/>
          </p:nvGrpSpPr>
          <p:grpSpPr bwMode="auto">
            <a:xfrm>
              <a:off x="3934" y="1184"/>
              <a:ext cx="699" cy="1389"/>
              <a:chOff x="3934" y="1184"/>
              <a:chExt cx="699" cy="1389"/>
            </a:xfrm>
          </p:grpSpPr>
          <p:sp>
            <p:nvSpPr>
              <p:cNvPr id="17479" name="Line 91"/>
              <p:cNvSpPr>
                <a:spLocks noChangeShapeType="1"/>
              </p:cNvSpPr>
              <p:nvPr/>
            </p:nvSpPr>
            <p:spPr bwMode="auto">
              <a:xfrm rot="18542681" flipH="1">
                <a:off x="3265" y="1904"/>
                <a:ext cx="1338" cy="0"/>
              </a:xfrm>
              <a:prstGeom prst="line">
                <a:avLst/>
              </a:prstGeom>
              <a:noFill/>
              <a:ln w="12700">
                <a:solidFill>
                  <a:srgbClr val="0000CC"/>
                </a:solidFill>
                <a:round/>
                <a:headEnd type="triangle" w="med" len="lg"/>
                <a:tailEnd type="none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480" name="Text Box 96"/>
              <p:cNvSpPr txBox="1">
                <a:spLocks noChangeArrowheads="1"/>
              </p:cNvSpPr>
              <p:nvPr/>
            </p:nvSpPr>
            <p:spPr bwMode="auto">
              <a:xfrm>
                <a:off x="4018" y="1205"/>
                <a:ext cx="31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2000" i="1">
                    <a:solidFill>
                      <a:srgbClr val="0000CC"/>
                    </a:solidFill>
                    <a:latin typeface="GOST type B" pitchFamily="34" charset="0"/>
                  </a:rPr>
                  <a:t>П</a:t>
                </a:r>
                <a:r>
                  <a:rPr lang="ru-RU" sz="2000" i="1" baseline="-20000">
                    <a:solidFill>
                      <a:srgbClr val="0000CC"/>
                    </a:solidFill>
                    <a:latin typeface="GOST type B" pitchFamily="34" charset="0"/>
                  </a:rPr>
                  <a:t>2</a:t>
                </a:r>
              </a:p>
            </p:txBody>
          </p:sp>
          <p:sp>
            <p:nvSpPr>
              <p:cNvPr id="17481" name="Text Box 97"/>
              <p:cNvSpPr txBox="1">
                <a:spLocks noChangeArrowheads="1"/>
              </p:cNvSpPr>
              <p:nvPr/>
            </p:nvSpPr>
            <p:spPr bwMode="auto">
              <a:xfrm>
                <a:off x="4317" y="1184"/>
                <a:ext cx="31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000" i="1">
                    <a:solidFill>
                      <a:srgbClr val="0000CC"/>
                    </a:solidFill>
                    <a:latin typeface="GOST type B" pitchFamily="34" charset="0"/>
                  </a:rPr>
                  <a:t>x</a:t>
                </a:r>
                <a:r>
                  <a:rPr lang="en-US" sz="2000" i="1" baseline="-20000">
                    <a:solidFill>
                      <a:srgbClr val="0000CC"/>
                    </a:solidFill>
                    <a:latin typeface="GOST type B" pitchFamily="34" charset="0"/>
                  </a:rPr>
                  <a:t>1</a:t>
                </a:r>
                <a:endParaRPr lang="ru-RU" sz="2000" i="1" baseline="-20000">
                  <a:solidFill>
                    <a:srgbClr val="0000CC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17482" name="Text Box 98"/>
              <p:cNvSpPr txBox="1">
                <a:spLocks noChangeArrowheads="1"/>
              </p:cNvSpPr>
              <p:nvPr/>
            </p:nvSpPr>
            <p:spPr bwMode="auto">
              <a:xfrm>
                <a:off x="4309" y="1417"/>
                <a:ext cx="31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2000" i="1">
                    <a:solidFill>
                      <a:srgbClr val="0000CC"/>
                    </a:solidFill>
                    <a:latin typeface="GOST type B" pitchFamily="34" charset="0"/>
                  </a:rPr>
                  <a:t>П</a:t>
                </a:r>
                <a:r>
                  <a:rPr lang="en-US" sz="2000" i="1" baseline="-20000">
                    <a:solidFill>
                      <a:srgbClr val="0000CC"/>
                    </a:solidFill>
                    <a:latin typeface="GOST type B" pitchFamily="34" charset="0"/>
                  </a:rPr>
                  <a:t>4</a:t>
                </a:r>
                <a:endParaRPr lang="ru-RU" sz="2000" i="1" baseline="-20000">
                  <a:solidFill>
                    <a:srgbClr val="0000CC"/>
                  </a:solidFill>
                  <a:latin typeface="GOST type B" pitchFamily="34" charset="0"/>
                </a:endParaRPr>
              </a:p>
            </p:txBody>
          </p:sp>
        </p:grpSp>
      </p:grpSp>
      <p:grpSp>
        <p:nvGrpSpPr>
          <p:cNvPr id="14" name="Group 100"/>
          <p:cNvGrpSpPr>
            <a:grpSpLocks/>
          </p:cNvGrpSpPr>
          <p:nvPr/>
        </p:nvGrpSpPr>
        <p:grpSpPr bwMode="auto">
          <a:xfrm>
            <a:off x="1193800" y="2282825"/>
            <a:ext cx="3979863" cy="825500"/>
            <a:chOff x="752" y="1438"/>
            <a:chExt cx="2507" cy="520"/>
          </a:xfrm>
        </p:grpSpPr>
        <p:sp>
          <p:nvSpPr>
            <p:cNvPr id="17473" name="Line 83"/>
            <p:cNvSpPr>
              <a:spLocks noChangeShapeType="1"/>
            </p:cNvSpPr>
            <p:nvPr/>
          </p:nvSpPr>
          <p:spPr bwMode="auto">
            <a:xfrm flipH="1">
              <a:off x="948" y="1707"/>
              <a:ext cx="23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474" name="Text Box 86"/>
            <p:cNvSpPr txBox="1">
              <a:spLocks noChangeArrowheads="1"/>
            </p:cNvSpPr>
            <p:nvPr/>
          </p:nvSpPr>
          <p:spPr bwMode="auto">
            <a:xfrm>
              <a:off x="992" y="1708"/>
              <a:ext cx="3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000" i="1">
                  <a:latin typeface="GOST type B" pitchFamily="34" charset="0"/>
                </a:rPr>
                <a:t>П</a:t>
              </a:r>
              <a:r>
                <a:rPr lang="en-US" sz="2000" i="1" baseline="-20000">
                  <a:latin typeface="GOST type B" pitchFamily="34" charset="0"/>
                </a:rPr>
                <a:t>1</a:t>
              </a:r>
              <a:endParaRPr lang="ru-RU" sz="2000" i="1" baseline="-20000">
                <a:latin typeface="GOST type B" pitchFamily="34" charset="0"/>
              </a:endParaRPr>
            </a:p>
          </p:txBody>
        </p:sp>
        <p:sp>
          <p:nvSpPr>
            <p:cNvPr id="17475" name="Text Box 87"/>
            <p:cNvSpPr txBox="1">
              <a:spLocks noChangeArrowheads="1"/>
            </p:cNvSpPr>
            <p:nvPr/>
          </p:nvSpPr>
          <p:spPr bwMode="auto">
            <a:xfrm>
              <a:off x="992" y="1438"/>
              <a:ext cx="3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000" i="1">
                  <a:latin typeface="GOST type B" pitchFamily="34" charset="0"/>
                </a:rPr>
                <a:t>П</a:t>
              </a:r>
              <a:r>
                <a:rPr lang="ru-RU" sz="2000" i="1" baseline="-20000">
                  <a:latin typeface="GOST type B" pitchFamily="34" charset="0"/>
                </a:rPr>
                <a:t>2</a:t>
              </a:r>
            </a:p>
          </p:txBody>
        </p:sp>
        <p:sp>
          <p:nvSpPr>
            <p:cNvPr id="17476" name="Text Box 99"/>
            <p:cNvSpPr txBox="1">
              <a:spLocks noChangeArrowheads="1"/>
            </p:cNvSpPr>
            <p:nvPr/>
          </p:nvSpPr>
          <p:spPr bwMode="auto">
            <a:xfrm>
              <a:off x="752" y="1586"/>
              <a:ext cx="3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 i="1">
                  <a:latin typeface="GOST type B" pitchFamily="34" charset="0"/>
                </a:rPr>
                <a:t>x</a:t>
              </a:r>
              <a:endParaRPr lang="ru-RU" sz="2000" i="1" baseline="-20000">
                <a:latin typeface="GOST type B" pitchFamily="34" charset="0"/>
              </a:endParaRPr>
            </a:p>
          </p:txBody>
        </p:sp>
      </p:grpSp>
      <p:grpSp>
        <p:nvGrpSpPr>
          <p:cNvPr id="17459" name="Group 45"/>
          <p:cNvGrpSpPr>
            <a:grpSpLocks/>
          </p:cNvGrpSpPr>
          <p:nvPr/>
        </p:nvGrpSpPr>
        <p:grpSpPr bwMode="auto">
          <a:xfrm>
            <a:off x="4149725" y="1641475"/>
            <a:ext cx="873125" cy="396875"/>
            <a:chOff x="2945" y="295"/>
            <a:chExt cx="550" cy="250"/>
          </a:xfrm>
        </p:grpSpPr>
        <p:sp>
          <p:nvSpPr>
            <p:cNvPr id="17470" name="Text Box 46"/>
            <p:cNvSpPr txBox="1">
              <a:spLocks noChangeArrowheads="1"/>
            </p:cNvSpPr>
            <p:nvPr/>
          </p:nvSpPr>
          <p:spPr bwMode="auto">
            <a:xfrm>
              <a:off x="3154" y="295"/>
              <a:ext cx="34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2000" i="1">
                  <a:solidFill>
                    <a:srgbClr val="CC3300"/>
                  </a:solidFill>
                  <a:latin typeface="GOST type B" pitchFamily="34" charset="0"/>
                </a:rPr>
                <a:t>(6</a:t>
              </a:r>
              <a:r>
                <a:rPr lang="en-US" sz="2000" i="1" baseline="-20000">
                  <a:solidFill>
                    <a:srgbClr val="CC3300"/>
                  </a:solidFill>
                  <a:latin typeface="GOST type B" pitchFamily="34" charset="0"/>
                </a:rPr>
                <a:t>2</a:t>
              </a:r>
              <a:r>
                <a:rPr lang="en-US" sz="2000" i="1">
                  <a:solidFill>
                    <a:srgbClr val="CC3300"/>
                  </a:solidFill>
                  <a:latin typeface="GOST type B" pitchFamily="34" charset="0"/>
                </a:rPr>
                <a:t>)</a:t>
              </a:r>
              <a:endParaRPr lang="ru-RU" sz="2000" i="1">
                <a:solidFill>
                  <a:srgbClr val="CC3300"/>
                </a:solidFill>
                <a:latin typeface="GOST type B" pitchFamily="34" charset="0"/>
              </a:endParaRPr>
            </a:p>
          </p:txBody>
        </p:sp>
        <p:sp>
          <p:nvSpPr>
            <p:cNvPr id="17471" name="Text Box 47"/>
            <p:cNvSpPr txBox="1">
              <a:spLocks noChangeArrowheads="1"/>
            </p:cNvSpPr>
            <p:nvPr/>
          </p:nvSpPr>
          <p:spPr bwMode="auto">
            <a:xfrm>
              <a:off x="2945" y="295"/>
              <a:ext cx="24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2000" i="1">
                  <a:solidFill>
                    <a:srgbClr val="CC3300"/>
                  </a:solidFill>
                  <a:latin typeface="GOST type B" pitchFamily="34" charset="0"/>
                </a:rPr>
                <a:t>5</a:t>
              </a:r>
              <a:r>
                <a:rPr lang="en-US" sz="2000" i="1" baseline="-20000">
                  <a:solidFill>
                    <a:srgbClr val="CC3300"/>
                  </a:solidFill>
                  <a:latin typeface="GOST type B" pitchFamily="34" charset="0"/>
                </a:rPr>
                <a:t>2</a:t>
              </a:r>
              <a:endParaRPr lang="ru-RU" sz="2000" i="1" baseline="-20000">
                <a:solidFill>
                  <a:srgbClr val="CC3300"/>
                </a:solidFill>
                <a:latin typeface="GOST type B" pitchFamily="34" charset="0"/>
              </a:endParaRPr>
            </a:p>
          </p:txBody>
        </p:sp>
        <p:sp>
          <p:nvSpPr>
            <p:cNvPr id="17472" name="Text Box 48"/>
            <p:cNvSpPr txBox="1">
              <a:spLocks noChangeArrowheads="1"/>
            </p:cNvSpPr>
            <p:nvPr/>
          </p:nvSpPr>
          <p:spPr bwMode="auto">
            <a:xfrm>
              <a:off x="3094" y="295"/>
              <a:ext cx="19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1800" b="0">
                  <a:solidFill>
                    <a:srgbClr val="CC3300"/>
                  </a:solidFill>
                  <a:sym typeface="Symbol" pitchFamily="18" charset="2"/>
                </a:rPr>
                <a:t></a:t>
              </a:r>
            </a:p>
          </p:txBody>
        </p:sp>
      </p:grpSp>
      <p:grpSp>
        <p:nvGrpSpPr>
          <p:cNvPr id="16" name="Group 106"/>
          <p:cNvGrpSpPr>
            <a:grpSpLocks/>
          </p:cNvGrpSpPr>
          <p:nvPr/>
        </p:nvGrpSpPr>
        <p:grpSpPr bwMode="auto">
          <a:xfrm>
            <a:off x="3783013" y="3552825"/>
            <a:ext cx="3162300" cy="323850"/>
            <a:chOff x="2383" y="2238"/>
            <a:chExt cx="1992" cy="204"/>
          </a:xfrm>
        </p:grpSpPr>
        <p:sp>
          <p:nvSpPr>
            <p:cNvPr id="17468" name="Freeform 104"/>
            <p:cNvSpPr>
              <a:spLocks/>
            </p:cNvSpPr>
            <p:nvPr/>
          </p:nvSpPr>
          <p:spPr bwMode="auto">
            <a:xfrm>
              <a:off x="2383" y="2238"/>
              <a:ext cx="84" cy="170"/>
            </a:xfrm>
            <a:custGeom>
              <a:avLst/>
              <a:gdLst>
                <a:gd name="T0" fmla="*/ 0 w 84"/>
                <a:gd name="T1" fmla="*/ 37 h 170"/>
                <a:gd name="T2" fmla="*/ 27 w 84"/>
                <a:gd name="T3" fmla="*/ 4 h 170"/>
                <a:gd name="T4" fmla="*/ 72 w 84"/>
                <a:gd name="T5" fmla="*/ 13 h 170"/>
                <a:gd name="T6" fmla="*/ 67 w 84"/>
                <a:gd name="T7" fmla="*/ 61 h 170"/>
                <a:gd name="T8" fmla="*/ 15 w 84"/>
                <a:gd name="T9" fmla="*/ 100 h 170"/>
                <a:gd name="T10" fmla="*/ 12 w 84"/>
                <a:gd name="T11" fmla="*/ 155 h 170"/>
                <a:gd name="T12" fmla="*/ 63 w 84"/>
                <a:gd name="T13" fmla="*/ 164 h 170"/>
                <a:gd name="T14" fmla="*/ 84 w 84"/>
                <a:gd name="T15" fmla="*/ 121 h 17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84"/>
                <a:gd name="T25" fmla="*/ 0 h 170"/>
                <a:gd name="T26" fmla="*/ 84 w 84"/>
                <a:gd name="T27" fmla="*/ 170 h 17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84" h="170">
                  <a:moveTo>
                    <a:pt x="0" y="37"/>
                  </a:moveTo>
                  <a:cubicBezTo>
                    <a:pt x="4" y="32"/>
                    <a:pt x="15" y="8"/>
                    <a:pt x="27" y="4"/>
                  </a:cubicBezTo>
                  <a:cubicBezTo>
                    <a:pt x="39" y="0"/>
                    <a:pt x="65" y="4"/>
                    <a:pt x="72" y="13"/>
                  </a:cubicBezTo>
                  <a:cubicBezTo>
                    <a:pt x="79" y="22"/>
                    <a:pt x="76" y="47"/>
                    <a:pt x="67" y="61"/>
                  </a:cubicBezTo>
                  <a:cubicBezTo>
                    <a:pt x="58" y="75"/>
                    <a:pt x="24" y="84"/>
                    <a:pt x="15" y="100"/>
                  </a:cubicBezTo>
                  <a:cubicBezTo>
                    <a:pt x="6" y="116"/>
                    <a:pt x="4" y="144"/>
                    <a:pt x="12" y="155"/>
                  </a:cubicBezTo>
                  <a:cubicBezTo>
                    <a:pt x="20" y="166"/>
                    <a:pt x="51" y="170"/>
                    <a:pt x="63" y="164"/>
                  </a:cubicBezTo>
                  <a:cubicBezTo>
                    <a:pt x="75" y="158"/>
                    <a:pt x="80" y="130"/>
                    <a:pt x="84" y="121"/>
                  </a:cubicBezTo>
                </a:path>
              </a:pathLst>
            </a:custGeom>
            <a:noFill/>
            <a:ln w="1905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469" name="Freeform 105"/>
            <p:cNvSpPr>
              <a:spLocks/>
            </p:cNvSpPr>
            <p:nvPr/>
          </p:nvSpPr>
          <p:spPr bwMode="auto">
            <a:xfrm rot="-3035392">
              <a:off x="4248" y="2315"/>
              <a:ext cx="84" cy="170"/>
            </a:xfrm>
            <a:custGeom>
              <a:avLst/>
              <a:gdLst>
                <a:gd name="T0" fmla="*/ 0 w 84"/>
                <a:gd name="T1" fmla="*/ 37 h 170"/>
                <a:gd name="T2" fmla="*/ 27 w 84"/>
                <a:gd name="T3" fmla="*/ 4 h 170"/>
                <a:gd name="T4" fmla="*/ 72 w 84"/>
                <a:gd name="T5" fmla="*/ 13 h 170"/>
                <a:gd name="T6" fmla="*/ 67 w 84"/>
                <a:gd name="T7" fmla="*/ 61 h 170"/>
                <a:gd name="T8" fmla="*/ 15 w 84"/>
                <a:gd name="T9" fmla="*/ 100 h 170"/>
                <a:gd name="T10" fmla="*/ 12 w 84"/>
                <a:gd name="T11" fmla="*/ 155 h 170"/>
                <a:gd name="T12" fmla="*/ 63 w 84"/>
                <a:gd name="T13" fmla="*/ 164 h 170"/>
                <a:gd name="T14" fmla="*/ 84 w 84"/>
                <a:gd name="T15" fmla="*/ 121 h 17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84"/>
                <a:gd name="T25" fmla="*/ 0 h 170"/>
                <a:gd name="T26" fmla="*/ 84 w 84"/>
                <a:gd name="T27" fmla="*/ 170 h 17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84" h="170">
                  <a:moveTo>
                    <a:pt x="0" y="37"/>
                  </a:moveTo>
                  <a:cubicBezTo>
                    <a:pt x="4" y="32"/>
                    <a:pt x="15" y="8"/>
                    <a:pt x="27" y="4"/>
                  </a:cubicBezTo>
                  <a:cubicBezTo>
                    <a:pt x="39" y="0"/>
                    <a:pt x="65" y="4"/>
                    <a:pt x="72" y="13"/>
                  </a:cubicBezTo>
                  <a:cubicBezTo>
                    <a:pt x="79" y="22"/>
                    <a:pt x="76" y="47"/>
                    <a:pt x="67" y="61"/>
                  </a:cubicBezTo>
                  <a:cubicBezTo>
                    <a:pt x="58" y="75"/>
                    <a:pt x="24" y="84"/>
                    <a:pt x="15" y="100"/>
                  </a:cubicBezTo>
                  <a:cubicBezTo>
                    <a:pt x="6" y="116"/>
                    <a:pt x="4" y="144"/>
                    <a:pt x="12" y="155"/>
                  </a:cubicBezTo>
                  <a:cubicBezTo>
                    <a:pt x="20" y="166"/>
                    <a:pt x="51" y="170"/>
                    <a:pt x="63" y="164"/>
                  </a:cubicBezTo>
                  <a:cubicBezTo>
                    <a:pt x="75" y="158"/>
                    <a:pt x="80" y="130"/>
                    <a:pt x="84" y="121"/>
                  </a:cubicBezTo>
                </a:path>
              </a:pathLst>
            </a:custGeom>
            <a:noFill/>
            <a:ln w="1905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7461" name="Group 31"/>
          <p:cNvGrpSpPr>
            <a:grpSpLocks/>
          </p:cNvGrpSpPr>
          <p:nvPr/>
        </p:nvGrpSpPr>
        <p:grpSpPr bwMode="auto">
          <a:xfrm>
            <a:off x="2970213" y="2205038"/>
            <a:ext cx="838200" cy="468312"/>
            <a:chOff x="1871" y="1389"/>
            <a:chExt cx="528" cy="295"/>
          </a:xfrm>
        </p:grpSpPr>
        <p:sp>
          <p:nvSpPr>
            <p:cNvPr id="17466" name="Text Box 32"/>
            <p:cNvSpPr txBox="1">
              <a:spLocks noChangeArrowheads="1"/>
            </p:cNvSpPr>
            <p:nvPr/>
          </p:nvSpPr>
          <p:spPr bwMode="auto">
            <a:xfrm>
              <a:off x="1871" y="1389"/>
              <a:ext cx="52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1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2</a:t>
              </a:r>
            </a:p>
          </p:txBody>
        </p:sp>
        <p:sp>
          <p:nvSpPr>
            <p:cNvPr id="17467" name="Oval 33"/>
            <p:cNvSpPr>
              <a:spLocks noChangeArrowheads="1"/>
            </p:cNvSpPr>
            <p:nvPr/>
          </p:nvSpPr>
          <p:spPr bwMode="auto">
            <a:xfrm>
              <a:off x="2162" y="1637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7462" name="Oval 49"/>
          <p:cNvSpPr>
            <a:spLocks noChangeArrowheads="1"/>
          </p:cNvSpPr>
          <p:nvPr/>
        </p:nvSpPr>
        <p:spPr bwMode="auto">
          <a:xfrm>
            <a:off x="4192588" y="1685925"/>
            <a:ext cx="74612" cy="74613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8" name="Group 116"/>
          <p:cNvGrpSpPr>
            <a:grpSpLocks/>
          </p:cNvGrpSpPr>
          <p:nvPr/>
        </p:nvGrpSpPr>
        <p:grpSpPr bwMode="auto">
          <a:xfrm>
            <a:off x="7054850" y="4135438"/>
            <a:ext cx="714375" cy="454025"/>
            <a:chOff x="4444" y="2605"/>
            <a:chExt cx="450" cy="286"/>
          </a:xfrm>
        </p:grpSpPr>
        <p:sp>
          <p:nvSpPr>
            <p:cNvPr id="17464" name="Text Box 101"/>
            <p:cNvSpPr txBox="1">
              <a:spLocks noChangeArrowheads="1"/>
            </p:cNvSpPr>
            <p:nvPr/>
          </p:nvSpPr>
          <p:spPr bwMode="auto">
            <a:xfrm>
              <a:off x="4444" y="2641"/>
              <a:ext cx="45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9933FF"/>
                  </a:solidFill>
                  <a:latin typeface="GOST type B" pitchFamily="34" charset="0"/>
                </a:rPr>
                <a:t>О</a:t>
              </a:r>
              <a:r>
                <a:rPr lang="en-US" sz="2000" i="1" baseline="-20000">
                  <a:solidFill>
                    <a:srgbClr val="9933FF"/>
                  </a:solidFill>
                  <a:latin typeface="GOST type B" pitchFamily="34" charset="0"/>
                </a:rPr>
                <a:t>4</a:t>
              </a:r>
              <a:endParaRPr lang="ru-RU" sz="2000" i="1" baseline="-20000">
                <a:solidFill>
                  <a:srgbClr val="9933FF"/>
                </a:solidFill>
                <a:latin typeface="GOST type B" pitchFamily="34" charset="0"/>
              </a:endParaRPr>
            </a:p>
          </p:txBody>
        </p:sp>
        <p:sp>
          <p:nvSpPr>
            <p:cNvPr id="17465" name="Oval 115"/>
            <p:cNvSpPr>
              <a:spLocks noChangeArrowheads="1"/>
            </p:cNvSpPr>
            <p:nvPr/>
          </p:nvSpPr>
          <p:spPr bwMode="auto">
            <a:xfrm>
              <a:off x="4548" y="2605"/>
              <a:ext cx="47" cy="47"/>
            </a:xfrm>
            <a:prstGeom prst="ellipse">
              <a:avLst/>
            </a:prstGeom>
            <a:solidFill>
              <a:srgbClr val="9933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6"/>
          <p:cNvGrpSpPr>
            <a:grpSpLocks/>
          </p:cNvGrpSpPr>
          <p:nvPr/>
        </p:nvGrpSpPr>
        <p:grpSpPr bwMode="auto">
          <a:xfrm>
            <a:off x="6069013" y="2978150"/>
            <a:ext cx="2405062" cy="2400300"/>
            <a:chOff x="3823" y="1876"/>
            <a:chExt cx="1515" cy="1512"/>
          </a:xfrm>
        </p:grpSpPr>
        <p:sp>
          <p:nvSpPr>
            <p:cNvPr id="18532" name="Oval 72"/>
            <p:cNvSpPr>
              <a:spLocks noChangeArrowheads="1"/>
            </p:cNvSpPr>
            <p:nvPr/>
          </p:nvSpPr>
          <p:spPr bwMode="auto">
            <a:xfrm rot="2369399">
              <a:off x="3823" y="1876"/>
              <a:ext cx="1512" cy="1512"/>
            </a:xfrm>
            <a:prstGeom prst="ellipse">
              <a:avLst/>
            </a:prstGeom>
            <a:gradFill rotWithShape="1">
              <a:gsLst>
                <a:gs pos="0">
                  <a:srgbClr val="F4EE00">
                    <a:alpha val="46001"/>
                  </a:srgbClr>
                </a:gs>
                <a:gs pos="100000">
                  <a:srgbClr val="AEAA00">
                    <a:alpha val="65999"/>
                  </a:srgbClr>
                </a:gs>
              </a:gsLst>
              <a:path path="shape">
                <a:fillToRect l="50000" t="50000" r="50000" b="50000"/>
              </a:path>
            </a:gradFill>
            <a:ln w="28575">
              <a:solidFill>
                <a:srgbClr val="9933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8533" name="Group 105"/>
            <p:cNvGrpSpPr>
              <a:grpSpLocks/>
            </p:cNvGrpSpPr>
            <p:nvPr/>
          </p:nvGrpSpPr>
          <p:grpSpPr bwMode="auto">
            <a:xfrm>
              <a:off x="4572" y="2365"/>
              <a:ext cx="766" cy="265"/>
              <a:chOff x="4572" y="2365"/>
              <a:chExt cx="766" cy="265"/>
            </a:xfrm>
          </p:grpSpPr>
          <p:sp>
            <p:nvSpPr>
              <p:cNvPr id="18534" name="Line 103"/>
              <p:cNvSpPr>
                <a:spLocks noChangeShapeType="1"/>
              </p:cNvSpPr>
              <p:nvPr/>
            </p:nvSpPr>
            <p:spPr bwMode="auto">
              <a:xfrm flipV="1">
                <a:off x="4572" y="2604"/>
                <a:ext cx="766" cy="26"/>
              </a:xfrm>
              <a:prstGeom prst="line">
                <a:avLst/>
              </a:prstGeom>
              <a:noFill/>
              <a:ln w="9525">
                <a:solidFill>
                  <a:srgbClr val="9933FF"/>
                </a:solidFill>
                <a:round/>
                <a:headEnd/>
                <a:tailEnd type="triangle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535" name="Text Box 104"/>
              <p:cNvSpPr txBox="1">
                <a:spLocks noChangeArrowheads="1"/>
              </p:cNvSpPr>
              <p:nvPr/>
            </p:nvSpPr>
            <p:spPr bwMode="auto">
              <a:xfrm>
                <a:off x="4796" y="2365"/>
                <a:ext cx="450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000" i="1">
                    <a:solidFill>
                      <a:srgbClr val="9933FF"/>
                    </a:solidFill>
                    <a:latin typeface="GOST type B" pitchFamily="34" charset="0"/>
                  </a:rPr>
                  <a:t>R</a:t>
                </a:r>
                <a:r>
                  <a:rPr lang="en-US" sz="2000" i="1" baseline="-20000">
                    <a:solidFill>
                      <a:srgbClr val="9933FF"/>
                    </a:solidFill>
                    <a:latin typeface="GOST type B" pitchFamily="34" charset="0"/>
                  </a:rPr>
                  <a:t>c</a:t>
                </a:r>
                <a:endParaRPr lang="ru-RU" sz="2000" i="1" baseline="-20000">
                  <a:solidFill>
                    <a:srgbClr val="9933FF"/>
                  </a:solidFill>
                  <a:latin typeface="GOST type B" pitchFamily="34" charset="0"/>
                </a:endParaRPr>
              </a:p>
            </p:txBody>
          </p:sp>
        </p:grpSp>
      </p:grpSp>
      <p:sp>
        <p:nvSpPr>
          <p:cNvPr id="18435" name="Line 2"/>
          <p:cNvSpPr>
            <a:spLocks noChangeShapeType="1"/>
          </p:cNvSpPr>
          <p:nvPr/>
        </p:nvSpPr>
        <p:spPr bwMode="auto">
          <a:xfrm flipH="1">
            <a:off x="4232275" y="3019425"/>
            <a:ext cx="0" cy="2395538"/>
          </a:xfrm>
          <a:prstGeom prst="line">
            <a:avLst/>
          </a:prstGeom>
          <a:noFill/>
          <a:ln w="12700">
            <a:solidFill>
              <a:srgbClr val="0000CC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36" name="Oval 3"/>
          <p:cNvSpPr>
            <a:spLocks noChangeArrowheads="1"/>
          </p:cNvSpPr>
          <p:nvPr/>
        </p:nvSpPr>
        <p:spPr bwMode="auto">
          <a:xfrm>
            <a:off x="2825750" y="3179763"/>
            <a:ext cx="2093913" cy="2093912"/>
          </a:xfrm>
          <a:prstGeom prst="ellips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 flipV="1">
            <a:off x="2814638" y="2168525"/>
            <a:ext cx="2109787" cy="0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8438" name="Group 6"/>
          <p:cNvGrpSpPr>
            <a:grpSpLocks/>
          </p:cNvGrpSpPr>
          <p:nvPr/>
        </p:nvGrpSpPr>
        <p:grpSpPr bwMode="auto">
          <a:xfrm rot="-2909220">
            <a:off x="4099719" y="1459707"/>
            <a:ext cx="206375" cy="217487"/>
            <a:chOff x="4513" y="2000"/>
            <a:chExt cx="151" cy="157"/>
          </a:xfrm>
        </p:grpSpPr>
        <p:sp>
          <p:nvSpPr>
            <p:cNvPr id="18530" name="Arc 7"/>
            <p:cNvSpPr>
              <a:spLocks/>
            </p:cNvSpPr>
            <p:nvPr/>
          </p:nvSpPr>
          <p:spPr bwMode="auto">
            <a:xfrm>
              <a:off x="4513" y="2000"/>
              <a:ext cx="151" cy="15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531" name="Oval 8"/>
            <p:cNvSpPr>
              <a:spLocks noChangeAspect="1" noChangeArrowheads="1"/>
            </p:cNvSpPr>
            <p:nvPr/>
          </p:nvSpPr>
          <p:spPr bwMode="auto">
            <a:xfrm>
              <a:off x="4560" y="2083"/>
              <a:ext cx="25" cy="25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8439" name="Line 9"/>
          <p:cNvSpPr>
            <a:spLocks noChangeShapeType="1"/>
          </p:cNvSpPr>
          <p:nvPr/>
        </p:nvSpPr>
        <p:spPr bwMode="auto">
          <a:xfrm flipH="1">
            <a:off x="4230688" y="1728788"/>
            <a:ext cx="0" cy="1336675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40" name="Line 10"/>
          <p:cNvSpPr>
            <a:spLocks noChangeShapeType="1"/>
          </p:cNvSpPr>
          <p:nvPr/>
        </p:nvSpPr>
        <p:spPr bwMode="auto">
          <a:xfrm flipV="1">
            <a:off x="2608263" y="1720850"/>
            <a:ext cx="2511425" cy="0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41" name="Line 11"/>
          <p:cNvSpPr>
            <a:spLocks noChangeShapeType="1"/>
          </p:cNvSpPr>
          <p:nvPr/>
        </p:nvSpPr>
        <p:spPr bwMode="auto">
          <a:xfrm rot="-3022094">
            <a:off x="4034632" y="1334294"/>
            <a:ext cx="4762" cy="463550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42" name="Text Box 12"/>
          <p:cNvSpPr txBox="1">
            <a:spLocks noChangeArrowheads="1"/>
          </p:cNvSpPr>
          <p:nvPr/>
        </p:nvSpPr>
        <p:spPr bwMode="auto">
          <a:xfrm>
            <a:off x="390525" y="5924550"/>
            <a:ext cx="875347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5000"/>
              </a:lnSpc>
            </a:pPr>
            <a:r>
              <a:rPr lang="ru-RU" sz="1800"/>
              <a:t>На дополнительной плоскости проекций П</a:t>
            </a:r>
            <a:r>
              <a:rPr lang="ru-RU"/>
              <a:t>4</a:t>
            </a:r>
            <a:r>
              <a:rPr lang="ru-RU" sz="1600"/>
              <a:t> </a:t>
            </a:r>
            <a:r>
              <a:rPr lang="ru-RU" sz="1800"/>
              <a:t>линия сечения – окружность проецируется в натуральную величину.</a:t>
            </a:r>
          </a:p>
        </p:txBody>
      </p:sp>
      <p:sp>
        <p:nvSpPr>
          <p:cNvPr id="18443" name="Line 14"/>
          <p:cNvSpPr>
            <a:spLocks noChangeShapeType="1"/>
          </p:cNvSpPr>
          <p:nvPr/>
        </p:nvSpPr>
        <p:spPr bwMode="auto">
          <a:xfrm flipH="1">
            <a:off x="3251200" y="136525"/>
            <a:ext cx="2282825" cy="2763838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44" name="Oval 15"/>
          <p:cNvSpPr>
            <a:spLocks noChangeArrowheads="1"/>
          </p:cNvSpPr>
          <p:nvPr/>
        </p:nvSpPr>
        <p:spPr bwMode="auto">
          <a:xfrm>
            <a:off x="2573338" y="123825"/>
            <a:ext cx="2590800" cy="2579688"/>
          </a:xfrm>
          <a:prstGeom prst="ellips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ru-RU" sz="1800" b="0">
              <a:cs typeface="Arial" charset="0"/>
            </a:endParaRPr>
          </a:p>
        </p:txBody>
      </p:sp>
      <p:sp>
        <p:nvSpPr>
          <p:cNvPr id="18445" name="Line 16"/>
          <p:cNvSpPr>
            <a:spLocks noChangeShapeType="1"/>
          </p:cNvSpPr>
          <p:nvPr/>
        </p:nvSpPr>
        <p:spPr bwMode="auto">
          <a:xfrm>
            <a:off x="2484438" y="1420813"/>
            <a:ext cx="2767012" cy="0"/>
          </a:xfrm>
          <a:prstGeom prst="line">
            <a:avLst/>
          </a:prstGeom>
          <a:noFill/>
          <a:ln w="12700">
            <a:solidFill>
              <a:srgbClr val="0000CC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46" name="Line 17"/>
          <p:cNvSpPr>
            <a:spLocks noChangeShapeType="1"/>
          </p:cNvSpPr>
          <p:nvPr/>
        </p:nvSpPr>
        <p:spPr bwMode="auto">
          <a:xfrm flipV="1">
            <a:off x="3856038" y="0"/>
            <a:ext cx="0" cy="5616575"/>
          </a:xfrm>
          <a:prstGeom prst="line">
            <a:avLst/>
          </a:prstGeom>
          <a:noFill/>
          <a:ln w="12700">
            <a:solidFill>
              <a:srgbClr val="0000CC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47" name="Line 18"/>
          <p:cNvSpPr>
            <a:spLocks noChangeShapeType="1"/>
          </p:cNvSpPr>
          <p:nvPr/>
        </p:nvSpPr>
        <p:spPr bwMode="auto">
          <a:xfrm flipV="1">
            <a:off x="3467100" y="781050"/>
            <a:ext cx="1535113" cy="185896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48" name="Oval 19"/>
          <p:cNvSpPr>
            <a:spLocks noChangeArrowheads="1"/>
          </p:cNvSpPr>
          <p:nvPr/>
        </p:nvSpPr>
        <p:spPr bwMode="auto">
          <a:xfrm>
            <a:off x="2573338" y="2924175"/>
            <a:ext cx="2590800" cy="2579688"/>
          </a:xfrm>
          <a:prstGeom prst="ellips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ru-RU" sz="1800" b="0">
              <a:cs typeface="Arial" charset="0"/>
            </a:endParaRPr>
          </a:p>
        </p:txBody>
      </p:sp>
      <p:sp>
        <p:nvSpPr>
          <p:cNvPr id="18449" name="Line 20"/>
          <p:cNvSpPr>
            <a:spLocks noChangeShapeType="1"/>
          </p:cNvSpPr>
          <p:nvPr/>
        </p:nvSpPr>
        <p:spPr bwMode="auto">
          <a:xfrm>
            <a:off x="2484438" y="4221163"/>
            <a:ext cx="2767012" cy="0"/>
          </a:xfrm>
          <a:prstGeom prst="line">
            <a:avLst/>
          </a:prstGeom>
          <a:noFill/>
          <a:ln w="12700">
            <a:solidFill>
              <a:srgbClr val="0000CC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8450" name="Group 21"/>
          <p:cNvGrpSpPr>
            <a:grpSpLocks/>
          </p:cNvGrpSpPr>
          <p:nvPr/>
        </p:nvGrpSpPr>
        <p:grpSpPr bwMode="auto">
          <a:xfrm>
            <a:off x="5410200" y="3868738"/>
            <a:ext cx="819150" cy="396875"/>
            <a:chOff x="3408" y="2437"/>
            <a:chExt cx="516" cy="250"/>
          </a:xfrm>
        </p:grpSpPr>
        <p:sp>
          <p:nvSpPr>
            <p:cNvPr id="18528" name="Line 22"/>
            <p:cNvSpPr>
              <a:spLocks noChangeShapeType="1"/>
            </p:cNvSpPr>
            <p:nvPr/>
          </p:nvSpPr>
          <p:spPr bwMode="auto">
            <a:xfrm>
              <a:off x="3408" y="2659"/>
              <a:ext cx="324" cy="0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529" name="Text Box 23"/>
            <p:cNvSpPr txBox="1">
              <a:spLocks noChangeArrowheads="1"/>
            </p:cNvSpPr>
            <p:nvPr/>
          </p:nvSpPr>
          <p:spPr bwMode="auto">
            <a:xfrm>
              <a:off x="3474" y="2437"/>
              <a:ext cx="45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0000CC"/>
                  </a:solidFill>
                  <a:latin typeface="GOST type B" pitchFamily="34" charset="0"/>
                </a:rPr>
                <a:t>Ф</a:t>
              </a:r>
              <a:r>
                <a:rPr lang="ru-RU" sz="2000" i="1" baseline="-20000">
                  <a:solidFill>
                    <a:srgbClr val="0000CC"/>
                  </a:solidFill>
                  <a:latin typeface="GOST type B" pitchFamily="34" charset="0"/>
                </a:rPr>
                <a:t>1</a:t>
              </a:r>
            </a:p>
          </p:txBody>
        </p:sp>
      </p:grpSp>
      <p:sp>
        <p:nvSpPr>
          <p:cNvPr id="18451" name="Rectangle 24"/>
          <p:cNvSpPr>
            <a:spLocks noChangeArrowheads="1"/>
          </p:cNvSpPr>
          <p:nvPr/>
        </p:nvSpPr>
        <p:spPr bwMode="auto">
          <a:xfrm>
            <a:off x="5292725" y="188913"/>
            <a:ext cx="649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 i="1">
                <a:solidFill>
                  <a:srgbClr val="0000CC"/>
                </a:solidFill>
                <a:latin typeface="GOST type B" pitchFamily="34" charset="0"/>
                <a:cs typeface="Arial" charset="0"/>
              </a:rPr>
              <a:t>Q</a:t>
            </a:r>
            <a:r>
              <a:rPr lang="ru-RU" sz="2000" i="1" baseline="-25000">
                <a:solidFill>
                  <a:srgbClr val="0000CC"/>
                </a:solidFill>
                <a:latin typeface="GOST type B" pitchFamily="34" charset="0"/>
                <a:cs typeface="Arial" charset="0"/>
              </a:rPr>
              <a:t>2</a:t>
            </a:r>
          </a:p>
        </p:txBody>
      </p:sp>
      <p:sp>
        <p:nvSpPr>
          <p:cNvPr id="18452" name="Text Box 25"/>
          <p:cNvSpPr txBox="1">
            <a:spLocks noChangeArrowheads="1"/>
          </p:cNvSpPr>
          <p:nvPr/>
        </p:nvSpPr>
        <p:spPr bwMode="auto">
          <a:xfrm>
            <a:off x="2979738" y="4595813"/>
            <a:ext cx="4333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i="1">
                <a:solidFill>
                  <a:srgbClr val="0000CC"/>
                </a:solidFill>
                <a:latin typeface="GOST type B" pitchFamily="34" charset="0"/>
              </a:rPr>
              <a:t>с</a:t>
            </a:r>
            <a:r>
              <a:rPr lang="ru-RU" sz="2000" i="1" baseline="-20000">
                <a:solidFill>
                  <a:srgbClr val="0000CC"/>
                </a:solidFill>
                <a:latin typeface="GOST type B" pitchFamily="34" charset="0"/>
              </a:rPr>
              <a:t>1</a:t>
            </a:r>
          </a:p>
        </p:txBody>
      </p:sp>
      <p:sp>
        <p:nvSpPr>
          <p:cNvPr id="18453" name="Text Box 26"/>
          <p:cNvSpPr txBox="1">
            <a:spLocks noChangeArrowheads="1"/>
          </p:cNvSpPr>
          <p:nvPr/>
        </p:nvSpPr>
        <p:spPr bwMode="auto">
          <a:xfrm>
            <a:off x="3419475" y="1052513"/>
            <a:ext cx="714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i="1">
                <a:solidFill>
                  <a:srgbClr val="0000CC"/>
                </a:solidFill>
                <a:latin typeface="GOST type B" pitchFamily="34" charset="0"/>
              </a:rPr>
              <a:t>О</a:t>
            </a:r>
            <a:r>
              <a:rPr lang="en-US" sz="2000" i="1" baseline="-20000">
                <a:solidFill>
                  <a:srgbClr val="0000CC"/>
                </a:solidFill>
                <a:latin typeface="GOST type B" pitchFamily="34" charset="0"/>
              </a:rPr>
              <a:t>2</a:t>
            </a:r>
            <a:endParaRPr lang="ru-RU" sz="2000" i="1" baseline="-20000">
              <a:solidFill>
                <a:srgbClr val="0000CC"/>
              </a:solidFill>
              <a:latin typeface="GOST type B" pitchFamily="34" charset="0"/>
            </a:endParaRPr>
          </a:p>
        </p:txBody>
      </p:sp>
      <p:sp>
        <p:nvSpPr>
          <p:cNvPr id="18454" name="Oval 27"/>
          <p:cNvSpPr>
            <a:spLocks noChangeArrowheads="1"/>
          </p:cNvSpPr>
          <p:nvPr/>
        </p:nvSpPr>
        <p:spPr bwMode="auto">
          <a:xfrm>
            <a:off x="3819525" y="2130425"/>
            <a:ext cx="74613" cy="74613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55" name="Line 28"/>
          <p:cNvSpPr>
            <a:spLocks noChangeShapeType="1"/>
          </p:cNvSpPr>
          <p:nvPr/>
        </p:nvSpPr>
        <p:spPr bwMode="auto">
          <a:xfrm flipH="1">
            <a:off x="3463925" y="2630488"/>
            <a:ext cx="3175" cy="1595437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56" name="Text Box 29"/>
          <p:cNvSpPr txBox="1">
            <a:spLocks noChangeArrowheads="1"/>
          </p:cNvSpPr>
          <p:nvPr/>
        </p:nvSpPr>
        <p:spPr bwMode="auto">
          <a:xfrm>
            <a:off x="2754313" y="4178300"/>
            <a:ext cx="919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(1</a:t>
            </a:r>
            <a:r>
              <a:rPr lang="ru-RU" sz="2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1</a:t>
            </a:r>
            <a:r>
              <a:rPr lang="en-US" sz="1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 </a:t>
            </a: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)</a:t>
            </a:r>
          </a:p>
        </p:txBody>
      </p:sp>
      <p:sp>
        <p:nvSpPr>
          <p:cNvPr id="18457" name="Text Box 30"/>
          <p:cNvSpPr txBox="1">
            <a:spLocks noChangeArrowheads="1"/>
          </p:cNvSpPr>
          <p:nvPr/>
        </p:nvSpPr>
        <p:spPr bwMode="auto">
          <a:xfrm>
            <a:off x="3727450" y="2595563"/>
            <a:ext cx="9191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(6</a:t>
            </a:r>
            <a:r>
              <a:rPr lang="ru-RU" sz="2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1</a:t>
            </a:r>
            <a:r>
              <a:rPr lang="en-US" sz="1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 </a:t>
            </a: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)</a:t>
            </a:r>
          </a:p>
        </p:txBody>
      </p:sp>
      <p:sp>
        <p:nvSpPr>
          <p:cNvPr id="18458" name="Line 31"/>
          <p:cNvSpPr>
            <a:spLocks noChangeShapeType="1"/>
          </p:cNvSpPr>
          <p:nvPr/>
        </p:nvSpPr>
        <p:spPr bwMode="auto">
          <a:xfrm flipH="1">
            <a:off x="5000625" y="792163"/>
            <a:ext cx="0" cy="3429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59" name="Text Box 32"/>
          <p:cNvSpPr txBox="1">
            <a:spLocks noChangeArrowheads="1"/>
          </p:cNvSpPr>
          <p:nvPr/>
        </p:nvSpPr>
        <p:spPr bwMode="auto">
          <a:xfrm>
            <a:off x="4922838" y="3883025"/>
            <a:ext cx="6048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2</a:t>
            </a:r>
            <a:r>
              <a:rPr lang="ru-RU" sz="2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1</a:t>
            </a:r>
            <a:endParaRPr lang="ru-RU" sz="2000" i="1">
              <a:solidFill>
                <a:srgbClr val="CC0000"/>
              </a:solidFill>
              <a:latin typeface="GOST type B" pitchFamily="34" charset="0"/>
              <a:cs typeface="Arial" charset="0"/>
            </a:endParaRPr>
          </a:p>
        </p:txBody>
      </p:sp>
      <p:grpSp>
        <p:nvGrpSpPr>
          <p:cNvPr id="18460" name="Group 33"/>
          <p:cNvGrpSpPr>
            <a:grpSpLocks/>
          </p:cNvGrpSpPr>
          <p:nvPr/>
        </p:nvGrpSpPr>
        <p:grpSpPr bwMode="auto">
          <a:xfrm>
            <a:off x="1933575" y="1033463"/>
            <a:ext cx="501650" cy="396875"/>
            <a:chOff x="1218" y="651"/>
            <a:chExt cx="316" cy="250"/>
          </a:xfrm>
        </p:grpSpPr>
        <p:sp>
          <p:nvSpPr>
            <p:cNvPr id="18526" name="Line 34"/>
            <p:cNvSpPr>
              <a:spLocks noChangeShapeType="1"/>
            </p:cNvSpPr>
            <p:nvPr/>
          </p:nvSpPr>
          <p:spPr bwMode="auto">
            <a:xfrm>
              <a:off x="1226" y="895"/>
              <a:ext cx="288" cy="0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527" name="Text Box 35"/>
            <p:cNvSpPr txBox="1">
              <a:spLocks noChangeArrowheads="1"/>
            </p:cNvSpPr>
            <p:nvPr/>
          </p:nvSpPr>
          <p:spPr bwMode="auto">
            <a:xfrm>
              <a:off x="1218" y="651"/>
              <a:ext cx="3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0000CC"/>
                  </a:solidFill>
                  <a:latin typeface="GOST type B" pitchFamily="34" charset="0"/>
                </a:rPr>
                <a:t>Г</a:t>
              </a:r>
              <a:r>
                <a:rPr lang="ru-RU" sz="2000" i="1" baseline="-20000">
                  <a:solidFill>
                    <a:srgbClr val="0000CC"/>
                  </a:solidFill>
                  <a:latin typeface="GOST type B" pitchFamily="34" charset="0"/>
                </a:rPr>
                <a:t>2</a:t>
              </a:r>
            </a:p>
          </p:txBody>
        </p:sp>
      </p:grpSp>
      <p:sp>
        <p:nvSpPr>
          <p:cNvPr id="18461" name="Oval 36"/>
          <p:cNvSpPr>
            <a:spLocks noChangeArrowheads="1"/>
          </p:cNvSpPr>
          <p:nvPr/>
        </p:nvSpPr>
        <p:spPr bwMode="auto">
          <a:xfrm>
            <a:off x="2613025" y="2968625"/>
            <a:ext cx="2506663" cy="2497138"/>
          </a:xfrm>
          <a:prstGeom prst="ellipse">
            <a:avLst/>
          </a:prstGeom>
          <a:noFill/>
          <a:ln w="12700" algn="ctr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8462" name="Text Box 37"/>
          <p:cNvSpPr txBox="1">
            <a:spLocks noChangeArrowheads="1"/>
          </p:cNvSpPr>
          <p:nvPr/>
        </p:nvSpPr>
        <p:spPr bwMode="auto">
          <a:xfrm>
            <a:off x="2582863" y="1331913"/>
            <a:ext cx="5572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000" i="1">
                <a:solidFill>
                  <a:srgbClr val="0000CC"/>
                </a:solidFill>
                <a:latin typeface="GOST type B" pitchFamily="34" charset="0"/>
                <a:cs typeface="Arial" charset="0"/>
              </a:rPr>
              <a:t>b</a:t>
            </a:r>
            <a:r>
              <a:rPr lang="en-US" sz="2000" i="1" baseline="-20000">
                <a:solidFill>
                  <a:srgbClr val="0000CC"/>
                </a:solidFill>
                <a:latin typeface="GOST type B" pitchFamily="34" charset="0"/>
                <a:cs typeface="Arial" charset="0"/>
              </a:rPr>
              <a:t>2</a:t>
            </a:r>
            <a:endParaRPr lang="ru-RU" sz="2000" i="1" baseline="-20000">
              <a:solidFill>
                <a:srgbClr val="0000CC"/>
              </a:solidFill>
              <a:latin typeface="GOST type B" pitchFamily="34" charset="0"/>
              <a:cs typeface="Arial" charset="0"/>
            </a:endParaRPr>
          </a:p>
        </p:txBody>
      </p:sp>
      <p:sp>
        <p:nvSpPr>
          <p:cNvPr id="18463" name="Line 38"/>
          <p:cNvSpPr>
            <a:spLocks noChangeShapeType="1"/>
          </p:cNvSpPr>
          <p:nvPr/>
        </p:nvSpPr>
        <p:spPr bwMode="auto">
          <a:xfrm>
            <a:off x="2609850" y="1736725"/>
            <a:ext cx="6350" cy="2482850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8464" name="Line 39"/>
          <p:cNvSpPr>
            <a:spLocks noChangeShapeType="1"/>
          </p:cNvSpPr>
          <p:nvPr/>
        </p:nvSpPr>
        <p:spPr bwMode="auto">
          <a:xfrm flipH="1">
            <a:off x="5000625" y="792163"/>
            <a:ext cx="0" cy="3429000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65" name="Text Box 40"/>
          <p:cNvSpPr txBox="1">
            <a:spLocks noChangeArrowheads="1"/>
          </p:cNvSpPr>
          <p:nvPr/>
        </p:nvSpPr>
        <p:spPr bwMode="auto">
          <a:xfrm>
            <a:off x="3810000" y="5367338"/>
            <a:ext cx="9191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(5</a:t>
            </a:r>
            <a:r>
              <a:rPr lang="ru-RU" sz="2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1</a:t>
            </a:r>
            <a:r>
              <a:rPr lang="en-US" sz="1000" i="1" baseline="-20000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 </a:t>
            </a:r>
            <a:r>
              <a: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rPr>
              <a:t>)</a:t>
            </a:r>
          </a:p>
        </p:txBody>
      </p:sp>
      <p:grpSp>
        <p:nvGrpSpPr>
          <p:cNvPr id="18466" name="Group 41"/>
          <p:cNvGrpSpPr>
            <a:grpSpLocks/>
          </p:cNvGrpSpPr>
          <p:nvPr/>
        </p:nvGrpSpPr>
        <p:grpSpPr bwMode="auto">
          <a:xfrm>
            <a:off x="2665413" y="3373438"/>
            <a:ext cx="574675" cy="422275"/>
            <a:chOff x="1679" y="2125"/>
            <a:chExt cx="362" cy="266"/>
          </a:xfrm>
        </p:grpSpPr>
        <p:sp>
          <p:nvSpPr>
            <p:cNvPr id="18524" name="Rectangle 42"/>
            <p:cNvSpPr>
              <a:spLocks noChangeArrowheads="1"/>
            </p:cNvSpPr>
            <p:nvPr/>
          </p:nvSpPr>
          <p:spPr bwMode="auto">
            <a:xfrm>
              <a:off x="1817" y="2174"/>
              <a:ext cx="224" cy="2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525" name="Text Box 43"/>
            <p:cNvSpPr txBox="1">
              <a:spLocks noChangeArrowheads="1"/>
            </p:cNvSpPr>
            <p:nvPr/>
          </p:nvSpPr>
          <p:spPr bwMode="auto">
            <a:xfrm>
              <a:off x="1679" y="2125"/>
              <a:ext cx="35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000" i="1">
                  <a:solidFill>
                    <a:srgbClr val="0000CC"/>
                  </a:solidFill>
                  <a:latin typeface="GOST type B" pitchFamily="34" charset="0"/>
                  <a:cs typeface="Arial" charset="0"/>
                </a:rPr>
                <a:t>b</a:t>
              </a:r>
              <a:r>
                <a:rPr lang="en-US" sz="2000" i="1" baseline="-20000">
                  <a:solidFill>
                    <a:srgbClr val="0000CC"/>
                  </a:solidFill>
                  <a:latin typeface="GOST type B" pitchFamily="34" charset="0"/>
                  <a:cs typeface="Arial" charset="0"/>
                </a:rPr>
                <a:t>1</a:t>
              </a:r>
              <a:endParaRPr lang="ru-RU" sz="2000" i="1" baseline="-20000">
                <a:solidFill>
                  <a:srgbClr val="0000CC"/>
                </a:solidFill>
                <a:latin typeface="GOST type B" pitchFamily="34" charset="0"/>
                <a:cs typeface="Arial" charset="0"/>
              </a:endParaRPr>
            </a:p>
          </p:txBody>
        </p:sp>
      </p:grpSp>
      <p:grpSp>
        <p:nvGrpSpPr>
          <p:cNvPr id="18467" name="Group 44"/>
          <p:cNvGrpSpPr>
            <a:grpSpLocks/>
          </p:cNvGrpSpPr>
          <p:nvPr/>
        </p:nvGrpSpPr>
        <p:grpSpPr bwMode="auto">
          <a:xfrm>
            <a:off x="4775200" y="568325"/>
            <a:ext cx="838200" cy="396875"/>
            <a:chOff x="3008" y="358"/>
            <a:chExt cx="528" cy="250"/>
          </a:xfrm>
        </p:grpSpPr>
        <p:sp>
          <p:nvSpPr>
            <p:cNvPr id="18522" name="Text Box 45"/>
            <p:cNvSpPr txBox="1">
              <a:spLocks noChangeArrowheads="1"/>
            </p:cNvSpPr>
            <p:nvPr/>
          </p:nvSpPr>
          <p:spPr bwMode="auto">
            <a:xfrm>
              <a:off x="3008" y="358"/>
              <a:ext cx="52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2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2</a:t>
              </a:r>
            </a:p>
          </p:txBody>
        </p:sp>
        <p:sp>
          <p:nvSpPr>
            <p:cNvPr id="18523" name="Oval 46"/>
            <p:cNvSpPr>
              <a:spLocks noChangeArrowheads="1"/>
            </p:cNvSpPr>
            <p:nvPr/>
          </p:nvSpPr>
          <p:spPr bwMode="auto">
            <a:xfrm>
              <a:off x="3124" y="475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8468" name="Oval 47"/>
          <p:cNvSpPr>
            <a:spLocks noChangeArrowheads="1"/>
          </p:cNvSpPr>
          <p:nvPr/>
        </p:nvSpPr>
        <p:spPr bwMode="auto">
          <a:xfrm>
            <a:off x="3817938" y="3144838"/>
            <a:ext cx="74612" cy="74612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69" name="Line 48"/>
          <p:cNvSpPr>
            <a:spLocks noChangeShapeType="1"/>
          </p:cNvSpPr>
          <p:nvPr/>
        </p:nvSpPr>
        <p:spPr bwMode="auto">
          <a:xfrm>
            <a:off x="2819400" y="2170113"/>
            <a:ext cx="4763" cy="2066925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8470" name="Text Box 49"/>
          <p:cNvSpPr txBox="1">
            <a:spLocks noChangeArrowheads="1"/>
          </p:cNvSpPr>
          <p:nvPr/>
        </p:nvSpPr>
        <p:spPr bwMode="auto">
          <a:xfrm>
            <a:off x="2944813" y="1793875"/>
            <a:ext cx="4333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i="1">
                <a:solidFill>
                  <a:srgbClr val="0000CC"/>
                </a:solidFill>
                <a:latin typeface="GOST type B" pitchFamily="34" charset="0"/>
              </a:rPr>
              <a:t>с</a:t>
            </a:r>
            <a:r>
              <a:rPr lang="ru-RU" sz="2000" i="1" baseline="-20000">
                <a:solidFill>
                  <a:srgbClr val="0000CC"/>
                </a:solidFill>
                <a:latin typeface="GOST type B" pitchFamily="34" charset="0"/>
              </a:rPr>
              <a:t>2</a:t>
            </a:r>
          </a:p>
        </p:txBody>
      </p:sp>
      <p:sp>
        <p:nvSpPr>
          <p:cNvPr id="18471" name="Freeform 50"/>
          <p:cNvSpPr>
            <a:spLocks/>
          </p:cNvSpPr>
          <p:nvPr/>
        </p:nvSpPr>
        <p:spPr bwMode="auto">
          <a:xfrm>
            <a:off x="4468813" y="3070225"/>
            <a:ext cx="530225" cy="2279650"/>
          </a:xfrm>
          <a:custGeom>
            <a:avLst/>
            <a:gdLst>
              <a:gd name="T0" fmla="*/ 0 w 334"/>
              <a:gd name="T1" fmla="*/ 0 h 1436"/>
              <a:gd name="T2" fmla="*/ 2147483647 w 334"/>
              <a:gd name="T3" fmla="*/ 2147483647 h 1436"/>
              <a:gd name="T4" fmla="*/ 2147483647 w 334"/>
              <a:gd name="T5" fmla="*/ 2147483647 h 1436"/>
              <a:gd name="T6" fmla="*/ 2147483647 w 334"/>
              <a:gd name="T7" fmla="*/ 2147483647 h 1436"/>
              <a:gd name="T8" fmla="*/ 2147483647 w 334"/>
              <a:gd name="T9" fmla="*/ 2147483647 h 1436"/>
              <a:gd name="T10" fmla="*/ 2147483647 w 334"/>
              <a:gd name="T11" fmla="*/ 2147483647 h 1436"/>
              <a:gd name="T12" fmla="*/ 2147483647 w 334"/>
              <a:gd name="T13" fmla="*/ 2147483647 h 1436"/>
              <a:gd name="T14" fmla="*/ 2147483647 w 334"/>
              <a:gd name="T15" fmla="*/ 2147483647 h 1436"/>
              <a:gd name="T16" fmla="*/ 0 w 334"/>
              <a:gd name="T17" fmla="*/ 2147483647 h 14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34"/>
              <a:gd name="T28" fmla="*/ 0 h 1436"/>
              <a:gd name="T29" fmla="*/ 334 w 334"/>
              <a:gd name="T30" fmla="*/ 1436 h 14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34" h="1436">
                <a:moveTo>
                  <a:pt x="0" y="0"/>
                </a:moveTo>
                <a:cubicBezTo>
                  <a:pt x="39" y="23"/>
                  <a:pt x="79" y="46"/>
                  <a:pt x="120" y="96"/>
                </a:cubicBezTo>
                <a:cubicBezTo>
                  <a:pt x="161" y="146"/>
                  <a:pt x="215" y="228"/>
                  <a:pt x="247" y="300"/>
                </a:cubicBezTo>
                <a:cubicBezTo>
                  <a:pt x="279" y="372"/>
                  <a:pt x="298" y="460"/>
                  <a:pt x="312" y="531"/>
                </a:cubicBezTo>
                <a:cubicBezTo>
                  <a:pt x="326" y="602"/>
                  <a:pt x="334" y="655"/>
                  <a:pt x="334" y="725"/>
                </a:cubicBezTo>
                <a:cubicBezTo>
                  <a:pt x="334" y="795"/>
                  <a:pt x="324" y="880"/>
                  <a:pt x="310" y="951"/>
                </a:cubicBezTo>
                <a:cubicBezTo>
                  <a:pt x="296" y="1022"/>
                  <a:pt x="275" y="1090"/>
                  <a:pt x="247" y="1152"/>
                </a:cubicBezTo>
                <a:cubicBezTo>
                  <a:pt x="219" y="1214"/>
                  <a:pt x="180" y="1278"/>
                  <a:pt x="139" y="1325"/>
                </a:cubicBezTo>
                <a:cubicBezTo>
                  <a:pt x="98" y="1372"/>
                  <a:pt x="23" y="1419"/>
                  <a:pt x="0" y="1436"/>
                </a:cubicBezTo>
              </a:path>
            </a:pathLst>
          </a:custGeom>
          <a:noFill/>
          <a:ln w="28575">
            <a:solidFill>
              <a:srgbClr val="CC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72" name="Oval 51"/>
          <p:cNvSpPr>
            <a:spLocks noChangeArrowheads="1"/>
          </p:cNvSpPr>
          <p:nvPr/>
        </p:nvSpPr>
        <p:spPr bwMode="auto">
          <a:xfrm>
            <a:off x="4959350" y="4184650"/>
            <a:ext cx="74613" cy="74613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73" name="Freeform 52"/>
          <p:cNvSpPr>
            <a:spLocks/>
          </p:cNvSpPr>
          <p:nvPr/>
        </p:nvSpPr>
        <p:spPr bwMode="auto">
          <a:xfrm>
            <a:off x="3463925" y="3008313"/>
            <a:ext cx="1009650" cy="2419350"/>
          </a:xfrm>
          <a:custGeom>
            <a:avLst/>
            <a:gdLst>
              <a:gd name="T0" fmla="*/ 2147483647 w 636"/>
              <a:gd name="T1" fmla="*/ 2147483647 h 1524"/>
              <a:gd name="T2" fmla="*/ 2147483647 w 636"/>
              <a:gd name="T3" fmla="*/ 2147483647 h 1524"/>
              <a:gd name="T4" fmla="*/ 2147483647 w 636"/>
              <a:gd name="T5" fmla="*/ 2147483647 h 1524"/>
              <a:gd name="T6" fmla="*/ 2147483647 w 636"/>
              <a:gd name="T7" fmla="*/ 2147483647 h 1524"/>
              <a:gd name="T8" fmla="*/ 2147483647 w 636"/>
              <a:gd name="T9" fmla="*/ 2147483647 h 1524"/>
              <a:gd name="T10" fmla="*/ 2147483647 w 636"/>
              <a:gd name="T11" fmla="*/ 2147483647 h 1524"/>
              <a:gd name="T12" fmla="*/ 2147483647 w 636"/>
              <a:gd name="T13" fmla="*/ 2147483647 h 1524"/>
              <a:gd name="T14" fmla="*/ 2147483647 w 636"/>
              <a:gd name="T15" fmla="*/ 2147483647 h 1524"/>
              <a:gd name="T16" fmla="*/ 2147483647 w 636"/>
              <a:gd name="T17" fmla="*/ 2147483647 h 1524"/>
              <a:gd name="T18" fmla="*/ 2147483647 w 636"/>
              <a:gd name="T19" fmla="*/ 2147483647 h 1524"/>
              <a:gd name="T20" fmla="*/ 2147483647 w 636"/>
              <a:gd name="T21" fmla="*/ 2147483647 h 1524"/>
              <a:gd name="T22" fmla="*/ 2147483647 w 636"/>
              <a:gd name="T23" fmla="*/ 2147483647 h 1524"/>
              <a:gd name="T24" fmla="*/ 2147483647 w 636"/>
              <a:gd name="T25" fmla="*/ 2147483647 h 1524"/>
              <a:gd name="T26" fmla="*/ 2147483647 w 636"/>
              <a:gd name="T27" fmla="*/ 2147483647 h 1524"/>
              <a:gd name="T28" fmla="*/ 2147483647 w 636"/>
              <a:gd name="T29" fmla="*/ 2147483647 h 1524"/>
              <a:gd name="T30" fmla="*/ 2147483647 w 636"/>
              <a:gd name="T31" fmla="*/ 2147483647 h 1524"/>
              <a:gd name="T32" fmla="*/ 2147483647 w 636"/>
              <a:gd name="T33" fmla="*/ 2147483647 h 152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636"/>
              <a:gd name="T52" fmla="*/ 0 h 1524"/>
              <a:gd name="T53" fmla="*/ 636 w 636"/>
              <a:gd name="T54" fmla="*/ 1524 h 1524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636" h="1524">
                <a:moveTo>
                  <a:pt x="636" y="44"/>
                </a:moveTo>
                <a:cubicBezTo>
                  <a:pt x="612" y="35"/>
                  <a:pt x="589" y="27"/>
                  <a:pt x="564" y="20"/>
                </a:cubicBezTo>
                <a:cubicBezTo>
                  <a:pt x="539" y="13"/>
                  <a:pt x="520" y="0"/>
                  <a:pt x="484" y="3"/>
                </a:cubicBezTo>
                <a:cubicBezTo>
                  <a:pt x="448" y="6"/>
                  <a:pt x="390" y="22"/>
                  <a:pt x="350" y="39"/>
                </a:cubicBezTo>
                <a:cubicBezTo>
                  <a:pt x="310" y="56"/>
                  <a:pt x="281" y="70"/>
                  <a:pt x="244" y="107"/>
                </a:cubicBezTo>
                <a:cubicBezTo>
                  <a:pt x="207" y="144"/>
                  <a:pt x="160" y="206"/>
                  <a:pt x="127" y="263"/>
                </a:cubicBezTo>
                <a:cubicBezTo>
                  <a:pt x="94" y="320"/>
                  <a:pt x="65" y="389"/>
                  <a:pt x="45" y="452"/>
                </a:cubicBezTo>
                <a:cubicBezTo>
                  <a:pt x="25" y="515"/>
                  <a:pt x="16" y="587"/>
                  <a:pt x="9" y="639"/>
                </a:cubicBezTo>
                <a:cubicBezTo>
                  <a:pt x="2" y="691"/>
                  <a:pt x="0" y="708"/>
                  <a:pt x="2" y="764"/>
                </a:cubicBezTo>
                <a:cubicBezTo>
                  <a:pt x="4" y="820"/>
                  <a:pt x="8" y="905"/>
                  <a:pt x="21" y="973"/>
                </a:cubicBezTo>
                <a:cubicBezTo>
                  <a:pt x="34" y="1041"/>
                  <a:pt x="58" y="1117"/>
                  <a:pt x="81" y="1175"/>
                </a:cubicBezTo>
                <a:cubicBezTo>
                  <a:pt x="104" y="1233"/>
                  <a:pt x="130" y="1279"/>
                  <a:pt x="158" y="1321"/>
                </a:cubicBezTo>
                <a:cubicBezTo>
                  <a:pt x="186" y="1363"/>
                  <a:pt x="217" y="1401"/>
                  <a:pt x="252" y="1431"/>
                </a:cubicBezTo>
                <a:cubicBezTo>
                  <a:pt x="287" y="1461"/>
                  <a:pt x="330" y="1484"/>
                  <a:pt x="369" y="1499"/>
                </a:cubicBezTo>
                <a:cubicBezTo>
                  <a:pt x="408" y="1514"/>
                  <a:pt x="453" y="1522"/>
                  <a:pt x="487" y="1523"/>
                </a:cubicBezTo>
                <a:cubicBezTo>
                  <a:pt x="521" y="1524"/>
                  <a:pt x="546" y="1512"/>
                  <a:pt x="571" y="1503"/>
                </a:cubicBezTo>
                <a:cubicBezTo>
                  <a:pt x="596" y="1494"/>
                  <a:pt x="633" y="1466"/>
                  <a:pt x="636" y="1470"/>
                </a:cubicBezTo>
              </a:path>
            </a:pathLst>
          </a:custGeom>
          <a:noFill/>
          <a:ln w="25400">
            <a:solidFill>
              <a:srgbClr val="CC33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8474" name="Group 53"/>
          <p:cNvGrpSpPr>
            <a:grpSpLocks/>
          </p:cNvGrpSpPr>
          <p:nvPr/>
        </p:nvGrpSpPr>
        <p:grpSpPr bwMode="auto">
          <a:xfrm>
            <a:off x="4343400" y="1411288"/>
            <a:ext cx="584200" cy="4195762"/>
            <a:chOff x="2736" y="896"/>
            <a:chExt cx="368" cy="2643"/>
          </a:xfrm>
        </p:grpSpPr>
        <p:grpSp>
          <p:nvGrpSpPr>
            <p:cNvPr id="18518" name="Group 54"/>
            <p:cNvGrpSpPr>
              <a:grpSpLocks/>
            </p:cNvGrpSpPr>
            <p:nvPr/>
          </p:nvGrpSpPr>
          <p:grpSpPr bwMode="auto">
            <a:xfrm>
              <a:off x="2794" y="896"/>
              <a:ext cx="47" cy="2504"/>
              <a:chOff x="2794" y="896"/>
              <a:chExt cx="47" cy="2504"/>
            </a:xfrm>
          </p:grpSpPr>
          <p:sp>
            <p:nvSpPr>
              <p:cNvPr id="18520" name="Line 55"/>
              <p:cNvSpPr>
                <a:spLocks noChangeShapeType="1"/>
              </p:cNvSpPr>
              <p:nvPr/>
            </p:nvSpPr>
            <p:spPr bwMode="auto">
              <a:xfrm>
                <a:off x="2818" y="896"/>
                <a:ext cx="0" cy="2478"/>
              </a:xfrm>
              <a:prstGeom prst="line">
                <a:avLst/>
              </a:prstGeom>
              <a:noFill/>
              <a:ln w="1270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521" name="Oval 56"/>
              <p:cNvSpPr>
                <a:spLocks noChangeArrowheads="1"/>
              </p:cNvSpPr>
              <p:nvPr/>
            </p:nvSpPr>
            <p:spPr bwMode="auto">
              <a:xfrm>
                <a:off x="2794" y="3353"/>
                <a:ext cx="47" cy="47"/>
              </a:xfrm>
              <a:prstGeom prst="ellipse">
                <a:avLst/>
              </a:prstGeom>
              <a:solidFill>
                <a:srgbClr val="CC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8519" name="Text Box 57"/>
            <p:cNvSpPr txBox="1">
              <a:spLocks noChangeArrowheads="1"/>
            </p:cNvSpPr>
            <p:nvPr/>
          </p:nvSpPr>
          <p:spPr bwMode="auto">
            <a:xfrm>
              <a:off x="2736" y="3289"/>
              <a:ext cx="3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3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1</a:t>
              </a:r>
              <a:r>
                <a:rPr lang="en-US" sz="1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 </a:t>
              </a:r>
              <a:endPara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endParaRPr>
            </a:p>
          </p:txBody>
        </p:sp>
      </p:grpSp>
      <p:grpSp>
        <p:nvGrpSpPr>
          <p:cNvPr id="18475" name="Group 58"/>
          <p:cNvGrpSpPr>
            <a:grpSpLocks/>
          </p:cNvGrpSpPr>
          <p:nvPr/>
        </p:nvGrpSpPr>
        <p:grpSpPr bwMode="auto">
          <a:xfrm>
            <a:off x="4341813" y="2778125"/>
            <a:ext cx="584200" cy="396875"/>
            <a:chOff x="2736" y="1748"/>
            <a:chExt cx="368" cy="250"/>
          </a:xfrm>
        </p:grpSpPr>
        <p:sp>
          <p:nvSpPr>
            <p:cNvPr id="18516" name="Oval 59"/>
            <p:cNvSpPr>
              <a:spLocks noChangeArrowheads="1"/>
            </p:cNvSpPr>
            <p:nvPr/>
          </p:nvSpPr>
          <p:spPr bwMode="auto">
            <a:xfrm>
              <a:off x="2794" y="1913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517" name="Text Box 60"/>
            <p:cNvSpPr txBox="1">
              <a:spLocks noChangeArrowheads="1"/>
            </p:cNvSpPr>
            <p:nvPr/>
          </p:nvSpPr>
          <p:spPr bwMode="auto">
            <a:xfrm>
              <a:off x="2736" y="1748"/>
              <a:ext cx="3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4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1</a:t>
              </a:r>
              <a:r>
                <a:rPr lang="en-US" sz="1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 </a:t>
              </a:r>
              <a:endParaRPr lang="ru-RU" sz="2000" i="1">
                <a:solidFill>
                  <a:srgbClr val="CC0000"/>
                </a:solidFill>
                <a:latin typeface="GOST type B" pitchFamily="34" charset="0"/>
                <a:cs typeface="Arial" charset="0"/>
              </a:endParaRPr>
            </a:p>
          </p:txBody>
        </p:sp>
      </p:grpSp>
      <p:sp>
        <p:nvSpPr>
          <p:cNvPr id="18476" name="Oval 61"/>
          <p:cNvSpPr>
            <a:spLocks noChangeArrowheads="1"/>
          </p:cNvSpPr>
          <p:nvPr/>
        </p:nvSpPr>
        <p:spPr bwMode="auto">
          <a:xfrm>
            <a:off x="4192588" y="2982913"/>
            <a:ext cx="74612" cy="74612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77" name="Oval 62"/>
          <p:cNvSpPr>
            <a:spLocks noChangeArrowheads="1"/>
          </p:cNvSpPr>
          <p:nvPr/>
        </p:nvSpPr>
        <p:spPr bwMode="auto">
          <a:xfrm>
            <a:off x="4192588" y="5375275"/>
            <a:ext cx="74612" cy="74613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78" name="Oval 63"/>
          <p:cNvSpPr>
            <a:spLocks noChangeArrowheads="1"/>
          </p:cNvSpPr>
          <p:nvPr/>
        </p:nvSpPr>
        <p:spPr bwMode="auto">
          <a:xfrm>
            <a:off x="3817938" y="5235575"/>
            <a:ext cx="74612" cy="74613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79" name="Oval 64"/>
          <p:cNvSpPr>
            <a:spLocks noChangeArrowheads="1"/>
          </p:cNvSpPr>
          <p:nvPr/>
        </p:nvSpPr>
        <p:spPr bwMode="auto">
          <a:xfrm>
            <a:off x="3427413" y="4183063"/>
            <a:ext cx="74612" cy="74612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8480" name="Group 65"/>
          <p:cNvGrpSpPr>
            <a:grpSpLocks/>
          </p:cNvGrpSpPr>
          <p:nvPr/>
        </p:nvGrpSpPr>
        <p:grpSpPr bwMode="auto">
          <a:xfrm>
            <a:off x="3768725" y="1006475"/>
            <a:ext cx="890588" cy="449263"/>
            <a:chOff x="2374" y="634"/>
            <a:chExt cx="561" cy="283"/>
          </a:xfrm>
        </p:grpSpPr>
        <p:grpSp>
          <p:nvGrpSpPr>
            <p:cNvPr id="18511" name="Group 66"/>
            <p:cNvGrpSpPr>
              <a:grpSpLocks/>
            </p:cNvGrpSpPr>
            <p:nvPr/>
          </p:nvGrpSpPr>
          <p:grpSpPr bwMode="auto">
            <a:xfrm>
              <a:off x="2374" y="634"/>
              <a:ext cx="561" cy="250"/>
              <a:chOff x="2945" y="295"/>
              <a:chExt cx="561" cy="250"/>
            </a:xfrm>
          </p:grpSpPr>
          <p:sp>
            <p:nvSpPr>
              <p:cNvPr id="18513" name="Text Box 67"/>
              <p:cNvSpPr txBox="1">
                <a:spLocks noChangeArrowheads="1"/>
              </p:cNvSpPr>
              <p:nvPr/>
            </p:nvSpPr>
            <p:spPr bwMode="auto">
              <a:xfrm>
                <a:off x="3154" y="295"/>
                <a:ext cx="35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2000" i="1">
                    <a:solidFill>
                      <a:srgbClr val="CC3300"/>
                    </a:solidFill>
                    <a:latin typeface="GOST type B" pitchFamily="34" charset="0"/>
                  </a:rPr>
                  <a:t>(</a:t>
                </a:r>
                <a:r>
                  <a:rPr lang="en-US" sz="2000" i="1">
                    <a:solidFill>
                      <a:srgbClr val="CC3300"/>
                    </a:solidFill>
                    <a:latin typeface="GOST type B" pitchFamily="34" charset="0"/>
                  </a:rPr>
                  <a:t>4</a:t>
                </a:r>
                <a:r>
                  <a:rPr lang="en-US" sz="2000" i="1" baseline="-20000">
                    <a:solidFill>
                      <a:srgbClr val="CC3300"/>
                    </a:solidFill>
                    <a:latin typeface="GOST type B" pitchFamily="34" charset="0"/>
                  </a:rPr>
                  <a:t>2</a:t>
                </a:r>
                <a:r>
                  <a:rPr lang="en-US" sz="2000" i="1">
                    <a:solidFill>
                      <a:srgbClr val="CC3300"/>
                    </a:solidFill>
                    <a:latin typeface="GOST type B" pitchFamily="34" charset="0"/>
                  </a:rPr>
                  <a:t>)</a:t>
                </a:r>
                <a:endParaRPr lang="ru-RU" sz="2000" i="1">
                  <a:solidFill>
                    <a:srgbClr val="CC3300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18514" name="Text Box 68"/>
              <p:cNvSpPr txBox="1">
                <a:spLocks noChangeArrowheads="1"/>
              </p:cNvSpPr>
              <p:nvPr/>
            </p:nvSpPr>
            <p:spPr bwMode="auto">
              <a:xfrm>
                <a:off x="2945" y="295"/>
                <a:ext cx="24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sz="2000" i="1">
                    <a:solidFill>
                      <a:srgbClr val="CC3300"/>
                    </a:solidFill>
                    <a:latin typeface="GOST type B" pitchFamily="34" charset="0"/>
                  </a:rPr>
                  <a:t>3</a:t>
                </a:r>
                <a:r>
                  <a:rPr lang="en-US" sz="2000" i="1" baseline="-20000">
                    <a:solidFill>
                      <a:srgbClr val="CC3300"/>
                    </a:solidFill>
                    <a:latin typeface="GOST type B" pitchFamily="34" charset="0"/>
                  </a:rPr>
                  <a:t>2</a:t>
                </a:r>
                <a:endParaRPr lang="ru-RU" sz="2000" i="1" baseline="-20000">
                  <a:solidFill>
                    <a:srgbClr val="CC3300"/>
                  </a:solidFill>
                  <a:latin typeface="GOST type B" pitchFamily="34" charset="0"/>
                </a:endParaRPr>
              </a:p>
            </p:txBody>
          </p:sp>
          <p:sp>
            <p:nvSpPr>
              <p:cNvPr id="18515" name="Text Box 69"/>
              <p:cNvSpPr txBox="1">
                <a:spLocks noChangeArrowheads="1"/>
              </p:cNvSpPr>
              <p:nvPr/>
            </p:nvSpPr>
            <p:spPr bwMode="auto">
              <a:xfrm>
                <a:off x="3094" y="295"/>
                <a:ext cx="19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1800" b="0">
                    <a:solidFill>
                      <a:srgbClr val="CC3300"/>
                    </a:solidFill>
                    <a:sym typeface="Symbol" pitchFamily="18" charset="2"/>
                  </a:rPr>
                  <a:t></a:t>
                </a:r>
              </a:p>
            </p:txBody>
          </p:sp>
        </p:grpSp>
        <p:sp>
          <p:nvSpPr>
            <p:cNvPr id="18512" name="Oval 70"/>
            <p:cNvSpPr>
              <a:spLocks noChangeArrowheads="1"/>
            </p:cNvSpPr>
            <p:nvPr/>
          </p:nvSpPr>
          <p:spPr bwMode="auto">
            <a:xfrm>
              <a:off x="2794" y="870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8481" name="Text Box 71"/>
          <p:cNvSpPr txBox="1">
            <a:spLocks noChangeArrowheads="1"/>
          </p:cNvSpPr>
          <p:nvPr/>
        </p:nvSpPr>
        <p:spPr bwMode="auto">
          <a:xfrm>
            <a:off x="3419475" y="3860800"/>
            <a:ext cx="714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i="1">
                <a:solidFill>
                  <a:srgbClr val="0000CC"/>
                </a:solidFill>
                <a:latin typeface="GOST type B" pitchFamily="34" charset="0"/>
              </a:rPr>
              <a:t>О</a:t>
            </a:r>
            <a:r>
              <a:rPr lang="ru-RU" sz="2000" i="1" baseline="-20000">
                <a:solidFill>
                  <a:srgbClr val="0000CC"/>
                </a:solidFill>
                <a:latin typeface="GOST type B" pitchFamily="34" charset="0"/>
              </a:rPr>
              <a:t>1</a:t>
            </a:r>
          </a:p>
        </p:txBody>
      </p:sp>
      <p:sp>
        <p:nvSpPr>
          <p:cNvPr id="18482" name="Line 73"/>
          <p:cNvSpPr>
            <a:spLocks noChangeShapeType="1"/>
          </p:cNvSpPr>
          <p:nvPr/>
        </p:nvSpPr>
        <p:spPr bwMode="auto">
          <a:xfrm flipV="1">
            <a:off x="6426200" y="3113088"/>
            <a:ext cx="1711325" cy="2071687"/>
          </a:xfrm>
          <a:prstGeom prst="line">
            <a:avLst/>
          </a:prstGeom>
          <a:noFill/>
          <a:ln w="12700">
            <a:solidFill>
              <a:srgbClr val="9933FF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83" name="Line 75"/>
          <p:cNvSpPr>
            <a:spLocks noChangeShapeType="1"/>
          </p:cNvSpPr>
          <p:nvPr/>
        </p:nvSpPr>
        <p:spPr bwMode="auto">
          <a:xfrm rot="-3057319">
            <a:off x="5213350" y="1247775"/>
            <a:ext cx="0" cy="2540000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8484" name="Group 76"/>
          <p:cNvGrpSpPr>
            <a:grpSpLocks/>
          </p:cNvGrpSpPr>
          <p:nvPr/>
        </p:nvGrpSpPr>
        <p:grpSpPr bwMode="auto">
          <a:xfrm>
            <a:off x="6245225" y="1879600"/>
            <a:ext cx="1109663" cy="2205038"/>
            <a:chOff x="3934" y="1184"/>
            <a:chExt cx="699" cy="1389"/>
          </a:xfrm>
        </p:grpSpPr>
        <p:sp>
          <p:nvSpPr>
            <p:cNvPr id="18507" name="Line 77"/>
            <p:cNvSpPr>
              <a:spLocks noChangeShapeType="1"/>
            </p:cNvSpPr>
            <p:nvPr/>
          </p:nvSpPr>
          <p:spPr bwMode="auto">
            <a:xfrm rot="18542681" flipH="1">
              <a:off x="3265" y="1904"/>
              <a:ext cx="1338" cy="0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 type="triangle" w="med" len="lg"/>
              <a:tailEnd type="non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508" name="Text Box 78"/>
            <p:cNvSpPr txBox="1">
              <a:spLocks noChangeArrowheads="1"/>
            </p:cNvSpPr>
            <p:nvPr/>
          </p:nvSpPr>
          <p:spPr bwMode="auto">
            <a:xfrm>
              <a:off x="4018" y="1205"/>
              <a:ext cx="3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0000CC"/>
                  </a:solidFill>
                  <a:latin typeface="GOST type B" pitchFamily="34" charset="0"/>
                </a:rPr>
                <a:t>П</a:t>
              </a:r>
              <a:r>
                <a:rPr lang="ru-RU" sz="2000" i="1" baseline="-20000">
                  <a:solidFill>
                    <a:srgbClr val="0000CC"/>
                  </a:solidFill>
                  <a:latin typeface="GOST type B" pitchFamily="34" charset="0"/>
                </a:rPr>
                <a:t>2</a:t>
              </a:r>
            </a:p>
          </p:txBody>
        </p:sp>
        <p:sp>
          <p:nvSpPr>
            <p:cNvPr id="18509" name="Text Box 79"/>
            <p:cNvSpPr txBox="1">
              <a:spLocks noChangeArrowheads="1"/>
            </p:cNvSpPr>
            <p:nvPr/>
          </p:nvSpPr>
          <p:spPr bwMode="auto">
            <a:xfrm>
              <a:off x="4317" y="1184"/>
              <a:ext cx="3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 i="1">
                  <a:solidFill>
                    <a:srgbClr val="0000CC"/>
                  </a:solidFill>
                  <a:latin typeface="GOST type B" pitchFamily="34" charset="0"/>
                </a:rPr>
                <a:t>x</a:t>
              </a:r>
              <a:r>
                <a:rPr lang="en-US" sz="2000" i="1" baseline="-20000">
                  <a:solidFill>
                    <a:srgbClr val="0000CC"/>
                  </a:solidFill>
                  <a:latin typeface="GOST type B" pitchFamily="34" charset="0"/>
                </a:rPr>
                <a:t>1</a:t>
              </a:r>
              <a:endParaRPr lang="ru-RU" sz="2000" i="1" baseline="-20000">
                <a:solidFill>
                  <a:srgbClr val="0000CC"/>
                </a:solidFill>
                <a:latin typeface="GOST type B" pitchFamily="34" charset="0"/>
              </a:endParaRPr>
            </a:p>
          </p:txBody>
        </p:sp>
        <p:sp>
          <p:nvSpPr>
            <p:cNvPr id="18510" name="Text Box 80"/>
            <p:cNvSpPr txBox="1">
              <a:spLocks noChangeArrowheads="1"/>
            </p:cNvSpPr>
            <p:nvPr/>
          </p:nvSpPr>
          <p:spPr bwMode="auto">
            <a:xfrm>
              <a:off x="4309" y="1417"/>
              <a:ext cx="3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0000CC"/>
                  </a:solidFill>
                  <a:latin typeface="GOST type B" pitchFamily="34" charset="0"/>
                </a:rPr>
                <a:t>П</a:t>
              </a:r>
              <a:r>
                <a:rPr lang="en-US" sz="2000" i="1" baseline="-20000">
                  <a:solidFill>
                    <a:srgbClr val="0000CC"/>
                  </a:solidFill>
                  <a:latin typeface="GOST type B" pitchFamily="34" charset="0"/>
                </a:rPr>
                <a:t>4</a:t>
              </a:r>
              <a:endParaRPr lang="ru-RU" sz="2000" i="1" baseline="-20000">
                <a:solidFill>
                  <a:srgbClr val="0000CC"/>
                </a:solidFill>
                <a:latin typeface="GOST type B" pitchFamily="34" charset="0"/>
              </a:endParaRPr>
            </a:p>
          </p:txBody>
        </p:sp>
      </p:grpSp>
      <p:grpSp>
        <p:nvGrpSpPr>
          <p:cNvPr id="18485" name="Group 81"/>
          <p:cNvGrpSpPr>
            <a:grpSpLocks/>
          </p:cNvGrpSpPr>
          <p:nvPr/>
        </p:nvGrpSpPr>
        <p:grpSpPr bwMode="auto">
          <a:xfrm>
            <a:off x="1193800" y="2282825"/>
            <a:ext cx="3979863" cy="825500"/>
            <a:chOff x="752" y="1438"/>
            <a:chExt cx="2507" cy="520"/>
          </a:xfrm>
        </p:grpSpPr>
        <p:sp>
          <p:nvSpPr>
            <p:cNvPr id="18503" name="Line 82"/>
            <p:cNvSpPr>
              <a:spLocks noChangeShapeType="1"/>
            </p:cNvSpPr>
            <p:nvPr/>
          </p:nvSpPr>
          <p:spPr bwMode="auto">
            <a:xfrm flipH="1">
              <a:off x="948" y="1707"/>
              <a:ext cx="23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504" name="Text Box 83"/>
            <p:cNvSpPr txBox="1">
              <a:spLocks noChangeArrowheads="1"/>
            </p:cNvSpPr>
            <p:nvPr/>
          </p:nvSpPr>
          <p:spPr bwMode="auto">
            <a:xfrm>
              <a:off x="992" y="1708"/>
              <a:ext cx="3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000" i="1">
                  <a:latin typeface="GOST type B" pitchFamily="34" charset="0"/>
                </a:rPr>
                <a:t>П</a:t>
              </a:r>
              <a:r>
                <a:rPr lang="en-US" sz="2000" i="1" baseline="-20000">
                  <a:latin typeface="GOST type B" pitchFamily="34" charset="0"/>
                </a:rPr>
                <a:t>1</a:t>
              </a:r>
              <a:endParaRPr lang="ru-RU" sz="2000" i="1" baseline="-20000">
                <a:latin typeface="GOST type B" pitchFamily="34" charset="0"/>
              </a:endParaRPr>
            </a:p>
          </p:txBody>
        </p:sp>
        <p:sp>
          <p:nvSpPr>
            <p:cNvPr id="18505" name="Text Box 84"/>
            <p:cNvSpPr txBox="1">
              <a:spLocks noChangeArrowheads="1"/>
            </p:cNvSpPr>
            <p:nvPr/>
          </p:nvSpPr>
          <p:spPr bwMode="auto">
            <a:xfrm>
              <a:off x="992" y="1438"/>
              <a:ext cx="3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000" i="1">
                  <a:latin typeface="GOST type B" pitchFamily="34" charset="0"/>
                </a:rPr>
                <a:t>П</a:t>
              </a:r>
              <a:r>
                <a:rPr lang="ru-RU" sz="2000" i="1" baseline="-20000">
                  <a:latin typeface="GOST type B" pitchFamily="34" charset="0"/>
                </a:rPr>
                <a:t>2</a:t>
              </a:r>
            </a:p>
          </p:txBody>
        </p:sp>
        <p:sp>
          <p:nvSpPr>
            <p:cNvPr id="18506" name="Text Box 85"/>
            <p:cNvSpPr txBox="1">
              <a:spLocks noChangeArrowheads="1"/>
            </p:cNvSpPr>
            <p:nvPr/>
          </p:nvSpPr>
          <p:spPr bwMode="auto">
            <a:xfrm>
              <a:off x="752" y="1586"/>
              <a:ext cx="3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 i="1">
                  <a:latin typeface="GOST type B" pitchFamily="34" charset="0"/>
                </a:rPr>
                <a:t>x</a:t>
              </a:r>
              <a:endParaRPr lang="ru-RU" sz="2000" i="1" baseline="-20000">
                <a:latin typeface="GOST type B" pitchFamily="34" charset="0"/>
              </a:endParaRPr>
            </a:p>
          </p:txBody>
        </p:sp>
      </p:grpSp>
      <p:sp>
        <p:nvSpPr>
          <p:cNvPr id="18486" name="Text Box 86"/>
          <p:cNvSpPr txBox="1">
            <a:spLocks noChangeArrowheads="1"/>
          </p:cNvSpPr>
          <p:nvPr/>
        </p:nvSpPr>
        <p:spPr bwMode="auto">
          <a:xfrm>
            <a:off x="7054850" y="4192588"/>
            <a:ext cx="714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i="1">
                <a:solidFill>
                  <a:srgbClr val="9933FF"/>
                </a:solidFill>
                <a:latin typeface="GOST type B" pitchFamily="34" charset="0"/>
              </a:rPr>
              <a:t>О</a:t>
            </a:r>
            <a:r>
              <a:rPr lang="en-US" sz="2000" i="1" baseline="-20000">
                <a:solidFill>
                  <a:srgbClr val="9933FF"/>
                </a:solidFill>
                <a:latin typeface="GOST type B" pitchFamily="34" charset="0"/>
              </a:rPr>
              <a:t>4</a:t>
            </a:r>
            <a:endParaRPr lang="ru-RU" sz="2000" i="1" baseline="-20000">
              <a:solidFill>
                <a:srgbClr val="9933FF"/>
              </a:solidFill>
              <a:latin typeface="GOST type B" pitchFamily="34" charset="0"/>
            </a:endParaRPr>
          </a:p>
        </p:txBody>
      </p:sp>
      <p:grpSp>
        <p:nvGrpSpPr>
          <p:cNvPr id="18487" name="Group 87"/>
          <p:cNvGrpSpPr>
            <a:grpSpLocks/>
          </p:cNvGrpSpPr>
          <p:nvPr/>
        </p:nvGrpSpPr>
        <p:grpSpPr bwMode="auto">
          <a:xfrm>
            <a:off x="4149725" y="1641475"/>
            <a:ext cx="873125" cy="396875"/>
            <a:chOff x="2945" y="295"/>
            <a:chExt cx="550" cy="250"/>
          </a:xfrm>
        </p:grpSpPr>
        <p:sp>
          <p:nvSpPr>
            <p:cNvPr id="18500" name="Text Box 88"/>
            <p:cNvSpPr txBox="1">
              <a:spLocks noChangeArrowheads="1"/>
            </p:cNvSpPr>
            <p:nvPr/>
          </p:nvSpPr>
          <p:spPr bwMode="auto">
            <a:xfrm>
              <a:off x="3154" y="295"/>
              <a:ext cx="34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2000" i="1">
                  <a:solidFill>
                    <a:srgbClr val="CC3300"/>
                  </a:solidFill>
                  <a:latin typeface="GOST type B" pitchFamily="34" charset="0"/>
                </a:rPr>
                <a:t>(6</a:t>
              </a:r>
              <a:r>
                <a:rPr lang="en-US" sz="2000" i="1" baseline="-20000">
                  <a:solidFill>
                    <a:srgbClr val="CC3300"/>
                  </a:solidFill>
                  <a:latin typeface="GOST type B" pitchFamily="34" charset="0"/>
                </a:rPr>
                <a:t>2</a:t>
              </a:r>
              <a:r>
                <a:rPr lang="en-US" sz="2000" i="1">
                  <a:solidFill>
                    <a:srgbClr val="CC3300"/>
                  </a:solidFill>
                  <a:latin typeface="GOST type B" pitchFamily="34" charset="0"/>
                </a:rPr>
                <a:t>)</a:t>
              </a:r>
              <a:endParaRPr lang="ru-RU" sz="2000" i="1">
                <a:solidFill>
                  <a:srgbClr val="CC3300"/>
                </a:solidFill>
                <a:latin typeface="GOST type B" pitchFamily="34" charset="0"/>
              </a:endParaRPr>
            </a:p>
          </p:txBody>
        </p:sp>
        <p:sp>
          <p:nvSpPr>
            <p:cNvPr id="18501" name="Text Box 89"/>
            <p:cNvSpPr txBox="1">
              <a:spLocks noChangeArrowheads="1"/>
            </p:cNvSpPr>
            <p:nvPr/>
          </p:nvSpPr>
          <p:spPr bwMode="auto">
            <a:xfrm>
              <a:off x="2945" y="295"/>
              <a:ext cx="24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2000" i="1">
                  <a:solidFill>
                    <a:srgbClr val="CC3300"/>
                  </a:solidFill>
                  <a:latin typeface="GOST type B" pitchFamily="34" charset="0"/>
                </a:rPr>
                <a:t>5</a:t>
              </a:r>
              <a:r>
                <a:rPr lang="en-US" sz="2000" i="1" baseline="-20000">
                  <a:solidFill>
                    <a:srgbClr val="CC3300"/>
                  </a:solidFill>
                  <a:latin typeface="GOST type B" pitchFamily="34" charset="0"/>
                </a:rPr>
                <a:t>2</a:t>
              </a:r>
              <a:endParaRPr lang="ru-RU" sz="2000" i="1" baseline="-20000">
                <a:solidFill>
                  <a:srgbClr val="CC3300"/>
                </a:solidFill>
                <a:latin typeface="GOST type B" pitchFamily="34" charset="0"/>
              </a:endParaRPr>
            </a:p>
          </p:txBody>
        </p:sp>
        <p:sp>
          <p:nvSpPr>
            <p:cNvPr id="18502" name="Text Box 90"/>
            <p:cNvSpPr txBox="1">
              <a:spLocks noChangeArrowheads="1"/>
            </p:cNvSpPr>
            <p:nvPr/>
          </p:nvSpPr>
          <p:spPr bwMode="auto">
            <a:xfrm>
              <a:off x="3094" y="295"/>
              <a:ext cx="19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1800" b="0">
                  <a:solidFill>
                    <a:srgbClr val="CC3300"/>
                  </a:solidFill>
                  <a:sym typeface="Symbol" pitchFamily="18" charset="2"/>
                </a:rPr>
                <a:t></a:t>
              </a:r>
            </a:p>
          </p:txBody>
        </p:sp>
      </p:grpSp>
      <p:grpSp>
        <p:nvGrpSpPr>
          <p:cNvPr id="18488" name="Group 91"/>
          <p:cNvGrpSpPr>
            <a:grpSpLocks/>
          </p:cNvGrpSpPr>
          <p:nvPr/>
        </p:nvGrpSpPr>
        <p:grpSpPr bwMode="auto">
          <a:xfrm>
            <a:off x="3783013" y="3552825"/>
            <a:ext cx="3162300" cy="323850"/>
            <a:chOff x="2383" y="2238"/>
            <a:chExt cx="1992" cy="204"/>
          </a:xfrm>
        </p:grpSpPr>
        <p:sp>
          <p:nvSpPr>
            <p:cNvPr id="18498" name="Freeform 92"/>
            <p:cNvSpPr>
              <a:spLocks/>
            </p:cNvSpPr>
            <p:nvPr/>
          </p:nvSpPr>
          <p:spPr bwMode="auto">
            <a:xfrm>
              <a:off x="2383" y="2238"/>
              <a:ext cx="84" cy="170"/>
            </a:xfrm>
            <a:custGeom>
              <a:avLst/>
              <a:gdLst>
                <a:gd name="T0" fmla="*/ 0 w 84"/>
                <a:gd name="T1" fmla="*/ 37 h 170"/>
                <a:gd name="T2" fmla="*/ 27 w 84"/>
                <a:gd name="T3" fmla="*/ 4 h 170"/>
                <a:gd name="T4" fmla="*/ 72 w 84"/>
                <a:gd name="T5" fmla="*/ 13 h 170"/>
                <a:gd name="T6" fmla="*/ 67 w 84"/>
                <a:gd name="T7" fmla="*/ 61 h 170"/>
                <a:gd name="T8" fmla="*/ 15 w 84"/>
                <a:gd name="T9" fmla="*/ 100 h 170"/>
                <a:gd name="T10" fmla="*/ 12 w 84"/>
                <a:gd name="T11" fmla="*/ 155 h 170"/>
                <a:gd name="T12" fmla="*/ 63 w 84"/>
                <a:gd name="T13" fmla="*/ 164 h 170"/>
                <a:gd name="T14" fmla="*/ 84 w 84"/>
                <a:gd name="T15" fmla="*/ 121 h 17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84"/>
                <a:gd name="T25" fmla="*/ 0 h 170"/>
                <a:gd name="T26" fmla="*/ 84 w 84"/>
                <a:gd name="T27" fmla="*/ 170 h 17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84" h="170">
                  <a:moveTo>
                    <a:pt x="0" y="37"/>
                  </a:moveTo>
                  <a:cubicBezTo>
                    <a:pt x="4" y="32"/>
                    <a:pt x="15" y="8"/>
                    <a:pt x="27" y="4"/>
                  </a:cubicBezTo>
                  <a:cubicBezTo>
                    <a:pt x="39" y="0"/>
                    <a:pt x="65" y="4"/>
                    <a:pt x="72" y="13"/>
                  </a:cubicBezTo>
                  <a:cubicBezTo>
                    <a:pt x="79" y="22"/>
                    <a:pt x="76" y="47"/>
                    <a:pt x="67" y="61"/>
                  </a:cubicBezTo>
                  <a:cubicBezTo>
                    <a:pt x="58" y="75"/>
                    <a:pt x="24" y="84"/>
                    <a:pt x="15" y="100"/>
                  </a:cubicBezTo>
                  <a:cubicBezTo>
                    <a:pt x="6" y="116"/>
                    <a:pt x="4" y="144"/>
                    <a:pt x="12" y="155"/>
                  </a:cubicBezTo>
                  <a:cubicBezTo>
                    <a:pt x="20" y="166"/>
                    <a:pt x="51" y="170"/>
                    <a:pt x="63" y="164"/>
                  </a:cubicBezTo>
                  <a:cubicBezTo>
                    <a:pt x="75" y="158"/>
                    <a:pt x="80" y="130"/>
                    <a:pt x="84" y="121"/>
                  </a:cubicBezTo>
                </a:path>
              </a:pathLst>
            </a:custGeom>
            <a:noFill/>
            <a:ln w="1905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99" name="Freeform 93"/>
            <p:cNvSpPr>
              <a:spLocks/>
            </p:cNvSpPr>
            <p:nvPr/>
          </p:nvSpPr>
          <p:spPr bwMode="auto">
            <a:xfrm rot="-3035392">
              <a:off x="4248" y="2315"/>
              <a:ext cx="84" cy="170"/>
            </a:xfrm>
            <a:custGeom>
              <a:avLst/>
              <a:gdLst>
                <a:gd name="T0" fmla="*/ 0 w 84"/>
                <a:gd name="T1" fmla="*/ 37 h 170"/>
                <a:gd name="T2" fmla="*/ 27 w 84"/>
                <a:gd name="T3" fmla="*/ 4 h 170"/>
                <a:gd name="T4" fmla="*/ 72 w 84"/>
                <a:gd name="T5" fmla="*/ 13 h 170"/>
                <a:gd name="T6" fmla="*/ 67 w 84"/>
                <a:gd name="T7" fmla="*/ 61 h 170"/>
                <a:gd name="T8" fmla="*/ 15 w 84"/>
                <a:gd name="T9" fmla="*/ 100 h 170"/>
                <a:gd name="T10" fmla="*/ 12 w 84"/>
                <a:gd name="T11" fmla="*/ 155 h 170"/>
                <a:gd name="T12" fmla="*/ 63 w 84"/>
                <a:gd name="T13" fmla="*/ 164 h 170"/>
                <a:gd name="T14" fmla="*/ 84 w 84"/>
                <a:gd name="T15" fmla="*/ 121 h 17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84"/>
                <a:gd name="T25" fmla="*/ 0 h 170"/>
                <a:gd name="T26" fmla="*/ 84 w 84"/>
                <a:gd name="T27" fmla="*/ 170 h 17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84" h="170">
                  <a:moveTo>
                    <a:pt x="0" y="37"/>
                  </a:moveTo>
                  <a:cubicBezTo>
                    <a:pt x="4" y="32"/>
                    <a:pt x="15" y="8"/>
                    <a:pt x="27" y="4"/>
                  </a:cubicBezTo>
                  <a:cubicBezTo>
                    <a:pt x="39" y="0"/>
                    <a:pt x="65" y="4"/>
                    <a:pt x="72" y="13"/>
                  </a:cubicBezTo>
                  <a:cubicBezTo>
                    <a:pt x="79" y="22"/>
                    <a:pt x="76" y="47"/>
                    <a:pt x="67" y="61"/>
                  </a:cubicBezTo>
                  <a:cubicBezTo>
                    <a:pt x="58" y="75"/>
                    <a:pt x="24" y="84"/>
                    <a:pt x="15" y="100"/>
                  </a:cubicBezTo>
                  <a:cubicBezTo>
                    <a:pt x="6" y="116"/>
                    <a:pt x="4" y="144"/>
                    <a:pt x="12" y="155"/>
                  </a:cubicBezTo>
                  <a:cubicBezTo>
                    <a:pt x="20" y="166"/>
                    <a:pt x="51" y="170"/>
                    <a:pt x="63" y="164"/>
                  </a:cubicBezTo>
                  <a:cubicBezTo>
                    <a:pt x="75" y="158"/>
                    <a:pt x="80" y="130"/>
                    <a:pt x="84" y="121"/>
                  </a:cubicBezTo>
                </a:path>
              </a:pathLst>
            </a:custGeom>
            <a:noFill/>
            <a:ln w="1905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8" name="Group 94"/>
          <p:cNvGrpSpPr>
            <a:grpSpLocks/>
          </p:cNvGrpSpPr>
          <p:nvPr/>
        </p:nvGrpSpPr>
        <p:grpSpPr bwMode="auto">
          <a:xfrm>
            <a:off x="3838575" y="1674813"/>
            <a:ext cx="723900" cy="1169987"/>
            <a:chOff x="2418" y="1055"/>
            <a:chExt cx="456" cy="737"/>
          </a:xfrm>
        </p:grpSpPr>
        <p:sp>
          <p:nvSpPr>
            <p:cNvPr id="18496" name="AutoShape 95"/>
            <p:cNvSpPr>
              <a:spLocks/>
            </p:cNvSpPr>
            <p:nvPr/>
          </p:nvSpPr>
          <p:spPr bwMode="auto">
            <a:xfrm rot="13165189" flipV="1">
              <a:off x="2418" y="1055"/>
              <a:ext cx="139" cy="737"/>
            </a:xfrm>
            <a:prstGeom prst="leftBrace">
              <a:avLst>
                <a:gd name="adj1" fmla="val 44185"/>
                <a:gd name="adj2" fmla="val 50000"/>
              </a:avLst>
            </a:prstGeom>
            <a:noFill/>
            <a:ln w="19050">
              <a:solidFill>
                <a:srgbClr val="99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8497" name="Text Box 96"/>
            <p:cNvSpPr txBox="1">
              <a:spLocks noChangeArrowheads="1"/>
            </p:cNvSpPr>
            <p:nvPr/>
          </p:nvSpPr>
          <p:spPr bwMode="auto">
            <a:xfrm>
              <a:off x="2424" y="1417"/>
              <a:ext cx="45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 i="1">
                  <a:solidFill>
                    <a:srgbClr val="9933FF"/>
                  </a:solidFill>
                  <a:latin typeface="GOST type B" pitchFamily="34" charset="0"/>
                </a:rPr>
                <a:t>R</a:t>
              </a:r>
              <a:r>
                <a:rPr lang="en-US" sz="2000" i="1" baseline="-20000">
                  <a:solidFill>
                    <a:srgbClr val="9933FF"/>
                  </a:solidFill>
                  <a:latin typeface="GOST type B" pitchFamily="34" charset="0"/>
                </a:rPr>
                <a:t>c</a:t>
              </a:r>
              <a:endParaRPr lang="ru-RU" sz="2000" i="1" baseline="-20000">
                <a:solidFill>
                  <a:srgbClr val="9933FF"/>
                </a:solidFill>
                <a:latin typeface="GOST type B" pitchFamily="34" charset="0"/>
              </a:endParaRPr>
            </a:p>
          </p:txBody>
        </p:sp>
      </p:grpSp>
      <p:grpSp>
        <p:nvGrpSpPr>
          <p:cNvPr id="18490" name="Group 97"/>
          <p:cNvGrpSpPr>
            <a:grpSpLocks/>
          </p:cNvGrpSpPr>
          <p:nvPr/>
        </p:nvGrpSpPr>
        <p:grpSpPr bwMode="auto">
          <a:xfrm>
            <a:off x="2970213" y="2205038"/>
            <a:ext cx="838200" cy="468312"/>
            <a:chOff x="1871" y="1389"/>
            <a:chExt cx="528" cy="295"/>
          </a:xfrm>
        </p:grpSpPr>
        <p:sp>
          <p:nvSpPr>
            <p:cNvPr id="18494" name="Text Box 98"/>
            <p:cNvSpPr txBox="1">
              <a:spLocks noChangeArrowheads="1"/>
            </p:cNvSpPr>
            <p:nvPr/>
          </p:nvSpPr>
          <p:spPr bwMode="auto">
            <a:xfrm>
              <a:off x="1871" y="1389"/>
              <a:ext cx="52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ru-RU" sz="2000" i="1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1</a:t>
              </a:r>
              <a:r>
                <a:rPr lang="ru-RU" sz="2000" i="1" baseline="-20000">
                  <a:solidFill>
                    <a:srgbClr val="CC0000"/>
                  </a:solidFill>
                  <a:latin typeface="GOST type B" pitchFamily="34" charset="0"/>
                  <a:cs typeface="Arial" charset="0"/>
                </a:rPr>
                <a:t>2</a:t>
              </a:r>
            </a:p>
          </p:txBody>
        </p:sp>
        <p:sp>
          <p:nvSpPr>
            <p:cNvPr id="18495" name="Oval 99"/>
            <p:cNvSpPr>
              <a:spLocks noChangeArrowheads="1"/>
            </p:cNvSpPr>
            <p:nvPr/>
          </p:nvSpPr>
          <p:spPr bwMode="auto">
            <a:xfrm>
              <a:off x="2162" y="1637"/>
              <a:ext cx="47" cy="47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8491" name="Oval 100"/>
          <p:cNvSpPr>
            <a:spLocks noChangeArrowheads="1"/>
          </p:cNvSpPr>
          <p:nvPr/>
        </p:nvSpPr>
        <p:spPr bwMode="auto">
          <a:xfrm>
            <a:off x="4192588" y="1685925"/>
            <a:ext cx="74612" cy="74613"/>
          </a:xfrm>
          <a:prstGeom prst="ellipse">
            <a:avLst/>
          </a:prstGeom>
          <a:solidFill>
            <a:srgbClr val="CC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92" name="Line 101"/>
          <p:cNvSpPr>
            <a:spLocks noChangeShapeType="1"/>
          </p:cNvSpPr>
          <p:nvPr/>
        </p:nvSpPr>
        <p:spPr bwMode="auto">
          <a:xfrm>
            <a:off x="6203950" y="3322638"/>
            <a:ext cx="2141538" cy="1735137"/>
          </a:xfrm>
          <a:prstGeom prst="line">
            <a:avLst/>
          </a:prstGeom>
          <a:noFill/>
          <a:ln w="12700">
            <a:solidFill>
              <a:srgbClr val="9933FF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93" name="Oval 102"/>
          <p:cNvSpPr>
            <a:spLocks noChangeArrowheads="1"/>
          </p:cNvSpPr>
          <p:nvPr/>
        </p:nvSpPr>
        <p:spPr bwMode="auto">
          <a:xfrm>
            <a:off x="7219950" y="4135438"/>
            <a:ext cx="74613" cy="74612"/>
          </a:xfrm>
          <a:prstGeom prst="ellipse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2"/>
          <p:cNvGrpSpPr>
            <a:grpSpLocks/>
          </p:cNvGrpSpPr>
          <p:nvPr/>
        </p:nvGrpSpPr>
        <p:grpSpPr bwMode="auto">
          <a:xfrm>
            <a:off x="101600" y="879475"/>
            <a:ext cx="2287588" cy="2432050"/>
            <a:chOff x="64" y="554"/>
            <a:chExt cx="1441" cy="1532"/>
          </a:xfrm>
        </p:grpSpPr>
        <p:pic>
          <p:nvPicPr>
            <p:cNvPr id="19504" name="Picture 7" descr="конус0"/>
            <p:cNvPicPr preferRelativeResize="0"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20" t="20424" r="33994" b="10335"/>
            <a:stretch>
              <a:fillRect/>
            </a:stretch>
          </p:blipFill>
          <p:spPr bwMode="auto">
            <a:xfrm>
              <a:off x="64" y="554"/>
              <a:ext cx="1441" cy="15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505" name="Text Box 17"/>
            <p:cNvSpPr txBox="1">
              <a:spLocks noChangeArrowheads="1"/>
            </p:cNvSpPr>
            <p:nvPr/>
          </p:nvSpPr>
          <p:spPr bwMode="auto">
            <a:xfrm>
              <a:off x="1213" y="598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990033"/>
                  </a:solidFill>
                </a:rPr>
                <a:t>1</a:t>
              </a:r>
              <a:endParaRPr lang="ru-RU" sz="1800">
                <a:solidFill>
                  <a:srgbClr val="990033"/>
                </a:solidFill>
              </a:endParaRPr>
            </a:p>
          </p:txBody>
        </p:sp>
        <p:sp>
          <p:nvSpPr>
            <p:cNvPr id="19506" name="Freeform 53"/>
            <p:cNvSpPr>
              <a:spLocks/>
            </p:cNvSpPr>
            <p:nvPr/>
          </p:nvSpPr>
          <p:spPr bwMode="auto">
            <a:xfrm>
              <a:off x="297" y="1709"/>
              <a:ext cx="946" cy="245"/>
            </a:xfrm>
            <a:custGeom>
              <a:avLst/>
              <a:gdLst>
                <a:gd name="T0" fmla="*/ 277 w 946"/>
                <a:gd name="T1" fmla="*/ 17 h 245"/>
                <a:gd name="T2" fmla="*/ 145 w 946"/>
                <a:gd name="T3" fmla="*/ 44 h 245"/>
                <a:gd name="T4" fmla="*/ 25 w 946"/>
                <a:gd name="T5" fmla="*/ 81 h 245"/>
                <a:gd name="T6" fmla="*/ 1 w 946"/>
                <a:gd name="T7" fmla="*/ 137 h 245"/>
                <a:gd name="T8" fmla="*/ 31 w 946"/>
                <a:gd name="T9" fmla="*/ 175 h 245"/>
                <a:gd name="T10" fmla="*/ 118 w 946"/>
                <a:gd name="T11" fmla="*/ 212 h 245"/>
                <a:gd name="T12" fmla="*/ 249 w 946"/>
                <a:gd name="T13" fmla="*/ 233 h 245"/>
                <a:gd name="T14" fmla="*/ 418 w 946"/>
                <a:gd name="T15" fmla="*/ 244 h 245"/>
                <a:gd name="T16" fmla="*/ 637 w 946"/>
                <a:gd name="T17" fmla="*/ 229 h 245"/>
                <a:gd name="T18" fmla="*/ 819 w 946"/>
                <a:gd name="T19" fmla="*/ 195 h 245"/>
                <a:gd name="T20" fmla="*/ 927 w 946"/>
                <a:gd name="T21" fmla="*/ 143 h 245"/>
                <a:gd name="T22" fmla="*/ 933 w 946"/>
                <a:gd name="T23" fmla="*/ 103 h 245"/>
                <a:gd name="T24" fmla="*/ 867 w 946"/>
                <a:gd name="T25" fmla="*/ 57 h 245"/>
                <a:gd name="T26" fmla="*/ 724 w 946"/>
                <a:gd name="T27" fmla="*/ 19 h 245"/>
                <a:gd name="T28" fmla="*/ 585 w 946"/>
                <a:gd name="T29" fmla="*/ 3 h 245"/>
                <a:gd name="T30" fmla="*/ 477 w 946"/>
                <a:gd name="T31" fmla="*/ 2 h 245"/>
                <a:gd name="T32" fmla="*/ 377 w 946"/>
                <a:gd name="T33" fmla="*/ 6 h 245"/>
                <a:gd name="T34" fmla="*/ 277 w 946"/>
                <a:gd name="T35" fmla="*/ 17 h 24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46"/>
                <a:gd name="T55" fmla="*/ 0 h 245"/>
                <a:gd name="T56" fmla="*/ 946 w 946"/>
                <a:gd name="T57" fmla="*/ 245 h 24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46" h="245">
                  <a:moveTo>
                    <a:pt x="277" y="17"/>
                  </a:moveTo>
                  <a:cubicBezTo>
                    <a:pt x="245" y="22"/>
                    <a:pt x="187" y="33"/>
                    <a:pt x="145" y="44"/>
                  </a:cubicBezTo>
                  <a:cubicBezTo>
                    <a:pt x="103" y="55"/>
                    <a:pt x="49" y="65"/>
                    <a:pt x="25" y="81"/>
                  </a:cubicBezTo>
                  <a:cubicBezTo>
                    <a:pt x="1" y="97"/>
                    <a:pt x="0" y="121"/>
                    <a:pt x="1" y="137"/>
                  </a:cubicBezTo>
                  <a:cubicBezTo>
                    <a:pt x="2" y="153"/>
                    <a:pt x="11" y="163"/>
                    <a:pt x="31" y="175"/>
                  </a:cubicBezTo>
                  <a:cubicBezTo>
                    <a:pt x="51" y="187"/>
                    <a:pt x="82" y="202"/>
                    <a:pt x="118" y="212"/>
                  </a:cubicBezTo>
                  <a:cubicBezTo>
                    <a:pt x="154" y="222"/>
                    <a:pt x="199" y="228"/>
                    <a:pt x="249" y="233"/>
                  </a:cubicBezTo>
                  <a:cubicBezTo>
                    <a:pt x="299" y="238"/>
                    <a:pt x="353" y="245"/>
                    <a:pt x="418" y="244"/>
                  </a:cubicBezTo>
                  <a:cubicBezTo>
                    <a:pt x="483" y="243"/>
                    <a:pt x="570" y="237"/>
                    <a:pt x="637" y="229"/>
                  </a:cubicBezTo>
                  <a:cubicBezTo>
                    <a:pt x="704" y="221"/>
                    <a:pt x="771" y="209"/>
                    <a:pt x="819" y="195"/>
                  </a:cubicBezTo>
                  <a:cubicBezTo>
                    <a:pt x="867" y="181"/>
                    <a:pt x="908" y="158"/>
                    <a:pt x="927" y="143"/>
                  </a:cubicBezTo>
                  <a:cubicBezTo>
                    <a:pt x="946" y="128"/>
                    <a:pt x="943" y="117"/>
                    <a:pt x="933" y="103"/>
                  </a:cubicBezTo>
                  <a:cubicBezTo>
                    <a:pt x="923" y="89"/>
                    <a:pt x="902" y="71"/>
                    <a:pt x="867" y="57"/>
                  </a:cubicBezTo>
                  <a:cubicBezTo>
                    <a:pt x="832" y="43"/>
                    <a:pt x="771" y="28"/>
                    <a:pt x="724" y="19"/>
                  </a:cubicBezTo>
                  <a:cubicBezTo>
                    <a:pt x="677" y="10"/>
                    <a:pt x="627" y="6"/>
                    <a:pt x="585" y="3"/>
                  </a:cubicBezTo>
                  <a:cubicBezTo>
                    <a:pt x="544" y="0"/>
                    <a:pt x="512" y="2"/>
                    <a:pt x="477" y="2"/>
                  </a:cubicBezTo>
                  <a:cubicBezTo>
                    <a:pt x="442" y="2"/>
                    <a:pt x="411" y="4"/>
                    <a:pt x="377" y="6"/>
                  </a:cubicBezTo>
                  <a:cubicBezTo>
                    <a:pt x="343" y="9"/>
                    <a:pt x="298" y="15"/>
                    <a:pt x="277" y="17"/>
                  </a:cubicBezTo>
                  <a:close/>
                </a:path>
              </a:pathLst>
            </a:custGeom>
            <a:noFill/>
            <a:ln w="9525">
              <a:solidFill>
                <a:srgbClr val="007D7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507" name="Freeform 61"/>
            <p:cNvSpPr>
              <a:spLocks/>
            </p:cNvSpPr>
            <p:nvPr/>
          </p:nvSpPr>
          <p:spPr bwMode="auto">
            <a:xfrm>
              <a:off x="458" y="1264"/>
              <a:ext cx="572" cy="153"/>
            </a:xfrm>
            <a:custGeom>
              <a:avLst/>
              <a:gdLst>
                <a:gd name="T0" fmla="*/ 24 w 572"/>
                <a:gd name="T1" fmla="*/ 110 h 153"/>
                <a:gd name="T2" fmla="*/ 84 w 572"/>
                <a:gd name="T3" fmla="*/ 130 h 153"/>
                <a:gd name="T4" fmla="*/ 184 w 572"/>
                <a:gd name="T5" fmla="*/ 148 h 153"/>
                <a:gd name="T6" fmla="*/ 284 w 572"/>
                <a:gd name="T7" fmla="*/ 152 h 153"/>
                <a:gd name="T8" fmla="*/ 398 w 572"/>
                <a:gd name="T9" fmla="*/ 144 h 153"/>
                <a:gd name="T10" fmla="*/ 500 w 572"/>
                <a:gd name="T11" fmla="*/ 120 h 153"/>
                <a:gd name="T12" fmla="*/ 556 w 572"/>
                <a:gd name="T13" fmla="*/ 94 h 153"/>
                <a:gd name="T14" fmla="*/ 572 w 572"/>
                <a:gd name="T15" fmla="*/ 76 h 153"/>
                <a:gd name="T16" fmla="*/ 558 w 572"/>
                <a:gd name="T17" fmla="*/ 50 h 153"/>
                <a:gd name="T18" fmla="*/ 506 w 572"/>
                <a:gd name="T19" fmla="*/ 26 h 153"/>
                <a:gd name="T20" fmla="*/ 392 w 572"/>
                <a:gd name="T21" fmla="*/ 6 h 153"/>
                <a:gd name="T22" fmla="*/ 276 w 572"/>
                <a:gd name="T23" fmla="*/ 2 h 153"/>
                <a:gd name="T24" fmla="*/ 150 w 572"/>
                <a:gd name="T25" fmla="*/ 16 h 153"/>
                <a:gd name="T26" fmla="*/ 54 w 572"/>
                <a:gd name="T27" fmla="*/ 40 h 153"/>
                <a:gd name="T28" fmla="*/ 14 w 572"/>
                <a:gd name="T29" fmla="*/ 66 h 153"/>
                <a:gd name="T30" fmla="*/ 2 w 572"/>
                <a:gd name="T31" fmla="*/ 88 h 153"/>
                <a:gd name="T32" fmla="*/ 24 w 572"/>
                <a:gd name="T33" fmla="*/ 110 h 15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72"/>
                <a:gd name="T52" fmla="*/ 0 h 153"/>
                <a:gd name="T53" fmla="*/ 572 w 572"/>
                <a:gd name="T54" fmla="*/ 153 h 15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72" h="153">
                  <a:moveTo>
                    <a:pt x="24" y="110"/>
                  </a:moveTo>
                  <a:cubicBezTo>
                    <a:pt x="37" y="117"/>
                    <a:pt x="57" y="124"/>
                    <a:pt x="84" y="130"/>
                  </a:cubicBezTo>
                  <a:cubicBezTo>
                    <a:pt x="111" y="136"/>
                    <a:pt x="151" y="144"/>
                    <a:pt x="184" y="148"/>
                  </a:cubicBezTo>
                  <a:cubicBezTo>
                    <a:pt x="217" y="152"/>
                    <a:pt x="248" y="153"/>
                    <a:pt x="284" y="152"/>
                  </a:cubicBezTo>
                  <a:cubicBezTo>
                    <a:pt x="320" y="151"/>
                    <a:pt x="362" y="149"/>
                    <a:pt x="398" y="144"/>
                  </a:cubicBezTo>
                  <a:cubicBezTo>
                    <a:pt x="434" y="139"/>
                    <a:pt x="474" y="128"/>
                    <a:pt x="500" y="120"/>
                  </a:cubicBezTo>
                  <a:cubicBezTo>
                    <a:pt x="526" y="112"/>
                    <a:pt x="544" y="101"/>
                    <a:pt x="556" y="94"/>
                  </a:cubicBezTo>
                  <a:cubicBezTo>
                    <a:pt x="568" y="87"/>
                    <a:pt x="572" y="83"/>
                    <a:pt x="572" y="76"/>
                  </a:cubicBezTo>
                  <a:cubicBezTo>
                    <a:pt x="572" y="69"/>
                    <a:pt x="569" y="58"/>
                    <a:pt x="558" y="50"/>
                  </a:cubicBezTo>
                  <a:cubicBezTo>
                    <a:pt x="547" y="42"/>
                    <a:pt x="534" y="33"/>
                    <a:pt x="506" y="26"/>
                  </a:cubicBezTo>
                  <a:cubicBezTo>
                    <a:pt x="478" y="19"/>
                    <a:pt x="430" y="10"/>
                    <a:pt x="392" y="6"/>
                  </a:cubicBezTo>
                  <a:cubicBezTo>
                    <a:pt x="354" y="2"/>
                    <a:pt x="316" y="0"/>
                    <a:pt x="276" y="2"/>
                  </a:cubicBezTo>
                  <a:cubicBezTo>
                    <a:pt x="236" y="4"/>
                    <a:pt x="187" y="10"/>
                    <a:pt x="150" y="16"/>
                  </a:cubicBezTo>
                  <a:cubicBezTo>
                    <a:pt x="113" y="22"/>
                    <a:pt x="77" y="32"/>
                    <a:pt x="54" y="40"/>
                  </a:cubicBezTo>
                  <a:cubicBezTo>
                    <a:pt x="31" y="48"/>
                    <a:pt x="23" y="58"/>
                    <a:pt x="14" y="66"/>
                  </a:cubicBezTo>
                  <a:cubicBezTo>
                    <a:pt x="5" y="74"/>
                    <a:pt x="0" y="81"/>
                    <a:pt x="2" y="88"/>
                  </a:cubicBezTo>
                  <a:cubicBezTo>
                    <a:pt x="4" y="95"/>
                    <a:pt x="20" y="106"/>
                    <a:pt x="24" y="11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73000"/>
                  </a:schemeClr>
                </a:gs>
                <a:gs pos="100000">
                  <a:srgbClr val="CE00FE">
                    <a:alpha val="68999"/>
                  </a:srgbClr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990033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368300" y="7938"/>
            <a:ext cx="8229600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ru-RU" sz="3200">
                <a:solidFill>
                  <a:srgbClr val="3333CC"/>
                </a:solidFill>
              </a:rPr>
              <a:t>Сечения прямого кругового конуса</a:t>
            </a:r>
          </a:p>
        </p:txBody>
      </p:sp>
      <p:sp>
        <p:nvSpPr>
          <p:cNvPr id="19460" name="Text Box 2"/>
          <p:cNvSpPr txBox="1">
            <a:spLocks noChangeArrowheads="1"/>
          </p:cNvSpPr>
          <p:nvPr/>
        </p:nvSpPr>
        <p:spPr bwMode="auto">
          <a:xfrm>
            <a:off x="390525" y="5715000"/>
            <a:ext cx="87534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5000"/>
              </a:lnSpc>
            </a:pPr>
            <a:r>
              <a:rPr lang="ru-RU" sz="1800"/>
              <a:t>При пересечении прямого кругового конуса с плоскостью в зависимости от ее расположения получаются:</a:t>
            </a:r>
          </a:p>
          <a:p>
            <a:pPr>
              <a:lnSpc>
                <a:spcPct val="95000"/>
              </a:lnSpc>
            </a:pPr>
            <a:r>
              <a:rPr lang="ru-RU" sz="1800"/>
              <a:t>1 – окружность; 2 – эллипс; 3 – парабола; 4 – гипербола; 5 – прямые линии</a:t>
            </a:r>
          </a:p>
        </p:txBody>
      </p:sp>
      <p:sp>
        <p:nvSpPr>
          <p:cNvPr id="19461" name="Freeform 23"/>
          <p:cNvSpPr>
            <a:spLocks/>
          </p:cNvSpPr>
          <p:nvPr/>
        </p:nvSpPr>
        <p:spPr bwMode="auto">
          <a:xfrm>
            <a:off x="7108825" y="2655888"/>
            <a:ext cx="1782763" cy="2625725"/>
          </a:xfrm>
          <a:custGeom>
            <a:avLst/>
            <a:gdLst>
              <a:gd name="T0" fmla="*/ 2147483647 w 1123"/>
              <a:gd name="T1" fmla="*/ 2147483647 h 1654"/>
              <a:gd name="T2" fmla="*/ 2147483647 w 1123"/>
              <a:gd name="T3" fmla="*/ 2147483647 h 1654"/>
              <a:gd name="T4" fmla="*/ 0 w 1123"/>
              <a:gd name="T5" fmla="*/ 2147483647 h 1654"/>
              <a:gd name="T6" fmla="*/ 2147483647 w 1123"/>
              <a:gd name="T7" fmla="*/ 2147483647 h 1654"/>
              <a:gd name="T8" fmla="*/ 2147483647 w 1123"/>
              <a:gd name="T9" fmla="*/ 2147483647 h 1654"/>
              <a:gd name="T10" fmla="*/ 2147483647 w 1123"/>
              <a:gd name="T11" fmla="*/ 2147483647 h 1654"/>
              <a:gd name="T12" fmla="*/ 2147483647 w 1123"/>
              <a:gd name="T13" fmla="*/ 2147483647 h 1654"/>
              <a:gd name="T14" fmla="*/ 2147483647 w 1123"/>
              <a:gd name="T15" fmla="*/ 2147483647 h 1654"/>
              <a:gd name="T16" fmla="*/ 2147483647 w 1123"/>
              <a:gd name="T17" fmla="*/ 0 h 1654"/>
              <a:gd name="T18" fmla="*/ 2147483647 w 1123"/>
              <a:gd name="T19" fmla="*/ 0 h 1654"/>
              <a:gd name="T20" fmla="*/ 2147483647 w 1123"/>
              <a:gd name="T21" fmla="*/ 2147483647 h 1654"/>
              <a:gd name="T22" fmla="*/ 2147483647 w 1123"/>
              <a:gd name="T23" fmla="*/ 2147483647 h 165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123"/>
              <a:gd name="T37" fmla="*/ 0 h 1654"/>
              <a:gd name="T38" fmla="*/ 1123 w 1123"/>
              <a:gd name="T39" fmla="*/ 1654 h 165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123" h="1654">
                <a:moveTo>
                  <a:pt x="166" y="57"/>
                </a:moveTo>
                <a:lnTo>
                  <a:pt x="1123" y="1654"/>
                </a:lnTo>
                <a:lnTo>
                  <a:pt x="0" y="1654"/>
                </a:lnTo>
                <a:lnTo>
                  <a:pt x="963" y="57"/>
                </a:lnTo>
                <a:lnTo>
                  <a:pt x="854" y="73"/>
                </a:lnTo>
                <a:lnTo>
                  <a:pt x="784" y="70"/>
                </a:lnTo>
                <a:lnTo>
                  <a:pt x="681" y="54"/>
                </a:lnTo>
                <a:lnTo>
                  <a:pt x="572" y="19"/>
                </a:lnTo>
                <a:lnTo>
                  <a:pt x="496" y="0"/>
                </a:lnTo>
                <a:lnTo>
                  <a:pt x="387" y="0"/>
                </a:lnTo>
                <a:lnTo>
                  <a:pt x="272" y="9"/>
                </a:lnTo>
                <a:lnTo>
                  <a:pt x="166" y="57"/>
                </a:lnTo>
                <a:close/>
              </a:path>
            </a:pathLst>
          </a:custGeom>
          <a:solidFill>
            <a:schemeClr val="hlink">
              <a:alpha val="4196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2" name="Line 28"/>
          <p:cNvSpPr>
            <a:spLocks noChangeShapeType="1"/>
          </p:cNvSpPr>
          <p:nvPr/>
        </p:nvSpPr>
        <p:spPr bwMode="auto">
          <a:xfrm flipV="1">
            <a:off x="7997825" y="2395538"/>
            <a:ext cx="0" cy="3033712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3" name="Group 33"/>
          <p:cNvGrpSpPr>
            <a:grpSpLocks/>
          </p:cNvGrpSpPr>
          <p:nvPr/>
        </p:nvGrpSpPr>
        <p:grpSpPr bwMode="auto">
          <a:xfrm>
            <a:off x="7191375" y="4029075"/>
            <a:ext cx="1295400" cy="366713"/>
            <a:chOff x="4530" y="2538"/>
            <a:chExt cx="816" cy="231"/>
          </a:xfrm>
        </p:grpSpPr>
        <p:sp>
          <p:nvSpPr>
            <p:cNvPr id="19502" name="Line 26"/>
            <p:cNvSpPr>
              <a:spLocks noChangeShapeType="1"/>
            </p:cNvSpPr>
            <p:nvPr/>
          </p:nvSpPr>
          <p:spPr bwMode="auto">
            <a:xfrm>
              <a:off x="4591" y="2740"/>
              <a:ext cx="755" cy="0"/>
            </a:xfrm>
            <a:prstGeom prst="line">
              <a:avLst/>
            </a:prstGeom>
            <a:noFill/>
            <a:ln w="28575">
              <a:solidFill>
                <a:srgbClr val="9900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503" name="Text Box 32"/>
            <p:cNvSpPr txBox="1">
              <a:spLocks noChangeArrowheads="1"/>
            </p:cNvSpPr>
            <p:nvPr/>
          </p:nvSpPr>
          <p:spPr bwMode="auto">
            <a:xfrm>
              <a:off x="4530" y="2538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990033"/>
                  </a:solidFill>
                </a:rPr>
                <a:t>1</a:t>
              </a:r>
              <a:endParaRPr lang="ru-RU" sz="1800">
                <a:solidFill>
                  <a:srgbClr val="990033"/>
                </a:solidFill>
              </a:endParaRPr>
            </a:p>
          </p:txBody>
        </p:sp>
      </p:grpSp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7029450" y="4440238"/>
            <a:ext cx="1928813" cy="704850"/>
            <a:chOff x="4428" y="2797"/>
            <a:chExt cx="1215" cy="444"/>
          </a:xfrm>
        </p:grpSpPr>
        <p:sp>
          <p:nvSpPr>
            <p:cNvPr id="19500" name="Line 29"/>
            <p:cNvSpPr>
              <a:spLocks noChangeShapeType="1"/>
            </p:cNvSpPr>
            <p:nvPr/>
          </p:nvSpPr>
          <p:spPr bwMode="auto">
            <a:xfrm>
              <a:off x="4496" y="2797"/>
              <a:ext cx="1147" cy="444"/>
            </a:xfrm>
            <a:prstGeom prst="line">
              <a:avLst/>
            </a:prstGeom>
            <a:noFill/>
            <a:ln w="28575">
              <a:solidFill>
                <a:srgbClr val="9900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501" name="Text Box 39"/>
            <p:cNvSpPr txBox="1">
              <a:spLocks noChangeArrowheads="1"/>
            </p:cNvSpPr>
            <p:nvPr/>
          </p:nvSpPr>
          <p:spPr bwMode="auto">
            <a:xfrm>
              <a:off x="4428" y="2798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1800">
                  <a:solidFill>
                    <a:srgbClr val="990033"/>
                  </a:solidFill>
                </a:rPr>
                <a:t>2</a:t>
              </a:r>
            </a:p>
          </p:txBody>
        </p:sp>
      </p:grpSp>
      <p:grpSp>
        <p:nvGrpSpPr>
          <p:cNvPr id="5" name="Group 67"/>
          <p:cNvGrpSpPr>
            <a:grpSpLocks/>
          </p:cNvGrpSpPr>
          <p:nvPr/>
        </p:nvGrpSpPr>
        <p:grpSpPr bwMode="auto">
          <a:xfrm>
            <a:off x="7423150" y="3724275"/>
            <a:ext cx="989013" cy="1798638"/>
            <a:chOff x="4676" y="2346"/>
            <a:chExt cx="623" cy="1133"/>
          </a:xfrm>
        </p:grpSpPr>
        <p:sp>
          <p:nvSpPr>
            <p:cNvPr id="19498" name="Line 30"/>
            <p:cNvSpPr>
              <a:spLocks noChangeShapeType="1"/>
            </p:cNvSpPr>
            <p:nvPr/>
          </p:nvSpPr>
          <p:spPr bwMode="auto">
            <a:xfrm>
              <a:off x="4676" y="2458"/>
              <a:ext cx="623" cy="1021"/>
            </a:xfrm>
            <a:prstGeom prst="line">
              <a:avLst/>
            </a:prstGeom>
            <a:noFill/>
            <a:ln w="28575">
              <a:solidFill>
                <a:srgbClr val="9900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99" name="Text Box 40"/>
            <p:cNvSpPr txBox="1">
              <a:spLocks noChangeArrowheads="1"/>
            </p:cNvSpPr>
            <p:nvPr/>
          </p:nvSpPr>
          <p:spPr bwMode="auto">
            <a:xfrm>
              <a:off x="4698" y="2346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990033"/>
                  </a:solidFill>
                </a:rPr>
                <a:t>3</a:t>
              </a:r>
              <a:endParaRPr lang="ru-RU" sz="1800">
                <a:solidFill>
                  <a:srgbClr val="990033"/>
                </a:solidFill>
              </a:endParaRPr>
            </a:p>
          </p:txBody>
        </p:sp>
      </p:grpSp>
      <p:grpSp>
        <p:nvGrpSpPr>
          <p:cNvPr id="6" name="Group 47"/>
          <p:cNvGrpSpPr>
            <a:grpSpLocks/>
          </p:cNvGrpSpPr>
          <p:nvPr/>
        </p:nvGrpSpPr>
        <p:grpSpPr bwMode="auto">
          <a:xfrm>
            <a:off x="8302625" y="2662238"/>
            <a:ext cx="311150" cy="2616200"/>
            <a:chOff x="5230" y="1677"/>
            <a:chExt cx="196" cy="1648"/>
          </a:xfrm>
        </p:grpSpPr>
        <p:sp>
          <p:nvSpPr>
            <p:cNvPr id="19496" name="Line 42"/>
            <p:cNvSpPr>
              <a:spLocks noChangeShapeType="1"/>
            </p:cNvSpPr>
            <p:nvPr/>
          </p:nvSpPr>
          <p:spPr bwMode="auto">
            <a:xfrm flipV="1">
              <a:off x="5257" y="1677"/>
              <a:ext cx="0" cy="1648"/>
            </a:xfrm>
            <a:prstGeom prst="line">
              <a:avLst/>
            </a:prstGeom>
            <a:noFill/>
            <a:ln w="28575">
              <a:solidFill>
                <a:srgbClr val="9900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97" name="Text Box 43"/>
            <p:cNvSpPr txBox="1">
              <a:spLocks noChangeArrowheads="1"/>
            </p:cNvSpPr>
            <p:nvPr/>
          </p:nvSpPr>
          <p:spPr bwMode="auto">
            <a:xfrm>
              <a:off x="5230" y="2368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990033"/>
                  </a:solidFill>
                </a:rPr>
                <a:t>4</a:t>
              </a:r>
              <a:endParaRPr lang="ru-RU" sz="1800">
                <a:solidFill>
                  <a:srgbClr val="990033"/>
                </a:solidFill>
              </a:endParaRPr>
            </a:p>
          </p:txBody>
        </p:sp>
      </p:grpSp>
      <p:grpSp>
        <p:nvGrpSpPr>
          <p:cNvPr id="7" name="Group 48"/>
          <p:cNvGrpSpPr>
            <a:grpSpLocks/>
          </p:cNvGrpSpPr>
          <p:nvPr/>
        </p:nvGrpSpPr>
        <p:grpSpPr bwMode="auto">
          <a:xfrm>
            <a:off x="7599363" y="2708275"/>
            <a:ext cx="1344612" cy="2933700"/>
            <a:chOff x="4787" y="1706"/>
            <a:chExt cx="847" cy="1848"/>
          </a:xfrm>
        </p:grpSpPr>
        <p:sp>
          <p:nvSpPr>
            <p:cNvPr id="19494" name="Line 31"/>
            <p:cNvSpPr>
              <a:spLocks noChangeShapeType="1"/>
            </p:cNvSpPr>
            <p:nvPr/>
          </p:nvSpPr>
          <p:spPr bwMode="auto">
            <a:xfrm>
              <a:off x="4787" y="1706"/>
              <a:ext cx="684" cy="1837"/>
            </a:xfrm>
            <a:prstGeom prst="line">
              <a:avLst/>
            </a:prstGeom>
            <a:noFill/>
            <a:ln w="28575">
              <a:solidFill>
                <a:srgbClr val="9900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95" name="Text Box 44"/>
            <p:cNvSpPr txBox="1">
              <a:spLocks noChangeArrowheads="1"/>
            </p:cNvSpPr>
            <p:nvPr/>
          </p:nvSpPr>
          <p:spPr bwMode="auto">
            <a:xfrm>
              <a:off x="5438" y="3323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990033"/>
                  </a:solidFill>
                </a:rPr>
                <a:t>5</a:t>
              </a:r>
              <a:endParaRPr lang="ru-RU" sz="1800">
                <a:solidFill>
                  <a:srgbClr val="990033"/>
                </a:solidFill>
              </a:endParaRPr>
            </a:p>
          </p:txBody>
        </p:sp>
      </p:grpSp>
      <p:grpSp>
        <p:nvGrpSpPr>
          <p:cNvPr id="8" name="Group 64"/>
          <p:cNvGrpSpPr>
            <a:grpSpLocks/>
          </p:cNvGrpSpPr>
          <p:nvPr/>
        </p:nvGrpSpPr>
        <p:grpSpPr bwMode="auto">
          <a:xfrm>
            <a:off x="1020763" y="3254375"/>
            <a:ext cx="2197100" cy="2346325"/>
            <a:chOff x="643" y="1992"/>
            <a:chExt cx="1384" cy="1478"/>
          </a:xfrm>
        </p:grpSpPr>
        <p:pic>
          <p:nvPicPr>
            <p:cNvPr id="19490" name="Picture 8" descr="конус1"/>
            <p:cNvPicPr preferRelativeResize="0"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114" t="20177" r="35101" b="13042"/>
            <a:stretch>
              <a:fillRect/>
            </a:stretch>
          </p:blipFill>
          <p:spPr bwMode="auto">
            <a:xfrm>
              <a:off x="643" y="1992"/>
              <a:ext cx="1384" cy="147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491" name="Text Box 21"/>
            <p:cNvSpPr txBox="1">
              <a:spLocks noChangeArrowheads="1"/>
            </p:cNvSpPr>
            <p:nvPr/>
          </p:nvSpPr>
          <p:spPr bwMode="auto">
            <a:xfrm>
              <a:off x="1825" y="3236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1800">
                  <a:solidFill>
                    <a:srgbClr val="990033"/>
                  </a:solidFill>
                </a:rPr>
                <a:t>2</a:t>
              </a:r>
            </a:p>
          </p:txBody>
        </p:sp>
        <p:sp>
          <p:nvSpPr>
            <p:cNvPr id="19492" name="Freeform 60"/>
            <p:cNvSpPr>
              <a:spLocks/>
            </p:cNvSpPr>
            <p:nvPr/>
          </p:nvSpPr>
          <p:spPr bwMode="auto">
            <a:xfrm>
              <a:off x="858" y="3151"/>
              <a:ext cx="950" cy="244"/>
            </a:xfrm>
            <a:custGeom>
              <a:avLst/>
              <a:gdLst>
                <a:gd name="T0" fmla="*/ 282 w 950"/>
                <a:gd name="T1" fmla="*/ 17 h 244"/>
                <a:gd name="T2" fmla="*/ 148 w 950"/>
                <a:gd name="T3" fmla="*/ 39 h 244"/>
                <a:gd name="T4" fmla="*/ 48 w 950"/>
                <a:gd name="T5" fmla="*/ 71 h 244"/>
                <a:gd name="T6" fmla="*/ 14 w 950"/>
                <a:gd name="T7" fmla="*/ 99 h 244"/>
                <a:gd name="T8" fmla="*/ 4 w 950"/>
                <a:gd name="T9" fmla="*/ 145 h 244"/>
                <a:gd name="T10" fmla="*/ 38 w 950"/>
                <a:gd name="T11" fmla="*/ 177 h 244"/>
                <a:gd name="T12" fmla="*/ 122 w 950"/>
                <a:gd name="T13" fmla="*/ 212 h 244"/>
                <a:gd name="T14" fmla="*/ 254 w 950"/>
                <a:gd name="T15" fmla="*/ 233 h 244"/>
                <a:gd name="T16" fmla="*/ 424 w 950"/>
                <a:gd name="T17" fmla="*/ 244 h 244"/>
                <a:gd name="T18" fmla="*/ 640 w 950"/>
                <a:gd name="T19" fmla="*/ 235 h 244"/>
                <a:gd name="T20" fmla="*/ 826 w 950"/>
                <a:gd name="T21" fmla="*/ 195 h 244"/>
                <a:gd name="T22" fmla="*/ 924 w 950"/>
                <a:gd name="T23" fmla="*/ 153 h 244"/>
                <a:gd name="T24" fmla="*/ 942 w 950"/>
                <a:gd name="T25" fmla="*/ 109 h 244"/>
                <a:gd name="T26" fmla="*/ 875 w 950"/>
                <a:gd name="T27" fmla="*/ 57 h 244"/>
                <a:gd name="T28" fmla="*/ 731 w 950"/>
                <a:gd name="T29" fmla="*/ 19 h 244"/>
                <a:gd name="T30" fmla="*/ 591 w 950"/>
                <a:gd name="T31" fmla="*/ 3 h 244"/>
                <a:gd name="T32" fmla="*/ 483 w 950"/>
                <a:gd name="T33" fmla="*/ 2 h 244"/>
                <a:gd name="T34" fmla="*/ 383 w 950"/>
                <a:gd name="T35" fmla="*/ 6 h 244"/>
                <a:gd name="T36" fmla="*/ 282 w 950"/>
                <a:gd name="T37" fmla="*/ 17 h 24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50"/>
                <a:gd name="T58" fmla="*/ 0 h 244"/>
                <a:gd name="T59" fmla="*/ 950 w 950"/>
                <a:gd name="T60" fmla="*/ 244 h 24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50" h="244">
                  <a:moveTo>
                    <a:pt x="282" y="17"/>
                  </a:moveTo>
                  <a:cubicBezTo>
                    <a:pt x="243" y="22"/>
                    <a:pt x="187" y="30"/>
                    <a:pt x="148" y="39"/>
                  </a:cubicBezTo>
                  <a:cubicBezTo>
                    <a:pt x="109" y="48"/>
                    <a:pt x="70" y="61"/>
                    <a:pt x="48" y="71"/>
                  </a:cubicBezTo>
                  <a:cubicBezTo>
                    <a:pt x="26" y="81"/>
                    <a:pt x="21" y="87"/>
                    <a:pt x="14" y="99"/>
                  </a:cubicBezTo>
                  <a:cubicBezTo>
                    <a:pt x="7" y="111"/>
                    <a:pt x="0" y="132"/>
                    <a:pt x="4" y="145"/>
                  </a:cubicBezTo>
                  <a:cubicBezTo>
                    <a:pt x="8" y="158"/>
                    <a:pt x="18" y="166"/>
                    <a:pt x="38" y="177"/>
                  </a:cubicBezTo>
                  <a:cubicBezTo>
                    <a:pt x="58" y="188"/>
                    <a:pt x="86" y="203"/>
                    <a:pt x="122" y="212"/>
                  </a:cubicBezTo>
                  <a:cubicBezTo>
                    <a:pt x="158" y="221"/>
                    <a:pt x="204" y="228"/>
                    <a:pt x="254" y="233"/>
                  </a:cubicBezTo>
                  <a:cubicBezTo>
                    <a:pt x="304" y="238"/>
                    <a:pt x="360" y="244"/>
                    <a:pt x="424" y="244"/>
                  </a:cubicBezTo>
                  <a:cubicBezTo>
                    <a:pt x="488" y="244"/>
                    <a:pt x="573" y="243"/>
                    <a:pt x="640" y="235"/>
                  </a:cubicBezTo>
                  <a:cubicBezTo>
                    <a:pt x="707" y="227"/>
                    <a:pt x="779" y="209"/>
                    <a:pt x="826" y="195"/>
                  </a:cubicBezTo>
                  <a:cubicBezTo>
                    <a:pt x="873" y="181"/>
                    <a:pt x="905" y="167"/>
                    <a:pt x="924" y="153"/>
                  </a:cubicBezTo>
                  <a:cubicBezTo>
                    <a:pt x="943" y="139"/>
                    <a:pt x="950" y="125"/>
                    <a:pt x="942" y="109"/>
                  </a:cubicBezTo>
                  <a:cubicBezTo>
                    <a:pt x="934" y="93"/>
                    <a:pt x="910" y="72"/>
                    <a:pt x="875" y="57"/>
                  </a:cubicBezTo>
                  <a:cubicBezTo>
                    <a:pt x="840" y="42"/>
                    <a:pt x="778" y="28"/>
                    <a:pt x="731" y="19"/>
                  </a:cubicBezTo>
                  <a:cubicBezTo>
                    <a:pt x="684" y="10"/>
                    <a:pt x="634" y="6"/>
                    <a:pt x="591" y="3"/>
                  </a:cubicBezTo>
                  <a:cubicBezTo>
                    <a:pt x="550" y="0"/>
                    <a:pt x="518" y="2"/>
                    <a:pt x="483" y="2"/>
                  </a:cubicBezTo>
                  <a:cubicBezTo>
                    <a:pt x="448" y="2"/>
                    <a:pt x="417" y="4"/>
                    <a:pt x="383" y="6"/>
                  </a:cubicBezTo>
                  <a:cubicBezTo>
                    <a:pt x="348" y="9"/>
                    <a:pt x="303" y="15"/>
                    <a:pt x="282" y="17"/>
                  </a:cubicBezTo>
                  <a:close/>
                </a:path>
              </a:pathLst>
            </a:custGeom>
            <a:noFill/>
            <a:ln w="9525">
              <a:solidFill>
                <a:srgbClr val="007D7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93" name="Freeform 63"/>
            <p:cNvSpPr>
              <a:spLocks/>
            </p:cNvSpPr>
            <p:nvPr/>
          </p:nvSpPr>
          <p:spPr bwMode="auto">
            <a:xfrm>
              <a:off x="1109" y="2498"/>
              <a:ext cx="523" cy="436"/>
            </a:xfrm>
            <a:custGeom>
              <a:avLst/>
              <a:gdLst>
                <a:gd name="T0" fmla="*/ 47 w 523"/>
                <a:gd name="T1" fmla="*/ 184 h 436"/>
                <a:gd name="T2" fmla="*/ 124 w 523"/>
                <a:gd name="T3" fmla="*/ 268 h 436"/>
                <a:gd name="T4" fmla="*/ 223 w 523"/>
                <a:gd name="T5" fmla="*/ 347 h 436"/>
                <a:gd name="T6" fmla="*/ 309 w 523"/>
                <a:gd name="T7" fmla="*/ 393 h 436"/>
                <a:gd name="T8" fmla="*/ 406 w 523"/>
                <a:gd name="T9" fmla="*/ 430 h 436"/>
                <a:gd name="T10" fmla="*/ 481 w 523"/>
                <a:gd name="T11" fmla="*/ 428 h 436"/>
                <a:gd name="T12" fmla="*/ 517 w 523"/>
                <a:gd name="T13" fmla="*/ 395 h 436"/>
                <a:gd name="T14" fmla="*/ 515 w 523"/>
                <a:gd name="T15" fmla="*/ 335 h 436"/>
                <a:gd name="T16" fmla="*/ 477 w 523"/>
                <a:gd name="T17" fmla="*/ 258 h 436"/>
                <a:gd name="T18" fmla="*/ 398 w 523"/>
                <a:gd name="T19" fmla="*/ 170 h 436"/>
                <a:gd name="T20" fmla="*/ 289 w 523"/>
                <a:gd name="T21" fmla="*/ 85 h 436"/>
                <a:gd name="T22" fmla="*/ 184 w 523"/>
                <a:gd name="T23" fmla="*/ 28 h 436"/>
                <a:gd name="T24" fmla="*/ 83 w 523"/>
                <a:gd name="T25" fmla="*/ 4 h 436"/>
                <a:gd name="T26" fmla="*/ 33 w 523"/>
                <a:gd name="T27" fmla="*/ 6 h 436"/>
                <a:gd name="T28" fmla="*/ 11 w 523"/>
                <a:gd name="T29" fmla="*/ 36 h 436"/>
                <a:gd name="T30" fmla="*/ 1 w 523"/>
                <a:gd name="T31" fmla="*/ 83 h 436"/>
                <a:gd name="T32" fmla="*/ 17 w 523"/>
                <a:gd name="T33" fmla="*/ 140 h 436"/>
                <a:gd name="T34" fmla="*/ 47 w 523"/>
                <a:gd name="T35" fmla="*/ 184 h 4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23"/>
                <a:gd name="T55" fmla="*/ 0 h 436"/>
                <a:gd name="T56" fmla="*/ 523 w 523"/>
                <a:gd name="T57" fmla="*/ 436 h 4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23" h="436">
                  <a:moveTo>
                    <a:pt x="47" y="184"/>
                  </a:moveTo>
                  <a:cubicBezTo>
                    <a:pt x="65" y="205"/>
                    <a:pt x="95" y="241"/>
                    <a:pt x="124" y="268"/>
                  </a:cubicBezTo>
                  <a:cubicBezTo>
                    <a:pt x="153" y="295"/>
                    <a:pt x="191" y="326"/>
                    <a:pt x="223" y="347"/>
                  </a:cubicBezTo>
                  <a:cubicBezTo>
                    <a:pt x="254" y="368"/>
                    <a:pt x="279" y="379"/>
                    <a:pt x="309" y="393"/>
                  </a:cubicBezTo>
                  <a:cubicBezTo>
                    <a:pt x="340" y="408"/>
                    <a:pt x="378" y="424"/>
                    <a:pt x="406" y="430"/>
                  </a:cubicBezTo>
                  <a:cubicBezTo>
                    <a:pt x="434" y="436"/>
                    <a:pt x="463" y="434"/>
                    <a:pt x="481" y="428"/>
                  </a:cubicBezTo>
                  <a:cubicBezTo>
                    <a:pt x="499" y="422"/>
                    <a:pt x="511" y="411"/>
                    <a:pt x="517" y="395"/>
                  </a:cubicBezTo>
                  <a:cubicBezTo>
                    <a:pt x="523" y="380"/>
                    <a:pt x="522" y="358"/>
                    <a:pt x="515" y="335"/>
                  </a:cubicBezTo>
                  <a:cubicBezTo>
                    <a:pt x="508" y="311"/>
                    <a:pt x="496" y="285"/>
                    <a:pt x="477" y="258"/>
                  </a:cubicBezTo>
                  <a:cubicBezTo>
                    <a:pt x="458" y="230"/>
                    <a:pt x="429" y="199"/>
                    <a:pt x="398" y="170"/>
                  </a:cubicBezTo>
                  <a:cubicBezTo>
                    <a:pt x="367" y="142"/>
                    <a:pt x="324" y="109"/>
                    <a:pt x="289" y="85"/>
                  </a:cubicBezTo>
                  <a:cubicBezTo>
                    <a:pt x="254" y="62"/>
                    <a:pt x="218" y="42"/>
                    <a:pt x="184" y="28"/>
                  </a:cubicBezTo>
                  <a:cubicBezTo>
                    <a:pt x="150" y="14"/>
                    <a:pt x="108" y="8"/>
                    <a:pt x="83" y="4"/>
                  </a:cubicBezTo>
                  <a:cubicBezTo>
                    <a:pt x="58" y="0"/>
                    <a:pt x="45" y="1"/>
                    <a:pt x="33" y="6"/>
                  </a:cubicBezTo>
                  <a:cubicBezTo>
                    <a:pt x="21" y="11"/>
                    <a:pt x="16" y="23"/>
                    <a:pt x="11" y="36"/>
                  </a:cubicBezTo>
                  <a:cubicBezTo>
                    <a:pt x="6" y="49"/>
                    <a:pt x="0" y="66"/>
                    <a:pt x="1" y="83"/>
                  </a:cubicBezTo>
                  <a:cubicBezTo>
                    <a:pt x="2" y="100"/>
                    <a:pt x="9" y="123"/>
                    <a:pt x="17" y="140"/>
                  </a:cubicBezTo>
                  <a:cubicBezTo>
                    <a:pt x="25" y="157"/>
                    <a:pt x="29" y="163"/>
                    <a:pt x="47" y="184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75998"/>
                  </a:schemeClr>
                </a:gs>
                <a:gs pos="100000">
                  <a:srgbClr val="CE00FE">
                    <a:alpha val="78998"/>
                  </a:srgbClr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990033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" name="Group 66"/>
          <p:cNvGrpSpPr>
            <a:grpSpLocks/>
          </p:cNvGrpSpPr>
          <p:nvPr/>
        </p:nvGrpSpPr>
        <p:grpSpPr bwMode="auto">
          <a:xfrm>
            <a:off x="2808288" y="930275"/>
            <a:ext cx="1860550" cy="2346325"/>
            <a:chOff x="1643" y="908"/>
            <a:chExt cx="1172" cy="1478"/>
          </a:xfrm>
        </p:grpSpPr>
        <p:pic>
          <p:nvPicPr>
            <p:cNvPr id="19484" name="Picture 14" descr="конус2"/>
            <p:cNvPicPr preferRelativeResize="0"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76" t="20177" r="38608" b="13042"/>
            <a:stretch>
              <a:fillRect/>
            </a:stretch>
          </p:blipFill>
          <p:spPr bwMode="auto">
            <a:xfrm>
              <a:off x="1643" y="908"/>
              <a:ext cx="1172" cy="147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485" name="Freeform 57"/>
            <p:cNvSpPr>
              <a:spLocks/>
            </p:cNvSpPr>
            <p:nvPr/>
          </p:nvSpPr>
          <p:spPr bwMode="auto">
            <a:xfrm>
              <a:off x="1797" y="2066"/>
              <a:ext cx="946" cy="245"/>
            </a:xfrm>
            <a:custGeom>
              <a:avLst/>
              <a:gdLst>
                <a:gd name="T0" fmla="*/ 277 w 946"/>
                <a:gd name="T1" fmla="*/ 17 h 245"/>
                <a:gd name="T2" fmla="*/ 145 w 946"/>
                <a:gd name="T3" fmla="*/ 44 h 245"/>
                <a:gd name="T4" fmla="*/ 25 w 946"/>
                <a:gd name="T5" fmla="*/ 81 h 245"/>
                <a:gd name="T6" fmla="*/ 1 w 946"/>
                <a:gd name="T7" fmla="*/ 137 h 245"/>
                <a:gd name="T8" fmla="*/ 31 w 946"/>
                <a:gd name="T9" fmla="*/ 175 h 245"/>
                <a:gd name="T10" fmla="*/ 118 w 946"/>
                <a:gd name="T11" fmla="*/ 212 h 245"/>
                <a:gd name="T12" fmla="*/ 249 w 946"/>
                <a:gd name="T13" fmla="*/ 233 h 245"/>
                <a:gd name="T14" fmla="*/ 418 w 946"/>
                <a:gd name="T15" fmla="*/ 244 h 245"/>
                <a:gd name="T16" fmla="*/ 637 w 946"/>
                <a:gd name="T17" fmla="*/ 229 h 245"/>
                <a:gd name="T18" fmla="*/ 819 w 946"/>
                <a:gd name="T19" fmla="*/ 195 h 245"/>
                <a:gd name="T20" fmla="*/ 927 w 946"/>
                <a:gd name="T21" fmla="*/ 143 h 245"/>
                <a:gd name="T22" fmla="*/ 933 w 946"/>
                <a:gd name="T23" fmla="*/ 103 h 245"/>
                <a:gd name="T24" fmla="*/ 867 w 946"/>
                <a:gd name="T25" fmla="*/ 57 h 245"/>
                <a:gd name="T26" fmla="*/ 724 w 946"/>
                <a:gd name="T27" fmla="*/ 19 h 245"/>
                <a:gd name="T28" fmla="*/ 585 w 946"/>
                <a:gd name="T29" fmla="*/ 3 h 245"/>
                <a:gd name="T30" fmla="*/ 477 w 946"/>
                <a:gd name="T31" fmla="*/ 2 h 245"/>
                <a:gd name="T32" fmla="*/ 377 w 946"/>
                <a:gd name="T33" fmla="*/ 6 h 245"/>
                <a:gd name="T34" fmla="*/ 277 w 946"/>
                <a:gd name="T35" fmla="*/ 17 h 24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46"/>
                <a:gd name="T55" fmla="*/ 0 h 245"/>
                <a:gd name="T56" fmla="*/ 946 w 946"/>
                <a:gd name="T57" fmla="*/ 245 h 24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46" h="245">
                  <a:moveTo>
                    <a:pt x="277" y="17"/>
                  </a:moveTo>
                  <a:cubicBezTo>
                    <a:pt x="245" y="22"/>
                    <a:pt x="187" y="33"/>
                    <a:pt x="145" y="44"/>
                  </a:cubicBezTo>
                  <a:cubicBezTo>
                    <a:pt x="103" y="55"/>
                    <a:pt x="49" y="65"/>
                    <a:pt x="25" y="81"/>
                  </a:cubicBezTo>
                  <a:cubicBezTo>
                    <a:pt x="1" y="97"/>
                    <a:pt x="0" y="121"/>
                    <a:pt x="1" y="137"/>
                  </a:cubicBezTo>
                  <a:cubicBezTo>
                    <a:pt x="2" y="153"/>
                    <a:pt x="11" y="163"/>
                    <a:pt x="31" y="175"/>
                  </a:cubicBezTo>
                  <a:cubicBezTo>
                    <a:pt x="51" y="187"/>
                    <a:pt x="82" y="202"/>
                    <a:pt x="118" y="212"/>
                  </a:cubicBezTo>
                  <a:cubicBezTo>
                    <a:pt x="154" y="222"/>
                    <a:pt x="199" y="228"/>
                    <a:pt x="249" y="233"/>
                  </a:cubicBezTo>
                  <a:cubicBezTo>
                    <a:pt x="299" y="238"/>
                    <a:pt x="353" y="245"/>
                    <a:pt x="418" y="244"/>
                  </a:cubicBezTo>
                  <a:cubicBezTo>
                    <a:pt x="483" y="243"/>
                    <a:pt x="570" y="237"/>
                    <a:pt x="637" y="229"/>
                  </a:cubicBezTo>
                  <a:cubicBezTo>
                    <a:pt x="704" y="221"/>
                    <a:pt x="771" y="209"/>
                    <a:pt x="819" y="195"/>
                  </a:cubicBezTo>
                  <a:cubicBezTo>
                    <a:pt x="867" y="181"/>
                    <a:pt x="908" y="158"/>
                    <a:pt x="927" y="143"/>
                  </a:cubicBezTo>
                  <a:cubicBezTo>
                    <a:pt x="946" y="128"/>
                    <a:pt x="943" y="117"/>
                    <a:pt x="933" y="103"/>
                  </a:cubicBezTo>
                  <a:cubicBezTo>
                    <a:pt x="923" y="89"/>
                    <a:pt x="902" y="71"/>
                    <a:pt x="867" y="57"/>
                  </a:cubicBezTo>
                  <a:cubicBezTo>
                    <a:pt x="832" y="43"/>
                    <a:pt x="771" y="28"/>
                    <a:pt x="724" y="19"/>
                  </a:cubicBezTo>
                  <a:cubicBezTo>
                    <a:pt x="677" y="10"/>
                    <a:pt x="627" y="6"/>
                    <a:pt x="585" y="3"/>
                  </a:cubicBezTo>
                  <a:cubicBezTo>
                    <a:pt x="544" y="0"/>
                    <a:pt x="512" y="2"/>
                    <a:pt x="477" y="2"/>
                  </a:cubicBezTo>
                  <a:cubicBezTo>
                    <a:pt x="442" y="2"/>
                    <a:pt x="411" y="4"/>
                    <a:pt x="377" y="6"/>
                  </a:cubicBezTo>
                  <a:cubicBezTo>
                    <a:pt x="343" y="9"/>
                    <a:pt x="298" y="15"/>
                    <a:pt x="277" y="17"/>
                  </a:cubicBezTo>
                  <a:close/>
                </a:path>
              </a:pathLst>
            </a:custGeom>
            <a:noFill/>
            <a:ln w="9525">
              <a:solidFill>
                <a:srgbClr val="007D7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209" name="Freeform 65"/>
            <p:cNvSpPr>
              <a:spLocks/>
            </p:cNvSpPr>
            <p:nvPr/>
          </p:nvSpPr>
          <p:spPr bwMode="auto">
            <a:xfrm>
              <a:off x="2026" y="1412"/>
              <a:ext cx="578" cy="892"/>
            </a:xfrm>
            <a:custGeom>
              <a:avLst/>
              <a:gdLst/>
              <a:ahLst/>
              <a:cxnLst>
                <a:cxn ang="0">
                  <a:pos x="89" y="892"/>
                </a:cxn>
                <a:cxn ang="0">
                  <a:pos x="71" y="790"/>
                </a:cxn>
                <a:cxn ang="0">
                  <a:pos x="50" y="679"/>
                </a:cxn>
                <a:cxn ang="0">
                  <a:pos x="32" y="529"/>
                </a:cxn>
                <a:cxn ang="0">
                  <a:pos x="17" y="415"/>
                </a:cxn>
                <a:cxn ang="0">
                  <a:pos x="2" y="277"/>
                </a:cxn>
                <a:cxn ang="0">
                  <a:pos x="2" y="163"/>
                </a:cxn>
                <a:cxn ang="0">
                  <a:pos x="5" y="94"/>
                </a:cxn>
                <a:cxn ang="0">
                  <a:pos x="32" y="28"/>
                </a:cxn>
                <a:cxn ang="0">
                  <a:pos x="83" y="7"/>
                </a:cxn>
                <a:cxn ang="0">
                  <a:pos x="188" y="70"/>
                </a:cxn>
                <a:cxn ang="0">
                  <a:pos x="281" y="205"/>
                </a:cxn>
                <a:cxn ang="0">
                  <a:pos x="413" y="403"/>
                </a:cxn>
                <a:cxn ang="0">
                  <a:pos x="494" y="538"/>
                </a:cxn>
                <a:cxn ang="0">
                  <a:pos x="545" y="628"/>
                </a:cxn>
                <a:cxn ang="0">
                  <a:pos x="578" y="691"/>
                </a:cxn>
              </a:cxnLst>
              <a:rect l="0" t="0" r="r" b="b"/>
              <a:pathLst>
                <a:path w="578" h="892">
                  <a:moveTo>
                    <a:pt x="89" y="892"/>
                  </a:moveTo>
                  <a:cubicBezTo>
                    <a:pt x="86" y="875"/>
                    <a:pt x="77" y="825"/>
                    <a:pt x="71" y="790"/>
                  </a:cubicBezTo>
                  <a:cubicBezTo>
                    <a:pt x="65" y="755"/>
                    <a:pt x="56" y="722"/>
                    <a:pt x="50" y="679"/>
                  </a:cubicBezTo>
                  <a:cubicBezTo>
                    <a:pt x="44" y="636"/>
                    <a:pt x="38" y="573"/>
                    <a:pt x="32" y="529"/>
                  </a:cubicBezTo>
                  <a:cubicBezTo>
                    <a:pt x="26" y="485"/>
                    <a:pt x="22" y="457"/>
                    <a:pt x="17" y="415"/>
                  </a:cubicBezTo>
                  <a:cubicBezTo>
                    <a:pt x="12" y="373"/>
                    <a:pt x="4" y="319"/>
                    <a:pt x="2" y="277"/>
                  </a:cubicBezTo>
                  <a:cubicBezTo>
                    <a:pt x="0" y="235"/>
                    <a:pt x="2" y="193"/>
                    <a:pt x="2" y="163"/>
                  </a:cubicBezTo>
                  <a:cubicBezTo>
                    <a:pt x="2" y="133"/>
                    <a:pt x="0" y="116"/>
                    <a:pt x="5" y="94"/>
                  </a:cubicBezTo>
                  <a:cubicBezTo>
                    <a:pt x="10" y="72"/>
                    <a:pt x="19" y="42"/>
                    <a:pt x="32" y="28"/>
                  </a:cubicBezTo>
                  <a:cubicBezTo>
                    <a:pt x="45" y="14"/>
                    <a:pt x="57" y="0"/>
                    <a:pt x="83" y="7"/>
                  </a:cubicBezTo>
                  <a:cubicBezTo>
                    <a:pt x="109" y="14"/>
                    <a:pt x="155" y="37"/>
                    <a:pt x="188" y="70"/>
                  </a:cubicBezTo>
                  <a:cubicBezTo>
                    <a:pt x="221" y="103"/>
                    <a:pt x="244" y="150"/>
                    <a:pt x="281" y="205"/>
                  </a:cubicBezTo>
                  <a:cubicBezTo>
                    <a:pt x="318" y="260"/>
                    <a:pt x="378" y="348"/>
                    <a:pt x="413" y="403"/>
                  </a:cubicBezTo>
                  <a:cubicBezTo>
                    <a:pt x="448" y="458"/>
                    <a:pt x="472" y="501"/>
                    <a:pt x="494" y="538"/>
                  </a:cubicBezTo>
                  <a:cubicBezTo>
                    <a:pt x="516" y="575"/>
                    <a:pt x="531" y="603"/>
                    <a:pt x="545" y="628"/>
                  </a:cubicBezTo>
                  <a:cubicBezTo>
                    <a:pt x="559" y="653"/>
                    <a:pt x="574" y="682"/>
                    <a:pt x="578" y="691"/>
                  </a:cubicBezTo>
                </a:path>
              </a:pathLst>
            </a:custGeom>
            <a:gradFill rotWithShape="1">
              <a:gsLst>
                <a:gs pos="0">
                  <a:srgbClr val="CE00FE">
                    <a:alpha val="64999"/>
                  </a:srgbClr>
                </a:gs>
                <a:gs pos="50000">
                  <a:schemeClr val="bg1">
                    <a:alpha val="66000"/>
                  </a:schemeClr>
                </a:gs>
                <a:gs pos="100000">
                  <a:srgbClr val="CE00FE">
                    <a:alpha val="64999"/>
                  </a:srgbClr>
                </a:gs>
              </a:gsLst>
              <a:lin ang="2700000" scaled="1"/>
            </a:gradFill>
            <a:ln w="9525">
              <a:solidFill>
                <a:srgbClr val="99003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489" name="Text Box 19"/>
            <p:cNvSpPr txBox="1">
              <a:spLocks noChangeArrowheads="1"/>
            </p:cNvSpPr>
            <p:nvPr/>
          </p:nvSpPr>
          <p:spPr bwMode="auto">
            <a:xfrm>
              <a:off x="2555" y="955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1800">
                  <a:solidFill>
                    <a:srgbClr val="990033"/>
                  </a:solidFill>
                </a:rPr>
                <a:t>3</a:t>
              </a:r>
            </a:p>
          </p:txBody>
        </p:sp>
      </p:grpSp>
      <p:grpSp>
        <p:nvGrpSpPr>
          <p:cNvPr id="10" name="Group 69"/>
          <p:cNvGrpSpPr>
            <a:grpSpLocks/>
          </p:cNvGrpSpPr>
          <p:nvPr/>
        </p:nvGrpSpPr>
        <p:grpSpPr bwMode="auto">
          <a:xfrm>
            <a:off x="3965575" y="3097213"/>
            <a:ext cx="1851025" cy="2547937"/>
            <a:chOff x="2371" y="1864"/>
            <a:chExt cx="1166" cy="1605"/>
          </a:xfrm>
        </p:grpSpPr>
        <p:pic>
          <p:nvPicPr>
            <p:cNvPr id="19478" name="Picture 13" descr="конус5"/>
            <p:cNvPicPr preferRelativeResize="0"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994" t="6644" r="37573" b="20866"/>
            <a:stretch>
              <a:fillRect/>
            </a:stretch>
          </p:blipFill>
          <p:spPr bwMode="auto">
            <a:xfrm>
              <a:off x="2371" y="1864"/>
              <a:ext cx="1165" cy="16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479" name="Text Box 22"/>
            <p:cNvSpPr txBox="1">
              <a:spLocks noChangeArrowheads="1"/>
            </p:cNvSpPr>
            <p:nvPr/>
          </p:nvSpPr>
          <p:spPr bwMode="auto">
            <a:xfrm>
              <a:off x="3341" y="3237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1800">
                  <a:solidFill>
                    <a:srgbClr val="990033"/>
                  </a:solidFill>
                </a:rPr>
                <a:t>4</a:t>
              </a:r>
            </a:p>
          </p:txBody>
        </p:sp>
        <p:sp>
          <p:nvSpPr>
            <p:cNvPr id="19480" name="Freeform 59"/>
            <p:cNvSpPr>
              <a:spLocks/>
            </p:cNvSpPr>
            <p:nvPr/>
          </p:nvSpPr>
          <p:spPr bwMode="auto">
            <a:xfrm>
              <a:off x="2481" y="3075"/>
              <a:ext cx="952" cy="193"/>
            </a:xfrm>
            <a:custGeom>
              <a:avLst/>
              <a:gdLst>
                <a:gd name="T0" fmla="*/ 281 w 952"/>
                <a:gd name="T1" fmla="*/ 4 h 193"/>
                <a:gd name="T2" fmla="*/ 159 w 952"/>
                <a:gd name="T3" fmla="*/ 23 h 193"/>
                <a:gd name="T4" fmla="*/ 37 w 952"/>
                <a:gd name="T5" fmla="*/ 55 h 193"/>
                <a:gd name="T6" fmla="*/ 1 w 952"/>
                <a:gd name="T7" fmla="*/ 93 h 193"/>
                <a:gd name="T8" fmla="*/ 33 w 952"/>
                <a:gd name="T9" fmla="*/ 129 h 193"/>
                <a:gd name="T10" fmla="*/ 113 w 952"/>
                <a:gd name="T11" fmla="*/ 155 h 193"/>
                <a:gd name="T12" fmla="*/ 245 w 952"/>
                <a:gd name="T13" fmla="*/ 179 h 193"/>
                <a:gd name="T14" fmla="*/ 412 w 952"/>
                <a:gd name="T15" fmla="*/ 192 h 193"/>
                <a:gd name="T16" fmla="*/ 631 w 952"/>
                <a:gd name="T17" fmla="*/ 185 h 193"/>
                <a:gd name="T18" fmla="*/ 817 w 952"/>
                <a:gd name="T19" fmla="*/ 161 h 193"/>
                <a:gd name="T20" fmla="*/ 927 w 952"/>
                <a:gd name="T21" fmla="*/ 123 h 193"/>
                <a:gd name="T22" fmla="*/ 943 w 952"/>
                <a:gd name="T23" fmla="*/ 95 h 193"/>
                <a:gd name="T24" fmla="*/ 873 w 952"/>
                <a:gd name="T25" fmla="*/ 57 h 193"/>
                <a:gd name="T26" fmla="*/ 737 w 952"/>
                <a:gd name="T27" fmla="*/ 25 h 193"/>
                <a:gd name="T28" fmla="*/ 590 w 952"/>
                <a:gd name="T29" fmla="*/ 9 h 193"/>
                <a:gd name="T30" fmla="*/ 482 w 952"/>
                <a:gd name="T31" fmla="*/ 3 h 193"/>
                <a:gd name="T32" fmla="*/ 382 w 952"/>
                <a:gd name="T33" fmla="*/ 0 h 193"/>
                <a:gd name="T34" fmla="*/ 281 w 952"/>
                <a:gd name="T35" fmla="*/ 4 h 19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52"/>
                <a:gd name="T55" fmla="*/ 0 h 193"/>
                <a:gd name="T56" fmla="*/ 952 w 952"/>
                <a:gd name="T57" fmla="*/ 193 h 19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52" h="193">
                  <a:moveTo>
                    <a:pt x="281" y="4"/>
                  </a:moveTo>
                  <a:cubicBezTo>
                    <a:pt x="244" y="8"/>
                    <a:pt x="200" y="15"/>
                    <a:pt x="159" y="23"/>
                  </a:cubicBezTo>
                  <a:cubicBezTo>
                    <a:pt x="118" y="31"/>
                    <a:pt x="63" y="43"/>
                    <a:pt x="37" y="55"/>
                  </a:cubicBezTo>
                  <a:cubicBezTo>
                    <a:pt x="11" y="67"/>
                    <a:pt x="2" y="81"/>
                    <a:pt x="1" y="93"/>
                  </a:cubicBezTo>
                  <a:cubicBezTo>
                    <a:pt x="0" y="105"/>
                    <a:pt x="14" y="119"/>
                    <a:pt x="33" y="129"/>
                  </a:cubicBezTo>
                  <a:cubicBezTo>
                    <a:pt x="52" y="139"/>
                    <a:pt x="78" y="147"/>
                    <a:pt x="113" y="155"/>
                  </a:cubicBezTo>
                  <a:cubicBezTo>
                    <a:pt x="148" y="163"/>
                    <a:pt x="195" y="173"/>
                    <a:pt x="245" y="179"/>
                  </a:cubicBezTo>
                  <a:cubicBezTo>
                    <a:pt x="295" y="185"/>
                    <a:pt x="348" y="191"/>
                    <a:pt x="412" y="192"/>
                  </a:cubicBezTo>
                  <a:cubicBezTo>
                    <a:pt x="476" y="193"/>
                    <a:pt x="564" y="190"/>
                    <a:pt x="631" y="185"/>
                  </a:cubicBezTo>
                  <a:cubicBezTo>
                    <a:pt x="698" y="180"/>
                    <a:pt x="768" y="171"/>
                    <a:pt x="817" y="161"/>
                  </a:cubicBezTo>
                  <a:cubicBezTo>
                    <a:pt x="866" y="151"/>
                    <a:pt x="906" y="134"/>
                    <a:pt x="927" y="123"/>
                  </a:cubicBezTo>
                  <a:cubicBezTo>
                    <a:pt x="948" y="112"/>
                    <a:pt x="952" y="106"/>
                    <a:pt x="943" y="95"/>
                  </a:cubicBezTo>
                  <a:cubicBezTo>
                    <a:pt x="934" y="84"/>
                    <a:pt x="907" y="69"/>
                    <a:pt x="873" y="57"/>
                  </a:cubicBezTo>
                  <a:cubicBezTo>
                    <a:pt x="839" y="45"/>
                    <a:pt x="784" y="33"/>
                    <a:pt x="737" y="25"/>
                  </a:cubicBezTo>
                  <a:cubicBezTo>
                    <a:pt x="690" y="17"/>
                    <a:pt x="632" y="13"/>
                    <a:pt x="590" y="9"/>
                  </a:cubicBezTo>
                  <a:cubicBezTo>
                    <a:pt x="548" y="5"/>
                    <a:pt x="517" y="5"/>
                    <a:pt x="482" y="3"/>
                  </a:cubicBezTo>
                  <a:cubicBezTo>
                    <a:pt x="447" y="1"/>
                    <a:pt x="416" y="0"/>
                    <a:pt x="382" y="0"/>
                  </a:cubicBezTo>
                  <a:cubicBezTo>
                    <a:pt x="348" y="0"/>
                    <a:pt x="303" y="3"/>
                    <a:pt x="281" y="4"/>
                  </a:cubicBezTo>
                  <a:close/>
                </a:path>
              </a:pathLst>
            </a:custGeom>
            <a:noFill/>
            <a:ln w="9525">
              <a:solidFill>
                <a:srgbClr val="007D7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212" name="Freeform 68"/>
            <p:cNvSpPr>
              <a:spLocks/>
            </p:cNvSpPr>
            <p:nvPr/>
          </p:nvSpPr>
          <p:spPr bwMode="auto">
            <a:xfrm>
              <a:off x="2902" y="2405"/>
              <a:ext cx="414" cy="863"/>
            </a:xfrm>
            <a:custGeom>
              <a:avLst/>
              <a:gdLst/>
              <a:ahLst/>
              <a:cxnLst>
                <a:cxn ang="0">
                  <a:pos x="0" y="863"/>
                </a:cxn>
                <a:cxn ang="0">
                  <a:pos x="30" y="713"/>
                </a:cxn>
                <a:cxn ang="0">
                  <a:pos x="58" y="565"/>
                </a:cxn>
                <a:cxn ang="0">
                  <a:pos x="88" y="413"/>
                </a:cxn>
                <a:cxn ang="0">
                  <a:pos x="114" y="317"/>
                </a:cxn>
                <a:cxn ang="0">
                  <a:pos x="142" y="199"/>
                </a:cxn>
                <a:cxn ang="0">
                  <a:pos x="172" y="97"/>
                </a:cxn>
                <a:cxn ang="0">
                  <a:pos x="194" y="37"/>
                </a:cxn>
                <a:cxn ang="0">
                  <a:pos x="214" y="7"/>
                </a:cxn>
                <a:cxn ang="0">
                  <a:pos x="232" y="3"/>
                </a:cxn>
                <a:cxn ang="0">
                  <a:pos x="252" y="23"/>
                </a:cxn>
                <a:cxn ang="0">
                  <a:pos x="266" y="65"/>
                </a:cxn>
                <a:cxn ang="0">
                  <a:pos x="294" y="163"/>
                </a:cxn>
                <a:cxn ang="0">
                  <a:pos x="338" y="321"/>
                </a:cxn>
                <a:cxn ang="0">
                  <a:pos x="372" y="499"/>
                </a:cxn>
                <a:cxn ang="0">
                  <a:pos x="398" y="639"/>
                </a:cxn>
                <a:cxn ang="0">
                  <a:pos x="414" y="713"/>
                </a:cxn>
              </a:cxnLst>
              <a:rect l="0" t="0" r="r" b="b"/>
              <a:pathLst>
                <a:path w="414" h="863">
                  <a:moveTo>
                    <a:pt x="0" y="863"/>
                  </a:moveTo>
                  <a:cubicBezTo>
                    <a:pt x="10" y="813"/>
                    <a:pt x="20" y="763"/>
                    <a:pt x="30" y="713"/>
                  </a:cubicBezTo>
                  <a:cubicBezTo>
                    <a:pt x="40" y="663"/>
                    <a:pt x="48" y="615"/>
                    <a:pt x="58" y="565"/>
                  </a:cubicBezTo>
                  <a:cubicBezTo>
                    <a:pt x="68" y="515"/>
                    <a:pt x="79" y="454"/>
                    <a:pt x="88" y="413"/>
                  </a:cubicBezTo>
                  <a:cubicBezTo>
                    <a:pt x="97" y="372"/>
                    <a:pt x="105" y="353"/>
                    <a:pt x="114" y="317"/>
                  </a:cubicBezTo>
                  <a:cubicBezTo>
                    <a:pt x="123" y="281"/>
                    <a:pt x="132" y="236"/>
                    <a:pt x="142" y="199"/>
                  </a:cubicBezTo>
                  <a:cubicBezTo>
                    <a:pt x="152" y="162"/>
                    <a:pt x="163" y="124"/>
                    <a:pt x="172" y="97"/>
                  </a:cubicBezTo>
                  <a:cubicBezTo>
                    <a:pt x="181" y="70"/>
                    <a:pt x="187" y="52"/>
                    <a:pt x="194" y="37"/>
                  </a:cubicBezTo>
                  <a:cubicBezTo>
                    <a:pt x="201" y="22"/>
                    <a:pt x="208" y="13"/>
                    <a:pt x="214" y="7"/>
                  </a:cubicBezTo>
                  <a:cubicBezTo>
                    <a:pt x="220" y="1"/>
                    <a:pt x="226" y="0"/>
                    <a:pt x="232" y="3"/>
                  </a:cubicBezTo>
                  <a:cubicBezTo>
                    <a:pt x="238" y="6"/>
                    <a:pt x="246" y="13"/>
                    <a:pt x="252" y="23"/>
                  </a:cubicBezTo>
                  <a:cubicBezTo>
                    <a:pt x="258" y="33"/>
                    <a:pt x="259" y="42"/>
                    <a:pt x="266" y="65"/>
                  </a:cubicBezTo>
                  <a:cubicBezTo>
                    <a:pt x="273" y="88"/>
                    <a:pt x="282" y="120"/>
                    <a:pt x="294" y="163"/>
                  </a:cubicBezTo>
                  <a:cubicBezTo>
                    <a:pt x="306" y="206"/>
                    <a:pt x="325" y="265"/>
                    <a:pt x="338" y="321"/>
                  </a:cubicBezTo>
                  <a:cubicBezTo>
                    <a:pt x="351" y="377"/>
                    <a:pt x="362" y="446"/>
                    <a:pt x="372" y="499"/>
                  </a:cubicBezTo>
                  <a:cubicBezTo>
                    <a:pt x="382" y="552"/>
                    <a:pt x="391" y="603"/>
                    <a:pt x="398" y="639"/>
                  </a:cubicBezTo>
                  <a:cubicBezTo>
                    <a:pt x="405" y="675"/>
                    <a:pt x="411" y="701"/>
                    <a:pt x="414" y="713"/>
                  </a:cubicBezTo>
                </a:path>
              </a:pathLst>
            </a:custGeom>
            <a:gradFill rotWithShape="1">
              <a:gsLst>
                <a:gs pos="0">
                  <a:srgbClr val="CE00FE">
                    <a:alpha val="63000"/>
                  </a:srgbClr>
                </a:gs>
                <a:gs pos="50000">
                  <a:schemeClr val="bg1">
                    <a:alpha val="67999"/>
                  </a:schemeClr>
                </a:gs>
                <a:gs pos="100000">
                  <a:srgbClr val="CE00FE">
                    <a:alpha val="63000"/>
                  </a:srgbClr>
                </a:gs>
              </a:gsLst>
              <a:lin ang="2700000" scaled="1"/>
            </a:gradFill>
            <a:ln w="9525">
              <a:solidFill>
                <a:srgbClr val="99003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1" name="Group 76"/>
          <p:cNvGrpSpPr>
            <a:grpSpLocks/>
          </p:cNvGrpSpPr>
          <p:nvPr/>
        </p:nvGrpSpPr>
        <p:grpSpPr bwMode="auto">
          <a:xfrm>
            <a:off x="5324475" y="971550"/>
            <a:ext cx="1943100" cy="2422525"/>
            <a:chOff x="3354" y="612"/>
            <a:chExt cx="1224" cy="1526"/>
          </a:xfrm>
        </p:grpSpPr>
        <p:pic>
          <p:nvPicPr>
            <p:cNvPr id="19472" name="Picture 10" descr="конус3"/>
            <p:cNvPicPr preferRelativeResize="0"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125" t="11122" r="42003" b="19931"/>
            <a:stretch>
              <a:fillRect/>
            </a:stretch>
          </p:blipFill>
          <p:spPr bwMode="auto">
            <a:xfrm>
              <a:off x="3354" y="612"/>
              <a:ext cx="1224" cy="152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473" name="Text Box 20"/>
            <p:cNvSpPr txBox="1">
              <a:spLocks noChangeArrowheads="1"/>
            </p:cNvSpPr>
            <p:nvPr/>
          </p:nvSpPr>
          <p:spPr bwMode="auto">
            <a:xfrm>
              <a:off x="4352" y="634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1800">
                  <a:solidFill>
                    <a:srgbClr val="990033"/>
                  </a:solidFill>
                </a:rPr>
                <a:t>5</a:t>
              </a:r>
            </a:p>
          </p:txBody>
        </p:sp>
        <p:sp>
          <p:nvSpPr>
            <p:cNvPr id="19474" name="Freeform 58"/>
            <p:cNvSpPr>
              <a:spLocks/>
            </p:cNvSpPr>
            <p:nvPr/>
          </p:nvSpPr>
          <p:spPr bwMode="auto">
            <a:xfrm>
              <a:off x="3456" y="1785"/>
              <a:ext cx="949" cy="227"/>
            </a:xfrm>
            <a:custGeom>
              <a:avLst/>
              <a:gdLst>
                <a:gd name="T0" fmla="*/ 285 w 946"/>
                <a:gd name="T1" fmla="*/ 9 h 245"/>
                <a:gd name="T2" fmla="*/ 145 w 946"/>
                <a:gd name="T3" fmla="*/ 24 h 245"/>
                <a:gd name="T4" fmla="*/ 25 w 946"/>
                <a:gd name="T5" fmla="*/ 44 h 245"/>
                <a:gd name="T6" fmla="*/ 1 w 946"/>
                <a:gd name="T7" fmla="*/ 75 h 245"/>
                <a:gd name="T8" fmla="*/ 31 w 946"/>
                <a:gd name="T9" fmla="*/ 95 h 245"/>
                <a:gd name="T10" fmla="*/ 118 w 946"/>
                <a:gd name="T11" fmla="*/ 115 h 245"/>
                <a:gd name="T12" fmla="*/ 257 w 946"/>
                <a:gd name="T13" fmla="*/ 125 h 245"/>
                <a:gd name="T14" fmla="*/ 426 w 946"/>
                <a:gd name="T15" fmla="*/ 133 h 245"/>
                <a:gd name="T16" fmla="*/ 653 w 946"/>
                <a:gd name="T17" fmla="*/ 124 h 245"/>
                <a:gd name="T18" fmla="*/ 843 w 946"/>
                <a:gd name="T19" fmla="*/ 107 h 245"/>
                <a:gd name="T20" fmla="*/ 951 w 946"/>
                <a:gd name="T21" fmla="*/ 77 h 245"/>
                <a:gd name="T22" fmla="*/ 957 w 946"/>
                <a:gd name="T23" fmla="*/ 56 h 245"/>
                <a:gd name="T24" fmla="*/ 891 w 946"/>
                <a:gd name="T25" fmla="*/ 31 h 245"/>
                <a:gd name="T26" fmla="*/ 740 w 946"/>
                <a:gd name="T27" fmla="*/ 11 h 245"/>
                <a:gd name="T28" fmla="*/ 601 w 946"/>
                <a:gd name="T29" fmla="*/ 3 h 245"/>
                <a:gd name="T30" fmla="*/ 493 w 946"/>
                <a:gd name="T31" fmla="*/ 2 h 245"/>
                <a:gd name="T32" fmla="*/ 385 w 946"/>
                <a:gd name="T33" fmla="*/ 6 h 245"/>
                <a:gd name="T34" fmla="*/ 285 w 946"/>
                <a:gd name="T35" fmla="*/ 9 h 24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46"/>
                <a:gd name="T55" fmla="*/ 0 h 245"/>
                <a:gd name="T56" fmla="*/ 946 w 946"/>
                <a:gd name="T57" fmla="*/ 245 h 24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46" h="245">
                  <a:moveTo>
                    <a:pt x="277" y="17"/>
                  </a:moveTo>
                  <a:cubicBezTo>
                    <a:pt x="245" y="22"/>
                    <a:pt x="187" y="33"/>
                    <a:pt x="145" y="44"/>
                  </a:cubicBezTo>
                  <a:cubicBezTo>
                    <a:pt x="103" y="55"/>
                    <a:pt x="49" y="65"/>
                    <a:pt x="25" y="81"/>
                  </a:cubicBezTo>
                  <a:cubicBezTo>
                    <a:pt x="1" y="97"/>
                    <a:pt x="0" y="121"/>
                    <a:pt x="1" y="137"/>
                  </a:cubicBezTo>
                  <a:cubicBezTo>
                    <a:pt x="2" y="153"/>
                    <a:pt x="11" y="163"/>
                    <a:pt x="31" y="175"/>
                  </a:cubicBezTo>
                  <a:cubicBezTo>
                    <a:pt x="51" y="187"/>
                    <a:pt x="82" y="202"/>
                    <a:pt x="118" y="212"/>
                  </a:cubicBezTo>
                  <a:cubicBezTo>
                    <a:pt x="154" y="222"/>
                    <a:pt x="199" y="228"/>
                    <a:pt x="249" y="233"/>
                  </a:cubicBezTo>
                  <a:cubicBezTo>
                    <a:pt x="299" y="238"/>
                    <a:pt x="353" y="245"/>
                    <a:pt x="418" y="244"/>
                  </a:cubicBezTo>
                  <a:cubicBezTo>
                    <a:pt x="483" y="243"/>
                    <a:pt x="570" y="237"/>
                    <a:pt x="637" y="229"/>
                  </a:cubicBezTo>
                  <a:cubicBezTo>
                    <a:pt x="704" y="221"/>
                    <a:pt x="771" y="209"/>
                    <a:pt x="819" y="195"/>
                  </a:cubicBezTo>
                  <a:cubicBezTo>
                    <a:pt x="867" y="181"/>
                    <a:pt x="908" y="158"/>
                    <a:pt x="927" y="143"/>
                  </a:cubicBezTo>
                  <a:cubicBezTo>
                    <a:pt x="946" y="128"/>
                    <a:pt x="943" y="117"/>
                    <a:pt x="933" y="103"/>
                  </a:cubicBezTo>
                  <a:cubicBezTo>
                    <a:pt x="923" y="89"/>
                    <a:pt x="902" y="71"/>
                    <a:pt x="867" y="57"/>
                  </a:cubicBezTo>
                  <a:cubicBezTo>
                    <a:pt x="832" y="43"/>
                    <a:pt x="771" y="28"/>
                    <a:pt x="724" y="19"/>
                  </a:cubicBezTo>
                  <a:cubicBezTo>
                    <a:pt x="677" y="10"/>
                    <a:pt x="627" y="6"/>
                    <a:pt x="585" y="3"/>
                  </a:cubicBezTo>
                  <a:cubicBezTo>
                    <a:pt x="544" y="0"/>
                    <a:pt x="512" y="2"/>
                    <a:pt x="477" y="2"/>
                  </a:cubicBezTo>
                  <a:cubicBezTo>
                    <a:pt x="442" y="2"/>
                    <a:pt x="411" y="4"/>
                    <a:pt x="377" y="6"/>
                  </a:cubicBezTo>
                  <a:cubicBezTo>
                    <a:pt x="343" y="9"/>
                    <a:pt x="298" y="15"/>
                    <a:pt x="277" y="17"/>
                  </a:cubicBezTo>
                  <a:close/>
                </a:path>
              </a:pathLst>
            </a:custGeom>
            <a:noFill/>
            <a:ln w="9525">
              <a:solidFill>
                <a:srgbClr val="007D7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219" name="Freeform 75"/>
            <p:cNvSpPr>
              <a:spLocks/>
            </p:cNvSpPr>
            <p:nvPr/>
          </p:nvSpPr>
          <p:spPr bwMode="auto">
            <a:xfrm>
              <a:off x="3879" y="660"/>
              <a:ext cx="408" cy="1350"/>
            </a:xfrm>
            <a:custGeom>
              <a:avLst/>
              <a:gdLst/>
              <a:ahLst/>
              <a:cxnLst>
                <a:cxn ang="0">
                  <a:pos x="0" y="1350"/>
                </a:cxn>
                <a:cxn ang="0">
                  <a:pos x="15" y="0"/>
                </a:cxn>
                <a:cxn ang="0">
                  <a:pos x="408" y="1164"/>
                </a:cxn>
              </a:cxnLst>
              <a:rect l="0" t="0" r="r" b="b"/>
              <a:pathLst>
                <a:path w="408" h="1350">
                  <a:moveTo>
                    <a:pt x="0" y="1350"/>
                  </a:moveTo>
                  <a:lnTo>
                    <a:pt x="15" y="0"/>
                  </a:lnTo>
                  <a:lnTo>
                    <a:pt x="408" y="1164"/>
                  </a:lnTo>
                </a:path>
              </a:pathLst>
            </a:custGeom>
            <a:gradFill rotWithShape="1">
              <a:gsLst>
                <a:gs pos="0">
                  <a:srgbClr val="CE00FE">
                    <a:alpha val="70000"/>
                  </a:srgbClr>
                </a:gs>
                <a:gs pos="50000">
                  <a:schemeClr val="bg1">
                    <a:alpha val="73000"/>
                  </a:schemeClr>
                </a:gs>
                <a:gs pos="100000">
                  <a:srgbClr val="CE00FE">
                    <a:alpha val="70000"/>
                  </a:srgbClr>
                </a:gs>
              </a:gsLst>
              <a:lin ang="2700000" scaled="1"/>
            </a:gradFill>
            <a:ln w="9525">
              <a:solidFill>
                <a:srgbClr val="99003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11188" y="476250"/>
            <a:ext cx="7772400" cy="1143000"/>
          </a:xfrm>
          <a:prstGeom prst="rect">
            <a:avLst/>
          </a:prstGeom>
        </p:spPr>
        <p:txBody>
          <a:bodyPr/>
          <a:lstStyle/>
          <a:p>
            <a:pPr algn="just" eaLnBrk="0" hangingPunct="0">
              <a:defRPr/>
            </a:pPr>
            <a:r>
              <a:rPr lang="ru-RU" sz="2400" b="0">
                <a:latin typeface="+mj-lt"/>
                <a:ea typeface="+mj-ea"/>
                <a:cs typeface="+mj-cs"/>
              </a:rPr>
              <a:t>В сечении конической поверхности вращения плоскостью могут быть получены различные геометрические образы</a:t>
            </a:r>
            <a:endParaRPr lang="ru-RU" sz="2400" b="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619250" y="1989138"/>
            <a:ext cx="6121400" cy="41148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2400" b="0">
                <a:solidFill>
                  <a:schemeClr val="accent2"/>
                </a:solidFill>
                <a:latin typeface="+mn-lt"/>
              </a:rPr>
              <a:t>В плоскости 	Г – точка,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2400" b="0">
                <a:solidFill>
                  <a:schemeClr val="accent2"/>
                </a:solidFill>
                <a:latin typeface="+mn-lt"/>
              </a:rPr>
              <a:t>			</a:t>
            </a:r>
            <a:r>
              <a:rPr lang="el-GR" sz="2400" b="0">
                <a:solidFill>
                  <a:schemeClr val="accent2"/>
                </a:solidFill>
                <a:latin typeface="+mn-lt"/>
                <a:cs typeface="Times New Roman" pitchFamily="18" charset="0"/>
              </a:rPr>
              <a:t>Δ</a:t>
            </a:r>
            <a:r>
              <a:rPr lang="ru-RU" sz="2400" b="0">
                <a:solidFill>
                  <a:schemeClr val="accent2"/>
                </a:solidFill>
                <a:latin typeface="+mn-lt"/>
                <a:cs typeface="Times New Roman" pitchFamily="18" charset="0"/>
              </a:rPr>
              <a:t> – окружность,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2400" b="0">
                <a:solidFill>
                  <a:schemeClr val="accent2"/>
                </a:solidFill>
                <a:latin typeface="+mn-lt"/>
                <a:cs typeface="Times New Roman" pitchFamily="18" charset="0"/>
              </a:rPr>
              <a:t>			</a:t>
            </a:r>
            <a:r>
              <a:rPr lang="el-GR" sz="2400" b="0">
                <a:solidFill>
                  <a:schemeClr val="accent2"/>
                </a:solidFill>
                <a:latin typeface="+mn-lt"/>
                <a:cs typeface="Times New Roman" pitchFamily="18" charset="0"/>
              </a:rPr>
              <a:t>Θ</a:t>
            </a:r>
            <a:r>
              <a:rPr lang="ru-RU" sz="2400" b="0">
                <a:solidFill>
                  <a:schemeClr val="accent2"/>
                </a:solidFill>
                <a:latin typeface="+mn-lt"/>
                <a:cs typeface="Times New Roman" pitchFamily="18" charset="0"/>
              </a:rPr>
              <a:t> – эллипс,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2400" b="0">
                <a:solidFill>
                  <a:schemeClr val="accent2"/>
                </a:solidFill>
                <a:latin typeface="+mn-lt"/>
                <a:cs typeface="Times New Roman" pitchFamily="18" charset="0"/>
              </a:rPr>
              <a:t>			</a:t>
            </a:r>
            <a:r>
              <a:rPr lang="el-GR" sz="2400" b="0">
                <a:solidFill>
                  <a:schemeClr val="accent2"/>
                </a:solidFill>
                <a:latin typeface="+mn-lt"/>
                <a:cs typeface="Times New Roman" pitchFamily="18" charset="0"/>
              </a:rPr>
              <a:t>Σ</a:t>
            </a:r>
            <a:r>
              <a:rPr lang="ru-RU" sz="2400" b="0">
                <a:solidFill>
                  <a:schemeClr val="accent2"/>
                </a:solidFill>
                <a:latin typeface="+mn-lt"/>
                <a:cs typeface="Times New Roman" pitchFamily="18" charset="0"/>
              </a:rPr>
              <a:t> – гипербола,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2400" b="0">
                <a:solidFill>
                  <a:schemeClr val="accent2"/>
                </a:solidFill>
                <a:latin typeface="+mn-lt"/>
                <a:cs typeface="Times New Roman" pitchFamily="18" charset="0"/>
              </a:rPr>
              <a:t>			Ф – парабола,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2400" b="0">
                <a:solidFill>
                  <a:schemeClr val="accent2"/>
                </a:solidFill>
                <a:latin typeface="+mn-lt"/>
                <a:cs typeface="Times New Roman" pitchFamily="18" charset="0"/>
              </a:rPr>
              <a:t>			</a:t>
            </a:r>
            <a:r>
              <a:rPr lang="el-GR" sz="2400" b="0">
                <a:solidFill>
                  <a:schemeClr val="accent2"/>
                </a:solidFill>
                <a:latin typeface="+mn-lt"/>
                <a:cs typeface="Times New Roman" pitchFamily="18" charset="0"/>
              </a:rPr>
              <a:t>Ψ</a:t>
            </a:r>
            <a:r>
              <a:rPr lang="ru-RU" sz="2400" b="0">
                <a:solidFill>
                  <a:schemeClr val="accent2"/>
                </a:solidFill>
                <a:latin typeface="+mn-lt"/>
                <a:cs typeface="Times New Roman" pitchFamily="18" charset="0"/>
              </a:rPr>
              <a:t> – одна прямая,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2400" b="0">
                <a:solidFill>
                  <a:schemeClr val="accent2"/>
                </a:solidFill>
                <a:latin typeface="+mn-lt"/>
                <a:cs typeface="Times New Roman" pitchFamily="18" charset="0"/>
              </a:rPr>
              <a:t>			</a:t>
            </a:r>
            <a:r>
              <a:rPr lang="el-GR" sz="2400" b="0">
                <a:solidFill>
                  <a:schemeClr val="accent2"/>
                </a:solidFill>
                <a:latin typeface="+mn-lt"/>
                <a:cs typeface="Times New Roman" pitchFamily="18" charset="0"/>
              </a:rPr>
              <a:t>Ω</a:t>
            </a:r>
            <a:r>
              <a:rPr lang="ru-RU" sz="2400" b="0">
                <a:solidFill>
                  <a:schemeClr val="accent2"/>
                </a:solidFill>
                <a:latin typeface="+mn-lt"/>
                <a:cs typeface="Times New Roman" pitchFamily="18" charset="0"/>
              </a:rPr>
              <a:t> – две прямые</a:t>
            </a:r>
            <a:r>
              <a:rPr lang="ru-RU" sz="2000" b="0">
                <a:solidFill>
                  <a:schemeClr val="accent2"/>
                </a:solidFill>
                <a:latin typeface="+mn-lt"/>
                <a:cs typeface="Times New Roman" pitchFamily="18" charset="0"/>
              </a:rPr>
              <a:t>.</a:t>
            </a:r>
            <a:endParaRPr lang="el-GR" sz="2000" b="0">
              <a:solidFill>
                <a:schemeClr val="accent2"/>
              </a:solidFill>
              <a:latin typeface="+mn-lt"/>
              <a:cs typeface="Times New Roman" pitchFamily="18" charset="0"/>
            </a:endParaRPr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ru-RU" sz="2000" b="0" dirty="0">
              <a:latin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4"/>
          <p:cNvGrpSpPr>
            <a:grpSpLocks/>
          </p:cNvGrpSpPr>
          <p:nvPr/>
        </p:nvGrpSpPr>
        <p:grpSpPr bwMode="auto">
          <a:xfrm>
            <a:off x="2916238" y="2546350"/>
            <a:ext cx="3343275" cy="1120775"/>
            <a:chOff x="1837" y="1496"/>
            <a:chExt cx="2106" cy="706"/>
          </a:xfrm>
        </p:grpSpPr>
        <p:sp>
          <p:nvSpPr>
            <p:cNvPr id="21602" name="Line 16"/>
            <p:cNvSpPr>
              <a:spLocks noChangeShapeType="1"/>
            </p:cNvSpPr>
            <p:nvPr/>
          </p:nvSpPr>
          <p:spPr bwMode="auto">
            <a:xfrm>
              <a:off x="1837" y="2024"/>
              <a:ext cx="185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603" name="Line 17"/>
            <p:cNvSpPr>
              <a:spLocks noChangeShapeType="1"/>
            </p:cNvSpPr>
            <p:nvPr/>
          </p:nvSpPr>
          <p:spPr bwMode="auto">
            <a:xfrm>
              <a:off x="2608" y="1691"/>
              <a:ext cx="10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604" name="Oval 48"/>
            <p:cNvSpPr>
              <a:spLocks noChangeArrowheads="1"/>
            </p:cNvSpPr>
            <p:nvPr/>
          </p:nvSpPr>
          <p:spPr bwMode="auto">
            <a:xfrm>
              <a:off x="3681" y="2001"/>
              <a:ext cx="45" cy="45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605" name="Oval 51"/>
            <p:cNvSpPr>
              <a:spLocks noChangeArrowheads="1"/>
            </p:cNvSpPr>
            <p:nvPr/>
          </p:nvSpPr>
          <p:spPr bwMode="auto">
            <a:xfrm>
              <a:off x="3679" y="1668"/>
              <a:ext cx="45" cy="45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606" name="Text Box 65"/>
            <p:cNvSpPr txBox="1">
              <a:spLocks noChangeArrowheads="1"/>
            </p:cNvSpPr>
            <p:nvPr/>
          </p:nvSpPr>
          <p:spPr bwMode="auto">
            <a:xfrm>
              <a:off x="3696" y="2010"/>
              <a:ext cx="20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/>
                <a:t>1</a:t>
              </a:r>
              <a:r>
                <a:rPr lang="ru-RU" baseline="-25000"/>
                <a:t>3</a:t>
              </a:r>
            </a:p>
          </p:txBody>
        </p:sp>
        <p:sp>
          <p:nvSpPr>
            <p:cNvPr id="21607" name="Text Box 68"/>
            <p:cNvSpPr txBox="1">
              <a:spLocks noChangeArrowheads="1"/>
            </p:cNvSpPr>
            <p:nvPr/>
          </p:nvSpPr>
          <p:spPr bwMode="auto">
            <a:xfrm>
              <a:off x="3661" y="1496"/>
              <a:ext cx="28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/>
                <a:t>(4</a:t>
              </a:r>
              <a:r>
                <a:rPr lang="ru-RU" baseline="-25000"/>
                <a:t>3</a:t>
              </a:r>
              <a:r>
                <a:rPr lang="ru-RU"/>
                <a:t>)</a:t>
              </a:r>
            </a:p>
          </p:txBody>
        </p:sp>
        <p:sp>
          <p:nvSpPr>
            <p:cNvPr id="21608" name="AutoShape 92"/>
            <p:cNvSpPr>
              <a:spLocks noChangeArrowheads="1"/>
            </p:cNvSpPr>
            <p:nvPr/>
          </p:nvSpPr>
          <p:spPr bwMode="auto">
            <a:xfrm rot="5400000">
              <a:off x="2953" y="1643"/>
              <a:ext cx="41" cy="97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609" name="AutoShape 95"/>
            <p:cNvSpPr>
              <a:spLocks noChangeArrowheads="1"/>
            </p:cNvSpPr>
            <p:nvPr/>
          </p:nvSpPr>
          <p:spPr bwMode="auto">
            <a:xfrm rot="5400000">
              <a:off x="2953" y="1972"/>
              <a:ext cx="41" cy="97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1507" name="Oval 37"/>
          <p:cNvSpPr>
            <a:spLocks noChangeArrowheads="1"/>
          </p:cNvSpPr>
          <p:nvPr/>
        </p:nvSpPr>
        <p:spPr bwMode="auto">
          <a:xfrm>
            <a:off x="2713038" y="4452938"/>
            <a:ext cx="1900237" cy="190023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684213" y="171450"/>
            <a:ext cx="7772400" cy="11430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ru-RU" sz="2400" b="0">
                <a:latin typeface="+mj-lt"/>
                <a:ea typeface="+mj-ea"/>
                <a:cs typeface="+mj-cs"/>
              </a:rPr>
              <a:t>Сечения конической поверхности вращения плоскостями</a:t>
            </a:r>
          </a:p>
        </p:txBody>
      </p:sp>
      <p:sp>
        <p:nvSpPr>
          <p:cNvPr id="21509" name="Line 7"/>
          <p:cNvSpPr>
            <a:spLocks noChangeShapeType="1"/>
          </p:cNvSpPr>
          <p:nvPr/>
        </p:nvSpPr>
        <p:spPr bwMode="auto">
          <a:xfrm flipH="1">
            <a:off x="2590800" y="1584325"/>
            <a:ext cx="1223963" cy="2520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0" name="Line 8"/>
          <p:cNvSpPr>
            <a:spLocks noChangeShapeType="1"/>
          </p:cNvSpPr>
          <p:nvPr/>
        </p:nvSpPr>
        <p:spPr bwMode="auto">
          <a:xfrm>
            <a:off x="3563938" y="1655763"/>
            <a:ext cx="1079500" cy="22320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1" name="Line 9"/>
          <p:cNvSpPr>
            <a:spLocks noChangeShapeType="1"/>
          </p:cNvSpPr>
          <p:nvPr/>
        </p:nvSpPr>
        <p:spPr bwMode="auto">
          <a:xfrm>
            <a:off x="2484438" y="1871663"/>
            <a:ext cx="2159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2" name="Line 10"/>
          <p:cNvSpPr>
            <a:spLocks noChangeShapeType="1"/>
          </p:cNvSpPr>
          <p:nvPr/>
        </p:nvSpPr>
        <p:spPr bwMode="auto">
          <a:xfrm>
            <a:off x="2484438" y="2520950"/>
            <a:ext cx="22320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3" name="Line 11"/>
          <p:cNvSpPr>
            <a:spLocks noChangeShapeType="1"/>
          </p:cNvSpPr>
          <p:nvPr/>
        </p:nvSpPr>
        <p:spPr bwMode="auto">
          <a:xfrm flipV="1">
            <a:off x="2484438" y="2663825"/>
            <a:ext cx="2087562" cy="9366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4" name="Line 12"/>
          <p:cNvSpPr>
            <a:spLocks noChangeShapeType="1"/>
          </p:cNvSpPr>
          <p:nvPr/>
        </p:nvSpPr>
        <p:spPr bwMode="auto">
          <a:xfrm flipH="1">
            <a:off x="2916238" y="1944688"/>
            <a:ext cx="1079500" cy="23034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5" name="Line 13"/>
          <p:cNvSpPr>
            <a:spLocks noChangeShapeType="1"/>
          </p:cNvSpPr>
          <p:nvPr/>
        </p:nvSpPr>
        <p:spPr bwMode="auto">
          <a:xfrm>
            <a:off x="2700338" y="3887788"/>
            <a:ext cx="19431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6" name="Freeform 20"/>
          <p:cNvSpPr>
            <a:spLocks/>
          </p:cNvSpPr>
          <p:nvPr/>
        </p:nvSpPr>
        <p:spPr bwMode="auto">
          <a:xfrm rot="-180000">
            <a:off x="3543300" y="1595438"/>
            <a:ext cx="260350" cy="57150"/>
          </a:xfrm>
          <a:custGeom>
            <a:avLst/>
            <a:gdLst>
              <a:gd name="T0" fmla="*/ 2147483647 w 164"/>
              <a:gd name="T1" fmla="*/ 2147483647 h 36"/>
              <a:gd name="T2" fmla="*/ 2147483647 w 164"/>
              <a:gd name="T3" fmla="*/ 2147483647 h 36"/>
              <a:gd name="T4" fmla="*/ 2147483647 w 164"/>
              <a:gd name="T5" fmla="*/ 2147483647 h 36"/>
              <a:gd name="T6" fmla="*/ 2147483647 w 164"/>
              <a:gd name="T7" fmla="*/ 0 h 36"/>
              <a:gd name="T8" fmla="*/ 0 60000 65536"/>
              <a:gd name="T9" fmla="*/ 0 60000 65536"/>
              <a:gd name="T10" fmla="*/ 0 60000 65536"/>
              <a:gd name="T11" fmla="*/ 0 60000 65536"/>
              <a:gd name="T12" fmla="*/ 0 w 164"/>
              <a:gd name="T13" fmla="*/ 0 h 36"/>
              <a:gd name="T14" fmla="*/ 164 w 164"/>
              <a:gd name="T15" fmla="*/ 36 h 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4" h="36">
                <a:moveTo>
                  <a:pt x="2" y="36"/>
                </a:moveTo>
                <a:cubicBezTo>
                  <a:pt x="4" y="28"/>
                  <a:pt x="0" y="15"/>
                  <a:pt x="8" y="12"/>
                </a:cubicBezTo>
                <a:cubicBezTo>
                  <a:pt x="35" y="2"/>
                  <a:pt x="63" y="28"/>
                  <a:pt x="86" y="36"/>
                </a:cubicBezTo>
                <a:cubicBezTo>
                  <a:pt x="136" y="30"/>
                  <a:pt x="134" y="30"/>
                  <a:pt x="164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7" name="Line 21"/>
          <p:cNvSpPr>
            <a:spLocks noChangeShapeType="1"/>
          </p:cNvSpPr>
          <p:nvPr/>
        </p:nvSpPr>
        <p:spPr bwMode="auto">
          <a:xfrm flipH="1">
            <a:off x="4932363" y="1584325"/>
            <a:ext cx="1079500" cy="2303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8" name="Line 22"/>
          <p:cNvSpPr>
            <a:spLocks noChangeShapeType="1"/>
          </p:cNvSpPr>
          <p:nvPr/>
        </p:nvSpPr>
        <p:spPr bwMode="auto">
          <a:xfrm>
            <a:off x="5724525" y="1584325"/>
            <a:ext cx="1152525" cy="2303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9" name="Line 23"/>
          <p:cNvSpPr>
            <a:spLocks noChangeShapeType="1"/>
          </p:cNvSpPr>
          <p:nvPr/>
        </p:nvSpPr>
        <p:spPr bwMode="auto">
          <a:xfrm>
            <a:off x="4932363" y="3887788"/>
            <a:ext cx="19446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20" name="Line 24"/>
          <p:cNvSpPr>
            <a:spLocks noChangeShapeType="1"/>
          </p:cNvSpPr>
          <p:nvPr/>
        </p:nvSpPr>
        <p:spPr bwMode="auto">
          <a:xfrm>
            <a:off x="5883275" y="1512888"/>
            <a:ext cx="0" cy="2735262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21" name="Freeform 26"/>
          <p:cNvSpPr>
            <a:spLocks/>
          </p:cNvSpPr>
          <p:nvPr/>
        </p:nvSpPr>
        <p:spPr bwMode="auto">
          <a:xfrm rot="600000">
            <a:off x="5762625" y="1543050"/>
            <a:ext cx="266700" cy="76200"/>
          </a:xfrm>
          <a:custGeom>
            <a:avLst/>
            <a:gdLst>
              <a:gd name="T0" fmla="*/ 0 w 168"/>
              <a:gd name="T1" fmla="*/ 2147483647 h 48"/>
              <a:gd name="T2" fmla="*/ 2147483647 w 168"/>
              <a:gd name="T3" fmla="*/ 2147483647 h 48"/>
              <a:gd name="T4" fmla="*/ 2147483647 w 168"/>
              <a:gd name="T5" fmla="*/ 2147483647 h 48"/>
              <a:gd name="T6" fmla="*/ 0 60000 65536"/>
              <a:gd name="T7" fmla="*/ 0 60000 65536"/>
              <a:gd name="T8" fmla="*/ 0 60000 65536"/>
              <a:gd name="T9" fmla="*/ 0 w 168"/>
              <a:gd name="T10" fmla="*/ 0 h 48"/>
              <a:gd name="T11" fmla="*/ 168 w 168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8" h="48">
                <a:moveTo>
                  <a:pt x="0" y="48"/>
                </a:moveTo>
                <a:cubicBezTo>
                  <a:pt x="12" y="40"/>
                  <a:pt x="24" y="32"/>
                  <a:pt x="36" y="24"/>
                </a:cubicBezTo>
                <a:cubicBezTo>
                  <a:pt x="73" y="0"/>
                  <a:pt x="168" y="18"/>
                  <a:pt x="168" y="18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3" name="Group 123"/>
          <p:cNvGrpSpPr>
            <a:grpSpLocks/>
          </p:cNvGrpSpPr>
          <p:nvPr/>
        </p:nvGrpSpPr>
        <p:grpSpPr bwMode="auto">
          <a:xfrm>
            <a:off x="5316538" y="2846388"/>
            <a:ext cx="1149350" cy="538162"/>
            <a:chOff x="3349" y="1685"/>
            <a:chExt cx="724" cy="339"/>
          </a:xfrm>
        </p:grpSpPr>
        <p:sp>
          <p:nvSpPr>
            <p:cNvPr id="21600" name="Arc 40"/>
            <p:cNvSpPr>
              <a:spLocks/>
            </p:cNvSpPr>
            <p:nvPr/>
          </p:nvSpPr>
          <p:spPr bwMode="auto">
            <a:xfrm rot="5400000">
              <a:off x="3597" y="1549"/>
              <a:ext cx="227" cy="724"/>
            </a:xfrm>
            <a:custGeom>
              <a:avLst/>
              <a:gdLst>
                <a:gd name="T0" fmla="*/ 0 w 25005"/>
                <a:gd name="T1" fmla="*/ 0 h 43200"/>
                <a:gd name="T2" fmla="*/ 0 w 25005"/>
                <a:gd name="T3" fmla="*/ 0 h 43200"/>
                <a:gd name="T4" fmla="*/ 0 w 25005"/>
                <a:gd name="T5" fmla="*/ 0 h 43200"/>
                <a:gd name="T6" fmla="*/ 0 60000 65536"/>
                <a:gd name="T7" fmla="*/ 0 60000 65536"/>
                <a:gd name="T8" fmla="*/ 0 60000 65536"/>
                <a:gd name="T9" fmla="*/ 0 w 25005"/>
                <a:gd name="T10" fmla="*/ 0 h 43200"/>
                <a:gd name="T11" fmla="*/ 25005 w 25005"/>
                <a:gd name="T12" fmla="*/ 43200 h 43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005" h="43200" fill="none" extrusionOk="0">
                  <a:moveTo>
                    <a:pt x="3008" y="3"/>
                  </a:moveTo>
                  <a:cubicBezTo>
                    <a:pt x="3140" y="1"/>
                    <a:pt x="3272" y="-1"/>
                    <a:pt x="3405" y="0"/>
                  </a:cubicBezTo>
                  <a:cubicBezTo>
                    <a:pt x="15334" y="0"/>
                    <a:pt x="25005" y="9670"/>
                    <a:pt x="25005" y="21600"/>
                  </a:cubicBezTo>
                  <a:cubicBezTo>
                    <a:pt x="25005" y="33529"/>
                    <a:pt x="15334" y="43200"/>
                    <a:pt x="3405" y="43200"/>
                  </a:cubicBezTo>
                  <a:cubicBezTo>
                    <a:pt x="2264" y="43200"/>
                    <a:pt x="1126" y="43109"/>
                    <a:pt x="0" y="42929"/>
                  </a:cubicBezTo>
                </a:path>
                <a:path w="25005" h="43200" stroke="0" extrusionOk="0">
                  <a:moveTo>
                    <a:pt x="3008" y="3"/>
                  </a:moveTo>
                  <a:cubicBezTo>
                    <a:pt x="3140" y="1"/>
                    <a:pt x="3272" y="-1"/>
                    <a:pt x="3405" y="0"/>
                  </a:cubicBezTo>
                  <a:cubicBezTo>
                    <a:pt x="15334" y="0"/>
                    <a:pt x="25005" y="9670"/>
                    <a:pt x="25005" y="21600"/>
                  </a:cubicBezTo>
                  <a:cubicBezTo>
                    <a:pt x="25005" y="33529"/>
                    <a:pt x="15334" y="43200"/>
                    <a:pt x="3405" y="43200"/>
                  </a:cubicBezTo>
                  <a:cubicBezTo>
                    <a:pt x="2264" y="43200"/>
                    <a:pt x="1126" y="43109"/>
                    <a:pt x="0" y="42929"/>
                  </a:cubicBezTo>
                  <a:lnTo>
                    <a:pt x="3405" y="21600"/>
                  </a:lnTo>
                  <a:close/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601" name="Arc 41"/>
            <p:cNvSpPr>
              <a:spLocks/>
            </p:cNvSpPr>
            <p:nvPr/>
          </p:nvSpPr>
          <p:spPr bwMode="auto">
            <a:xfrm>
              <a:off x="3355" y="1685"/>
              <a:ext cx="701" cy="126"/>
            </a:xfrm>
            <a:custGeom>
              <a:avLst/>
              <a:gdLst>
                <a:gd name="T0" fmla="*/ 0 w 43200"/>
                <a:gd name="T1" fmla="*/ 0 h 21801"/>
                <a:gd name="T2" fmla="*/ 0 w 43200"/>
                <a:gd name="T3" fmla="*/ 0 h 21801"/>
                <a:gd name="T4" fmla="*/ 0 w 43200"/>
                <a:gd name="T5" fmla="*/ 0 h 21801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801"/>
                <a:gd name="T11" fmla="*/ 43200 w 43200"/>
                <a:gd name="T12" fmla="*/ 21801 h 2180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801" fill="none" extrusionOk="0">
                  <a:moveTo>
                    <a:pt x="0" y="21801"/>
                  </a:moveTo>
                  <a:cubicBezTo>
                    <a:pt x="0" y="21734"/>
                    <a:pt x="0" y="2166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1801" stroke="0" extrusionOk="0">
                  <a:moveTo>
                    <a:pt x="0" y="21801"/>
                  </a:moveTo>
                  <a:cubicBezTo>
                    <a:pt x="0" y="21734"/>
                    <a:pt x="0" y="2166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2700">
              <a:solidFill>
                <a:srgbClr val="FF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1523" name="Text Box 69"/>
          <p:cNvSpPr txBox="1">
            <a:spLocks noChangeArrowheads="1"/>
          </p:cNvSpPr>
          <p:nvPr/>
        </p:nvSpPr>
        <p:spPr bwMode="auto">
          <a:xfrm>
            <a:off x="5940425" y="1754188"/>
            <a:ext cx="339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</a:t>
            </a:r>
            <a:r>
              <a:rPr lang="en-US" baseline="-25000"/>
              <a:t>3</a:t>
            </a:r>
            <a:endParaRPr lang="ru-RU" baseline="-25000"/>
          </a:p>
        </p:txBody>
      </p:sp>
      <p:sp>
        <p:nvSpPr>
          <p:cNvPr id="21524" name="Oval 70"/>
          <p:cNvSpPr>
            <a:spLocks noChangeArrowheads="1"/>
          </p:cNvSpPr>
          <p:nvPr/>
        </p:nvSpPr>
        <p:spPr bwMode="auto">
          <a:xfrm>
            <a:off x="5843588" y="1836738"/>
            <a:ext cx="71437" cy="71437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25" name="Oval 71"/>
          <p:cNvSpPr>
            <a:spLocks noChangeArrowheads="1"/>
          </p:cNvSpPr>
          <p:nvPr/>
        </p:nvSpPr>
        <p:spPr bwMode="auto">
          <a:xfrm>
            <a:off x="3635375" y="1836738"/>
            <a:ext cx="71438" cy="71437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26" name="Text Box 72"/>
          <p:cNvSpPr txBox="1">
            <a:spLocks noChangeArrowheads="1"/>
          </p:cNvSpPr>
          <p:nvPr/>
        </p:nvSpPr>
        <p:spPr bwMode="auto">
          <a:xfrm>
            <a:off x="3203575" y="1538288"/>
            <a:ext cx="339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</a:t>
            </a:r>
            <a:r>
              <a:rPr lang="ru-RU" baseline="-25000"/>
              <a:t>2</a:t>
            </a:r>
          </a:p>
        </p:txBody>
      </p:sp>
      <p:sp>
        <p:nvSpPr>
          <p:cNvPr id="21527" name="Text Box 73"/>
          <p:cNvSpPr txBox="1">
            <a:spLocks noChangeArrowheads="1"/>
          </p:cNvSpPr>
          <p:nvPr/>
        </p:nvSpPr>
        <p:spPr bwMode="auto">
          <a:xfrm>
            <a:off x="2124075" y="1681163"/>
            <a:ext cx="3444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Г</a:t>
            </a:r>
            <a:r>
              <a:rPr lang="ru-RU" baseline="-25000"/>
              <a:t>2</a:t>
            </a:r>
          </a:p>
        </p:txBody>
      </p:sp>
      <p:sp>
        <p:nvSpPr>
          <p:cNvPr id="21528" name="Text Box 74"/>
          <p:cNvSpPr txBox="1">
            <a:spLocks noChangeArrowheads="1"/>
          </p:cNvSpPr>
          <p:nvPr/>
        </p:nvSpPr>
        <p:spPr bwMode="auto">
          <a:xfrm>
            <a:off x="2124075" y="2401888"/>
            <a:ext cx="355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l-GR">
                <a:cs typeface="Times New Roman" pitchFamily="18" charset="0"/>
              </a:rPr>
              <a:t>Δ</a:t>
            </a:r>
            <a:r>
              <a:rPr lang="ru-RU" baseline="-25000">
                <a:cs typeface="Times New Roman" pitchFamily="18" charset="0"/>
              </a:rPr>
              <a:t>2</a:t>
            </a:r>
            <a:endParaRPr lang="el-GR" baseline="-25000">
              <a:cs typeface="Times New Roman" pitchFamily="18" charset="0"/>
            </a:endParaRPr>
          </a:p>
        </p:txBody>
      </p:sp>
      <p:sp>
        <p:nvSpPr>
          <p:cNvPr id="21529" name="Text Box 75"/>
          <p:cNvSpPr txBox="1">
            <a:spLocks noChangeArrowheads="1"/>
          </p:cNvSpPr>
          <p:nvPr/>
        </p:nvSpPr>
        <p:spPr bwMode="auto">
          <a:xfrm>
            <a:off x="3924300" y="1970088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Ф</a:t>
            </a:r>
            <a:r>
              <a:rPr lang="ru-RU" baseline="-25000"/>
              <a:t>2</a:t>
            </a:r>
          </a:p>
        </p:txBody>
      </p:sp>
      <p:sp>
        <p:nvSpPr>
          <p:cNvPr id="21530" name="Text Box 76"/>
          <p:cNvSpPr txBox="1">
            <a:spLocks noChangeArrowheads="1"/>
          </p:cNvSpPr>
          <p:nvPr/>
        </p:nvSpPr>
        <p:spPr bwMode="auto">
          <a:xfrm>
            <a:off x="4572000" y="2547938"/>
            <a:ext cx="3730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>
                <a:sym typeface="Symbol" pitchFamily="18" charset="2"/>
              </a:rPr>
              <a:t></a:t>
            </a:r>
            <a:r>
              <a:rPr lang="ru-RU" baseline="-25000">
                <a:sym typeface="Symbol" pitchFamily="18" charset="2"/>
              </a:rPr>
              <a:t>2</a:t>
            </a:r>
          </a:p>
        </p:txBody>
      </p:sp>
      <p:sp>
        <p:nvSpPr>
          <p:cNvPr id="21531" name="Text Box 77"/>
          <p:cNvSpPr txBox="1">
            <a:spLocks noChangeArrowheads="1"/>
          </p:cNvSpPr>
          <p:nvPr/>
        </p:nvSpPr>
        <p:spPr bwMode="auto">
          <a:xfrm>
            <a:off x="2195513" y="4057650"/>
            <a:ext cx="3730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l-GR">
                <a:cs typeface="Times New Roman" pitchFamily="18" charset="0"/>
              </a:rPr>
              <a:t>Ψ</a:t>
            </a:r>
            <a:r>
              <a:rPr lang="en-US" baseline="-25000">
                <a:cs typeface="Times New Roman" pitchFamily="18" charset="0"/>
              </a:rPr>
              <a:t>2</a:t>
            </a:r>
            <a:endParaRPr lang="el-GR" baseline="-25000">
              <a:cs typeface="Times New Roman" pitchFamily="18" charset="0"/>
            </a:endParaRPr>
          </a:p>
        </p:txBody>
      </p:sp>
      <p:sp>
        <p:nvSpPr>
          <p:cNvPr id="21532" name="Oval 82"/>
          <p:cNvSpPr>
            <a:spLocks noChangeArrowheads="1"/>
          </p:cNvSpPr>
          <p:nvPr/>
        </p:nvSpPr>
        <p:spPr bwMode="auto">
          <a:xfrm>
            <a:off x="3630613" y="5370513"/>
            <a:ext cx="71437" cy="71437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33" name="Text Box 83"/>
          <p:cNvSpPr txBox="1">
            <a:spLocks noChangeArrowheads="1"/>
          </p:cNvSpPr>
          <p:nvPr/>
        </p:nvSpPr>
        <p:spPr bwMode="auto">
          <a:xfrm>
            <a:off x="4572000" y="6553200"/>
            <a:ext cx="3444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l-GR">
                <a:cs typeface="Times New Roman" pitchFamily="18" charset="0"/>
              </a:rPr>
              <a:t>Σ</a:t>
            </a:r>
            <a:r>
              <a:rPr lang="en-US" baseline="-25000">
                <a:cs typeface="Times New Roman" pitchFamily="18" charset="0"/>
              </a:rPr>
              <a:t>1</a:t>
            </a:r>
            <a:endParaRPr lang="el-GR" baseline="-25000">
              <a:cs typeface="Times New Roman" pitchFamily="18" charset="0"/>
            </a:endParaRPr>
          </a:p>
        </p:txBody>
      </p:sp>
      <p:sp>
        <p:nvSpPr>
          <p:cNvPr id="21534" name="Text Box 85"/>
          <p:cNvSpPr txBox="1">
            <a:spLocks noChangeArrowheads="1"/>
          </p:cNvSpPr>
          <p:nvPr/>
        </p:nvSpPr>
        <p:spPr bwMode="auto">
          <a:xfrm>
            <a:off x="4787900" y="6121400"/>
            <a:ext cx="3730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l-GR"/>
              <a:t>Ω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21535" name="Text Box 86"/>
          <p:cNvSpPr txBox="1">
            <a:spLocks noChangeArrowheads="1"/>
          </p:cNvSpPr>
          <p:nvPr/>
        </p:nvSpPr>
        <p:spPr bwMode="auto">
          <a:xfrm>
            <a:off x="3635375" y="5113338"/>
            <a:ext cx="339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</a:t>
            </a:r>
            <a:r>
              <a:rPr lang="en-US" baseline="-25000"/>
              <a:t>1</a:t>
            </a:r>
            <a:endParaRPr lang="ru-RU" baseline="-25000"/>
          </a:p>
        </p:txBody>
      </p:sp>
      <p:grpSp>
        <p:nvGrpSpPr>
          <p:cNvPr id="4" name="Group 107"/>
          <p:cNvGrpSpPr>
            <a:grpSpLocks/>
          </p:cNvGrpSpPr>
          <p:nvPr/>
        </p:nvGrpSpPr>
        <p:grpSpPr bwMode="auto">
          <a:xfrm>
            <a:off x="2986088" y="3240088"/>
            <a:ext cx="1366837" cy="2800350"/>
            <a:chOff x="1882" y="1933"/>
            <a:chExt cx="861" cy="1764"/>
          </a:xfrm>
        </p:grpSpPr>
        <p:sp>
          <p:nvSpPr>
            <p:cNvPr id="21596" name="Line 15"/>
            <p:cNvSpPr>
              <a:spLocks noChangeShapeType="1"/>
            </p:cNvSpPr>
            <p:nvPr/>
          </p:nvSpPr>
          <p:spPr bwMode="auto">
            <a:xfrm>
              <a:off x="1882" y="1956"/>
              <a:ext cx="86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97" name="Line 28"/>
            <p:cNvSpPr>
              <a:spLocks noChangeShapeType="1"/>
            </p:cNvSpPr>
            <p:nvPr/>
          </p:nvSpPr>
          <p:spPr bwMode="auto">
            <a:xfrm>
              <a:off x="1904" y="1933"/>
              <a:ext cx="0" cy="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98" name="Oval 43"/>
            <p:cNvSpPr>
              <a:spLocks noChangeArrowheads="1"/>
            </p:cNvSpPr>
            <p:nvPr/>
          </p:nvSpPr>
          <p:spPr bwMode="auto">
            <a:xfrm>
              <a:off x="1911" y="2892"/>
              <a:ext cx="805" cy="80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99" name="AutoShape 98"/>
            <p:cNvSpPr>
              <a:spLocks noChangeArrowheads="1"/>
            </p:cNvSpPr>
            <p:nvPr/>
          </p:nvSpPr>
          <p:spPr bwMode="auto">
            <a:xfrm rot="10800000">
              <a:off x="1882" y="2614"/>
              <a:ext cx="41" cy="97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7" name="Rectangle 101"/>
          <p:cNvSpPr>
            <a:spLocks noChangeArrowheads="1"/>
          </p:cNvSpPr>
          <p:nvPr/>
        </p:nvSpPr>
        <p:spPr bwMode="auto">
          <a:xfrm>
            <a:off x="4787900" y="2527300"/>
            <a:ext cx="5762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>
                <a:sym typeface="Symbol" pitchFamily="18" charset="2"/>
              </a:rPr>
              <a:t>= </a:t>
            </a:r>
            <a:r>
              <a:rPr lang="en-US">
                <a:sym typeface="Symbol" pitchFamily="18" charset="2"/>
              </a:rPr>
              <a:t>m</a:t>
            </a:r>
            <a:r>
              <a:rPr lang="en-US" baseline="-25000">
                <a:sym typeface="Symbol" pitchFamily="18" charset="2"/>
              </a:rPr>
              <a:t>2</a:t>
            </a:r>
            <a:endParaRPr lang="ru-RU" baseline="-25000">
              <a:sym typeface="Symbol" pitchFamily="18" charset="2"/>
            </a:endParaRPr>
          </a:p>
        </p:txBody>
      </p:sp>
      <p:grpSp>
        <p:nvGrpSpPr>
          <p:cNvPr id="5" name="Group 117"/>
          <p:cNvGrpSpPr>
            <a:grpSpLocks/>
          </p:cNvGrpSpPr>
          <p:nvPr/>
        </p:nvGrpSpPr>
        <p:grpSpPr bwMode="auto">
          <a:xfrm>
            <a:off x="4356100" y="3240088"/>
            <a:ext cx="2274888" cy="354012"/>
            <a:chOff x="2744" y="1933"/>
            <a:chExt cx="1433" cy="223"/>
          </a:xfrm>
        </p:grpSpPr>
        <p:sp>
          <p:nvSpPr>
            <p:cNvPr id="21588" name="Text Box 66"/>
            <p:cNvSpPr txBox="1">
              <a:spLocks noChangeArrowheads="1"/>
            </p:cNvSpPr>
            <p:nvPr/>
          </p:nvSpPr>
          <p:spPr bwMode="auto">
            <a:xfrm>
              <a:off x="3969" y="1964"/>
              <a:ext cx="20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/>
                <a:t>2</a:t>
              </a:r>
              <a:r>
                <a:rPr lang="ru-RU" baseline="-25000"/>
                <a:t>3</a:t>
              </a:r>
            </a:p>
          </p:txBody>
        </p:sp>
        <p:sp>
          <p:nvSpPr>
            <p:cNvPr id="21589" name="AutoShape 94"/>
            <p:cNvSpPr>
              <a:spLocks noChangeArrowheads="1"/>
            </p:cNvSpPr>
            <p:nvPr/>
          </p:nvSpPr>
          <p:spPr bwMode="auto">
            <a:xfrm rot="5400000">
              <a:off x="2953" y="1905"/>
              <a:ext cx="41" cy="97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1590" name="Group 113"/>
            <p:cNvGrpSpPr>
              <a:grpSpLocks/>
            </p:cNvGrpSpPr>
            <p:nvPr/>
          </p:nvGrpSpPr>
          <p:grpSpPr bwMode="auto">
            <a:xfrm rot="5400000">
              <a:off x="3821" y="1945"/>
              <a:ext cx="46" cy="22"/>
              <a:chOff x="3061" y="3067"/>
              <a:chExt cx="46" cy="22"/>
            </a:xfrm>
          </p:grpSpPr>
          <p:sp>
            <p:nvSpPr>
              <p:cNvPr id="21594" name="Line 114"/>
              <p:cNvSpPr>
                <a:spLocks noChangeShapeType="1"/>
              </p:cNvSpPr>
              <p:nvPr/>
            </p:nvSpPr>
            <p:spPr bwMode="auto">
              <a:xfrm>
                <a:off x="3061" y="3067"/>
                <a:ext cx="4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595" name="Line 115"/>
              <p:cNvSpPr>
                <a:spLocks noChangeShapeType="1"/>
              </p:cNvSpPr>
              <p:nvPr/>
            </p:nvSpPr>
            <p:spPr bwMode="auto">
              <a:xfrm>
                <a:off x="3061" y="3089"/>
                <a:ext cx="4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1591" name="Line 116"/>
            <p:cNvSpPr>
              <a:spLocks noChangeShapeType="1"/>
            </p:cNvSpPr>
            <p:nvPr/>
          </p:nvSpPr>
          <p:spPr bwMode="auto">
            <a:xfrm>
              <a:off x="2744" y="1956"/>
              <a:ext cx="127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92" name="Oval 53"/>
            <p:cNvSpPr>
              <a:spLocks noChangeArrowheads="1"/>
            </p:cNvSpPr>
            <p:nvPr/>
          </p:nvSpPr>
          <p:spPr bwMode="auto">
            <a:xfrm>
              <a:off x="3411" y="1933"/>
              <a:ext cx="45" cy="45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93" name="Oval 49"/>
            <p:cNvSpPr>
              <a:spLocks noChangeArrowheads="1"/>
            </p:cNvSpPr>
            <p:nvPr/>
          </p:nvSpPr>
          <p:spPr bwMode="auto">
            <a:xfrm>
              <a:off x="3969" y="1933"/>
              <a:ext cx="45" cy="45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" name="Group 106"/>
          <p:cNvGrpSpPr>
            <a:grpSpLocks/>
          </p:cNvGrpSpPr>
          <p:nvPr/>
        </p:nvGrpSpPr>
        <p:grpSpPr bwMode="auto">
          <a:xfrm>
            <a:off x="3076575" y="3024188"/>
            <a:ext cx="1150938" cy="2922587"/>
            <a:chOff x="1938" y="1797"/>
            <a:chExt cx="725" cy="1841"/>
          </a:xfrm>
        </p:grpSpPr>
        <p:sp>
          <p:nvSpPr>
            <p:cNvPr id="21583" name="Line 14"/>
            <p:cNvSpPr>
              <a:spLocks noChangeShapeType="1"/>
            </p:cNvSpPr>
            <p:nvPr/>
          </p:nvSpPr>
          <p:spPr bwMode="auto">
            <a:xfrm>
              <a:off x="1960" y="1820"/>
              <a:ext cx="7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84" name="Line 32"/>
            <p:cNvSpPr>
              <a:spLocks noChangeShapeType="1"/>
            </p:cNvSpPr>
            <p:nvPr/>
          </p:nvSpPr>
          <p:spPr bwMode="auto">
            <a:xfrm>
              <a:off x="2663" y="1797"/>
              <a:ext cx="0" cy="14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85" name="Oval 44"/>
            <p:cNvSpPr>
              <a:spLocks noChangeArrowheads="1"/>
            </p:cNvSpPr>
            <p:nvPr/>
          </p:nvSpPr>
          <p:spPr bwMode="auto">
            <a:xfrm rot="-60000">
              <a:off x="1958" y="2956"/>
              <a:ext cx="701" cy="68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86" name="Line 29"/>
            <p:cNvSpPr>
              <a:spLocks noChangeShapeType="1"/>
            </p:cNvSpPr>
            <p:nvPr/>
          </p:nvSpPr>
          <p:spPr bwMode="auto">
            <a:xfrm>
              <a:off x="1960" y="1820"/>
              <a:ext cx="0" cy="14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87" name="AutoShape 97"/>
            <p:cNvSpPr>
              <a:spLocks noChangeArrowheads="1"/>
            </p:cNvSpPr>
            <p:nvPr/>
          </p:nvSpPr>
          <p:spPr bwMode="auto">
            <a:xfrm rot="10800000">
              <a:off x="1938" y="2523"/>
              <a:ext cx="41" cy="97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1540" name="Line 18"/>
          <p:cNvSpPr>
            <a:spLocks noChangeShapeType="1"/>
          </p:cNvSpPr>
          <p:nvPr/>
        </p:nvSpPr>
        <p:spPr bwMode="auto">
          <a:xfrm>
            <a:off x="3670300" y="1512888"/>
            <a:ext cx="0" cy="4967287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41" name="Line 42"/>
          <p:cNvSpPr>
            <a:spLocks noChangeShapeType="1"/>
          </p:cNvSpPr>
          <p:nvPr/>
        </p:nvSpPr>
        <p:spPr bwMode="auto">
          <a:xfrm>
            <a:off x="2555875" y="5407025"/>
            <a:ext cx="223202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42" name="Line 34"/>
          <p:cNvSpPr>
            <a:spLocks noChangeShapeType="1"/>
          </p:cNvSpPr>
          <p:nvPr/>
        </p:nvSpPr>
        <p:spPr bwMode="auto">
          <a:xfrm>
            <a:off x="2627313" y="4608513"/>
            <a:ext cx="2160587" cy="16557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43" name="Line 35"/>
          <p:cNvSpPr>
            <a:spLocks noChangeShapeType="1"/>
          </p:cNvSpPr>
          <p:nvPr/>
        </p:nvSpPr>
        <p:spPr bwMode="auto">
          <a:xfrm>
            <a:off x="2339975" y="4859338"/>
            <a:ext cx="2232025" cy="17287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8" name="Group 121"/>
          <p:cNvGrpSpPr>
            <a:grpSpLocks/>
          </p:cNvGrpSpPr>
          <p:nvPr/>
        </p:nvGrpSpPr>
        <p:grpSpPr bwMode="auto">
          <a:xfrm>
            <a:off x="4284663" y="2857500"/>
            <a:ext cx="2489200" cy="304800"/>
            <a:chOff x="2699" y="1692"/>
            <a:chExt cx="1568" cy="192"/>
          </a:xfrm>
        </p:grpSpPr>
        <p:sp>
          <p:nvSpPr>
            <p:cNvPr id="21578" name="Text Box 67"/>
            <p:cNvSpPr txBox="1">
              <a:spLocks noChangeArrowheads="1"/>
            </p:cNvSpPr>
            <p:nvPr/>
          </p:nvSpPr>
          <p:spPr bwMode="auto">
            <a:xfrm>
              <a:off x="4059" y="1692"/>
              <a:ext cx="20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/>
                <a:t>3</a:t>
              </a:r>
              <a:r>
                <a:rPr lang="ru-RU" baseline="-25000"/>
                <a:t>3</a:t>
              </a:r>
            </a:p>
          </p:txBody>
        </p:sp>
        <p:sp>
          <p:nvSpPr>
            <p:cNvPr id="21579" name="AutoShape 93"/>
            <p:cNvSpPr>
              <a:spLocks noChangeArrowheads="1"/>
            </p:cNvSpPr>
            <p:nvPr/>
          </p:nvSpPr>
          <p:spPr bwMode="auto">
            <a:xfrm rot="5400000">
              <a:off x="2953" y="1769"/>
              <a:ext cx="41" cy="97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80" name="Line 119"/>
            <p:cNvSpPr>
              <a:spLocks noChangeShapeType="1"/>
            </p:cNvSpPr>
            <p:nvPr/>
          </p:nvSpPr>
          <p:spPr bwMode="auto">
            <a:xfrm>
              <a:off x="2699" y="1822"/>
              <a:ext cx="13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81" name="Oval 52"/>
            <p:cNvSpPr>
              <a:spLocks noChangeArrowheads="1"/>
            </p:cNvSpPr>
            <p:nvPr/>
          </p:nvSpPr>
          <p:spPr bwMode="auto">
            <a:xfrm>
              <a:off x="3323" y="1797"/>
              <a:ext cx="45" cy="45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82" name="Oval 50"/>
            <p:cNvSpPr>
              <a:spLocks noChangeArrowheads="1"/>
            </p:cNvSpPr>
            <p:nvPr/>
          </p:nvSpPr>
          <p:spPr bwMode="auto">
            <a:xfrm>
              <a:off x="4048" y="1797"/>
              <a:ext cx="45" cy="45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9" name="Group 122"/>
          <p:cNvGrpSpPr>
            <a:grpSpLocks/>
          </p:cNvGrpSpPr>
          <p:nvPr/>
        </p:nvGrpSpPr>
        <p:grpSpPr bwMode="auto">
          <a:xfrm>
            <a:off x="2957513" y="4830763"/>
            <a:ext cx="1182687" cy="1104900"/>
            <a:chOff x="1863" y="2935"/>
            <a:chExt cx="745" cy="696"/>
          </a:xfrm>
        </p:grpSpPr>
        <p:sp>
          <p:nvSpPr>
            <p:cNvPr id="21576" name="Arc 47"/>
            <p:cNvSpPr>
              <a:spLocks/>
            </p:cNvSpPr>
            <p:nvPr/>
          </p:nvSpPr>
          <p:spPr bwMode="auto">
            <a:xfrm rot="420000" flipH="1">
              <a:off x="1863" y="2935"/>
              <a:ext cx="481" cy="680"/>
            </a:xfrm>
            <a:custGeom>
              <a:avLst/>
              <a:gdLst>
                <a:gd name="T0" fmla="*/ 0 w 25715"/>
                <a:gd name="T1" fmla="*/ 0 h 43200"/>
                <a:gd name="T2" fmla="*/ 0 w 25715"/>
                <a:gd name="T3" fmla="*/ 0 h 43200"/>
                <a:gd name="T4" fmla="*/ 0 w 25715"/>
                <a:gd name="T5" fmla="*/ 0 h 43200"/>
                <a:gd name="T6" fmla="*/ 0 60000 65536"/>
                <a:gd name="T7" fmla="*/ 0 60000 65536"/>
                <a:gd name="T8" fmla="*/ 0 60000 65536"/>
                <a:gd name="T9" fmla="*/ 0 w 25715"/>
                <a:gd name="T10" fmla="*/ 0 h 43200"/>
                <a:gd name="T11" fmla="*/ 25715 w 25715"/>
                <a:gd name="T12" fmla="*/ 43200 h 43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715" h="43200" fill="none" extrusionOk="0">
                  <a:moveTo>
                    <a:pt x="4114" y="0"/>
                  </a:moveTo>
                  <a:cubicBezTo>
                    <a:pt x="16044" y="0"/>
                    <a:pt x="25715" y="9670"/>
                    <a:pt x="25715" y="21600"/>
                  </a:cubicBezTo>
                  <a:cubicBezTo>
                    <a:pt x="25715" y="33529"/>
                    <a:pt x="16044" y="43200"/>
                    <a:pt x="4115" y="43200"/>
                  </a:cubicBezTo>
                  <a:cubicBezTo>
                    <a:pt x="2733" y="43200"/>
                    <a:pt x="1355" y="43067"/>
                    <a:pt x="-1" y="42804"/>
                  </a:cubicBezTo>
                </a:path>
                <a:path w="25715" h="43200" stroke="0" extrusionOk="0">
                  <a:moveTo>
                    <a:pt x="4114" y="0"/>
                  </a:moveTo>
                  <a:cubicBezTo>
                    <a:pt x="16044" y="0"/>
                    <a:pt x="25715" y="9670"/>
                    <a:pt x="25715" y="21600"/>
                  </a:cubicBezTo>
                  <a:cubicBezTo>
                    <a:pt x="25715" y="33529"/>
                    <a:pt x="16044" y="43200"/>
                    <a:pt x="4115" y="43200"/>
                  </a:cubicBezTo>
                  <a:cubicBezTo>
                    <a:pt x="2733" y="43200"/>
                    <a:pt x="1355" y="43067"/>
                    <a:pt x="-1" y="42804"/>
                  </a:cubicBezTo>
                  <a:lnTo>
                    <a:pt x="4115" y="21600"/>
                  </a:lnTo>
                  <a:close/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77" name="Arc 45"/>
            <p:cNvSpPr>
              <a:spLocks/>
            </p:cNvSpPr>
            <p:nvPr/>
          </p:nvSpPr>
          <p:spPr bwMode="auto">
            <a:xfrm rot="-120000">
              <a:off x="2290" y="2953"/>
              <a:ext cx="318" cy="678"/>
            </a:xfrm>
            <a:custGeom>
              <a:avLst/>
              <a:gdLst>
                <a:gd name="T0" fmla="*/ 0 w 25005"/>
                <a:gd name="T1" fmla="*/ 0 h 43200"/>
                <a:gd name="T2" fmla="*/ 0 w 25005"/>
                <a:gd name="T3" fmla="*/ 0 h 43200"/>
                <a:gd name="T4" fmla="*/ 0 w 25005"/>
                <a:gd name="T5" fmla="*/ 0 h 43200"/>
                <a:gd name="T6" fmla="*/ 0 60000 65536"/>
                <a:gd name="T7" fmla="*/ 0 60000 65536"/>
                <a:gd name="T8" fmla="*/ 0 60000 65536"/>
                <a:gd name="T9" fmla="*/ 0 w 25005"/>
                <a:gd name="T10" fmla="*/ 0 h 43200"/>
                <a:gd name="T11" fmla="*/ 25005 w 25005"/>
                <a:gd name="T12" fmla="*/ 43200 h 43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005" h="43200" fill="none" extrusionOk="0">
                  <a:moveTo>
                    <a:pt x="3102" y="2"/>
                  </a:moveTo>
                  <a:cubicBezTo>
                    <a:pt x="3202" y="0"/>
                    <a:pt x="3303" y="-1"/>
                    <a:pt x="3405" y="0"/>
                  </a:cubicBezTo>
                  <a:cubicBezTo>
                    <a:pt x="15334" y="0"/>
                    <a:pt x="25005" y="9670"/>
                    <a:pt x="25005" y="21600"/>
                  </a:cubicBezTo>
                  <a:cubicBezTo>
                    <a:pt x="25005" y="33529"/>
                    <a:pt x="15334" y="43200"/>
                    <a:pt x="3405" y="43200"/>
                  </a:cubicBezTo>
                  <a:cubicBezTo>
                    <a:pt x="2264" y="43200"/>
                    <a:pt x="1126" y="43109"/>
                    <a:pt x="0" y="42929"/>
                  </a:cubicBezTo>
                </a:path>
                <a:path w="25005" h="43200" stroke="0" extrusionOk="0">
                  <a:moveTo>
                    <a:pt x="3102" y="2"/>
                  </a:moveTo>
                  <a:cubicBezTo>
                    <a:pt x="3202" y="0"/>
                    <a:pt x="3303" y="-1"/>
                    <a:pt x="3405" y="0"/>
                  </a:cubicBezTo>
                  <a:cubicBezTo>
                    <a:pt x="15334" y="0"/>
                    <a:pt x="25005" y="9670"/>
                    <a:pt x="25005" y="21600"/>
                  </a:cubicBezTo>
                  <a:cubicBezTo>
                    <a:pt x="25005" y="33529"/>
                    <a:pt x="15334" y="43200"/>
                    <a:pt x="3405" y="43200"/>
                  </a:cubicBezTo>
                  <a:cubicBezTo>
                    <a:pt x="2264" y="43200"/>
                    <a:pt x="1126" y="43109"/>
                    <a:pt x="0" y="42929"/>
                  </a:cubicBezTo>
                  <a:lnTo>
                    <a:pt x="3405" y="21600"/>
                  </a:lnTo>
                  <a:close/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" name="Group 103"/>
          <p:cNvGrpSpPr>
            <a:grpSpLocks/>
          </p:cNvGrpSpPr>
          <p:nvPr/>
        </p:nvGrpSpPr>
        <p:grpSpPr bwMode="auto">
          <a:xfrm>
            <a:off x="2700338" y="2879725"/>
            <a:ext cx="1479550" cy="2825750"/>
            <a:chOff x="1701" y="1706"/>
            <a:chExt cx="932" cy="1780"/>
          </a:xfrm>
        </p:grpSpPr>
        <p:sp>
          <p:nvSpPr>
            <p:cNvPr id="21569" name="Line 27"/>
            <p:cNvSpPr>
              <a:spLocks noChangeShapeType="1"/>
            </p:cNvSpPr>
            <p:nvPr/>
          </p:nvSpPr>
          <p:spPr bwMode="auto">
            <a:xfrm>
              <a:off x="1858" y="2024"/>
              <a:ext cx="0" cy="127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70" name="Line 31"/>
            <p:cNvSpPr>
              <a:spLocks noChangeShapeType="1"/>
            </p:cNvSpPr>
            <p:nvPr/>
          </p:nvSpPr>
          <p:spPr bwMode="auto">
            <a:xfrm>
              <a:off x="2608" y="1706"/>
              <a:ext cx="0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71" name="Oval 58"/>
            <p:cNvSpPr>
              <a:spLocks noChangeArrowheads="1"/>
            </p:cNvSpPr>
            <p:nvPr/>
          </p:nvSpPr>
          <p:spPr bwMode="auto">
            <a:xfrm>
              <a:off x="2584" y="3271"/>
              <a:ext cx="45" cy="45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72" name="Oval 61"/>
            <p:cNvSpPr>
              <a:spLocks noChangeArrowheads="1"/>
            </p:cNvSpPr>
            <p:nvPr/>
          </p:nvSpPr>
          <p:spPr bwMode="auto">
            <a:xfrm>
              <a:off x="1831" y="3271"/>
              <a:ext cx="45" cy="45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73" name="Text Box 87"/>
            <p:cNvSpPr txBox="1">
              <a:spLocks noChangeArrowheads="1"/>
            </p:cNvSpPr>
            <p:nvPr/>
          </p:nvSpPr>
          <p:spPr bwMode="auto">
            <a:xfrm>
              <a:off x="1701" y="3294"/>
              <a:ext cx="20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/>
                <a:t>1</a:t>
              </a:r>
              <a:r>
                <a:rPr lang="en-US" baseline="-25000"/>
                <a:t>1</a:t>
              </a:r>
              <a:endParaRPr lang="ru-RU" baseline="-25000"/>
            </a:p>
          </p:txBody>
        </p:sp>
        <p:sp>
          <p:nvSpPr>
            <p:cNvPr id="21574" name="Text Box 90"/>
            <p:cNvSpPr txBox="1">
              <a:spLocks noChangeArrowheads="1"/>
            </p:cNvSpPr>
            <p:nvPr/>
          </p:nvSpPr>
          <p:spPr bwMode="auto">
            <a:xfrm>
              <a:off x="2425" y="3271"/>
              <a:ext cx="20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/>
                <a:t>4</a:t>
              </a:r>
              <a:r>
                <a:rPr lang="en-US" baseline="-25000"/>
                <a:t>1</a:t>
              </a:r>
              <a:endParaRPr lang="ru-RU" baseline="-25000"/>
            </a:p>
          </p:txBody>
        </p:sp>
        <p:sp>
          <p:nvSpPr>
            <p:cNvPr id="21575" name="AutoShape 99"/>
            <p:cNvSpPr>
              <a:spLocks noChangeArrowheads="1"/>
            </p:cNvSpPr>
            <p:nvPr/>
          </p:nvSpPr>
          <p:spPr bwMode="auto">
            <a:xfrm rot="10800000">
              <a:off x="1837" y="2704"/>
              <a:ext cx="41" cy="97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1" name="Group 112"/>
          <p:cNvGrpSpPr>
            <a:grpSpLocks/>
          </p:cNvGrpSpPr>
          <p:nvPr/>
        </p:nvGrpSpPr>
        <p:grpSpPr bwMode="auto">
          <a:xfrm>
            <a:off x="3165475" y="5676900"/>
            <a:ext cx="73025" cy="34925"/>
            <a:chOff x="3061" y="3067"/>
            <a:chExt cx="46" cy="22"/>
          </a:xfrm>
        </p:grpSpPr>
        <p:sp>
          <p:nvSpPr>
            <p:cNvPr id="21567" name="Line 110"/>
            <p:cNvSpPr>
              <a:spLocks noChangeShapeType="1"/>
            </p:cNvSpPr>
            <p:nvPr/>
          </p:nvSpPr>
          <p:spPr bwMode="auto">
            <a:xfrm>
              <a:off x="3061" y="3067"/>
              <a:ext cx="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68" name="Line 111"/>
            <p:cNvSpPr>
              <a:spLocks noChangeShapeType="1"/>
            </p:cNvSpPr>
            <p:nvPr/>
          </p:nvSpPr>
          <p:spPr bwMode="auto">
            <a:xfrm>
              <a:off x="3061" y="3089"/>
              <a:ext cx="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" name="Group 108"/>
          <p:cNvGrpSpPr>
            <a:grpSpLocks/>
          </p:cNvGrpSpPr>
          <p:nvPr/>
        </p:nvGrpSpPr>
        <p:grpSpPr bwMode="auto">
          <a:xfrm>
            <a:off x="2987675" y="3240088"/>
            <a:ext cx="330200" cy="2897187"/>
            <a:chOff x="1882" y="1933"/>
            <a:chExt cx="208" cy="1825"/>
          </a:xfrm>
        </p:grpSpPr>
        <p:sp>
          <p:nvSpPr>
            <p:cNvPr id="21562" name="Line 30"/>
            <p:cNvSpPr>
              <a:spLocks noChangeShapeType="1"/>
            </p:cNvSpPr>
            <p:nvPr/>
          </p:nvSpPr>
          <p:spPr bwMode="auto">
            <a:xfrm>
              <a:off x="2018" y="1933"/>
              <a:ext cx="0" cy="16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63" name="Oval 62"/>
            <p:cNvSpPr>
              <a:spLocks noChangeArrowheads="1"/>
            </p:cNvSpPr>
            <p:nvPr/>
          </p:nvSpPr>
          <p:spPr bwMode="auto">
            <a:xfrm>
              <a:off x="1999" y="2992"/>
              <a:ext cx="45" cy="45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64" name="Oval 63"/>
            <p:cNvSpPr>
              <a:spLocks noChangeArrowheads="1"/>
            </p:cNvSpPr>
            <p:nvPr/>
          </p:nvSpPr>
          <p:spPr bwMode="auto">
            <a:xfrm>
              <a:off x="1994" y="3536"/>
              <a:ext cx="45" cy="45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65" name="Text Box 88"/>
            <p:cNvSpPr txBox="1">
              <a:spLocks noChangeArrowheads="1"/>
            </p:cNvSpPr>
            <p:nvPr/>
          </p:nvSpPr>
          <p:spPr bwMode="auto">
            <a:xfrm>
              <a:off x="1882" y="3566"/>
              <a:ext cx="20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/>
                <a:t>2</a:t>
              </a:r>
              <a:r>
                <a:rPr lang="en-US" baseline="-25000"/>
                <a:t>1</a:t>
              </a:r>
              <a:endParaRPr lang="ru-RU" baseline="-25000"/>
            </a:p>
          </p:txBody>
        </p:sp>
        <p:sp>
          <p:nvSpPr>
            <p:cNvPr id="21566" name="AutoShape 96"/>
            <p:cNvSpPr>
              <a:spLocks noChangeArrowheads="1"/>
            </p:cNvSpPr>
            <p:nvPr/>
          </p:nvSpPr>
          <p:spPr bwMode="auto">
            <a:xfrm rot="10800000">
              <a:off x="1999" y="2523"/>
              <a:ext cx="41" cy="97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4" name="Group 124"/>
          <p:cNvGrpSpPr>
            <a:grpSpLocks/>
          </p:cNvGrpSpPr>
          <p:nvPr/>
        </p:nvGrpSpPr>
        <p:grpSpPr bwMode="auto">
          <a:xfrm>
            <a:off x="3419475" y="4830763"/>
            <a:ext cx="330200" cy="1522412"/>
            <a:chOff x="2154" y="2935"/>
            <a:chExt cx="208" cy="959"/>
          </a:xfrm>
        </p:grpSpPr>
        <p:sp>
          <p:nvSpPr>
            <p:cNvPr id="21559" name="Text Box 89"/>
            <p:cNvSpPr txBox="1">
              <a:spLocks noChangeArrowheads="1"/>
            </p:cNvSpPr>
            <p:nvPr/>
          </p:nvSpPr>
          <p:spPr bwMode="auto">
            <a:xfrm>
              <a:off x="2154" y="3702"/>
              <a:ext cx="20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/>
                <a:t>3</a:t>
              </a:r>
              <a:r>
                <a:rPr lang="en-US" baseline="-25000"/>
                <a:t>1</a:t>
              </a:r>
              <a:endParaRPr lang="ru-RU" baseline="-25000"/>
            </a:p>
          </p:txBody>
        </p:sp>
        <p:sp>
          <p:nvSpPr>
            <p:cNvPr id="21560" name="Oval 59"/>
            <p:cNvSpPr>
              <a:spLocks noChangeArrowheads="1"/>
            </p:cNvSpPr>
            <p:nvPr/>
          </p:nvSpPr>
          <p:spPr bwMode="auto">
            <a:xfrm>
              <a:off x="2290" y="2935"/>
              <a:ext cx="45" cy="45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61" name="Oval 60"/>
            <p:cNvSpPr>
              <a:spLocks noChangeArrowheads="1"/>
            </p:cNvSpPr>
            <p:nvPr/>
          </p:nvSpPr>
          <p:spPr bwMode="auto">
            <a:xfrm>
              <a:off x="2290" y="3612"/>
              <a:ext cx="45" cy="45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5" name="Group 102"/>
          <p:cNvGrpSpPr>
            <a:grpSpLocks/>
          </p:cNvGrpSpPr>
          <p:nvPr/>
        </p:nvGrpSpPr>
        <p:grpSpPr bwMode="auto">
          <a:xfrm>
            <a:off x="2555875" y="2520950"/>
            <a:ext cx="1770063" cy="904875"/>
            <a:chOff x="1610" y="1480"/>
            <a:chExt cx="1115" cy="570"/>
          </a:xfrm>
        </p:grpSpPr>
        <p:sp>
          <p:nvSpPr>
            <p:cNvPr id="21551" name="Oval 54"/>
            <p:cNvSpPr>
              <a:spLocks noChangeArrowheads="1"/>
            </p:cNvSpPr>
            <p:nvPr/>
          </p:nvSpPr>
          <p:spPr bwMode="auto">
            <a:xfrm>
              <a:off x="2290" y="1797"/>
              <a:ext cx="45" cy="45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52" name="Oval 55"/>
            <p:cNvSpPr>
              <a:spLocks noChangeArrowheads="1"/>
            </p:cNvSpPr>
            <p:nvPr/>
          </p:nvSpPr>
          <p:spPr bwMode="auto">
            <a:xfrm>
              <a:off x="2584" y="1661"/>
              <a:ext cx="45" cy="45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53" name="Oval 56"/>
            <p:cNvSpPr>
              <a:spLocks noChangeArrowheads="1"/>
            </p:cNvSpPr>
            <p:nvPr/>
          </p:nvSpPr>
          <p:spPr bwMode="auto">
            <a:xfrm>
              <a:off x="1994" y="1933"/>
              <a:ext cx="45" cy="45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54" name="Oval 57"/>
            <p:cNvSpPr>
              <a:spLocks noChangeArrowheads="1"/>
            </p:cNvSpPr>
            <p:nvPr/>
          </p:nvSpPr>
          <p:spPr bwMode="auto">
            <a:xfrm>
              <a:off x="1831" y="2001"/>
              <a:ext cx="45" cy="45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55" name="Text Box 78"/>
            <p:cNvSpPr txBox="1">
              <a:spLocks noChangeArrowheads="1"/>
            </p:cNvSpPr>
            <p:nvPr/>
          </p:nvSpPr>
          <p:spPr bwMode="auto">
            <a:xfrm>
              <a:off x="1610" y="1858"/>
              <a:ext cx="20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/>
                <a:t>1</a:t>
              </a:r>
              <a:r>
                <a:rPr lang="en-US" baseline="-25000"/>
                <a:t>2</a:t>
              </a:r>
              <a:endParaRPr lang="ru-RU" baseline="-25000"/>
            </a:p>
          </p:txBody>
        </p:sp>
        <p:sp>
          <p:nvSpPr>
            <p:cNvPr id="21556" name="Text Box 79"/>
            <p:cNvSpPr txBox="1">
              <a:spLocks noChangeArrowheads="1"/>
            </p:cNvSpPr>
            <p:nvPr/>
          </p:nvSpPr>
          <p:spPr bwMode="auto">
            <a:xfrm>
              <a:off x="1915" y="1768"/>
              <a:ext cx="20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/>
                <a:t>2</a:t>
              </a:r>
              <a:r>
                <a:rPr lang="en-US" baseline="-25000"/>
                <a:t>2</a:t>
              </a:r>
              <a:endParaRPr lang="ru-RU" baseline="-25000"/>
            </a:p>
          </p:txBody>
        </p:sp>
        <p:sp>
          <p:nvSpPr>
            <p:cNvPr id="21557" name="Text Box 80"/>
            <p:cNvSpPr txBox="1">
              <a:spLocks noChangeArrowheads="1"/>
            </p:cNvSpPr>
            <p:nvPr/>
          </p:nvSpPr>
          <p:spPr bwMode="auto">
            <a:xfrm>
              <a:off x="2290" y="1781"/>
              <a:ext cx="20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/>
                <a:t>3</a:t>
              </a:r>
              <a:r>
                <a:rPr lang="en-US" baseline="-25000"/>
                <a:t>2</a:t>
              </a:r>
              <a:endParaRPr lang="ru-RU" baseline="-25000"/>
            </a:p>
          </p:txBody>
        </p:sp>
        <p:sp>
          <p:nvSpPr>
            <p:cNvPr id="21558" name="Text Box 81"/>
            <p:cNvSpPr txBox="1">
              <a:spLocks noChangeArrowheads="1"/>
            </p:cNvSpPr>
            <p:nvPr/>
          </p:nvSpPr>
          <p:spPr bwMode="auto">
            <a:xfrm>
              <a:off x="2517" y="1480"/>
              <a:ext cx="20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/>
                <a:t>4</a:t>
              </a:r>
              <a:r>
                <a:rPr lang="en-US" baseline="-25000"/>
                <a:t>2</a:t>
              </a:r>
              <a:endParaRPr lang="ru-RU" baseline="-250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725" y="5508625"/>
            <a:ext cx="8785225" cy="1066800"/>
          </a:xfrm>
          <a:ln>
            <a:solidFill>
              <a:schemeClr val="tx2"/>
            </a:solidFill>
          </a:ln>
        </p:spPr>
        <p:txBody>
          <a:bodyPr>
            <a:noAutofit/>
          </a:bodyPr>
          <a:lstStyle/>
          <a:p>
            <a:pPr algn="l">
              <a:buFont typeface="Arial" pitchFamily="34" charset="0"/>
              <a:buNone/>
              <a:defRPr/>
            </a:pP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</a:rPr>
              <a:t>   Анализ расположения следа секущей плоскости относительно</a:t>
            </a:r>
          </a:p>
          <a:p>
            <a:pPr algn="l">
              <a:buFont typeface="Arial" pitchFamily="34" charset="0"/>
              <a:buNone/>
              <a:defRPr/>
            </a:pP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</a:rPr>
              <a:t>очерка конуса показывает, что линией сечения будет кривая 2-го порядка 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sym typeface="Symbol"/>
              </a:rPr>
              <a:t> </a:t>
            </a:r>
            <a:r>
              <a:rPr lang="ru-RU" sz="2000" dirty="0" smtClean="0">
                <a:solidFill>
                  <a:srgbClr val="FF0000"/>
                </a:solidFill>
                <a:sym typeface="Symbol"/>
              </a:rPr>
              <a:t>гипербола.</a:t>
            </a:r>
            <a:endParaRPr lang="ru-RU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2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771775" y="188913"/>
          <a:ext cx="4373563" cy="5264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КОМПАС-Фрагмент" r:id="rId3" imgW="5381743" imgH="6477093" progId="KOMPAS.FRW">
                  <p:embed/>
                </p:oleObj>
              </mc:Choice>
              <mc:Fallback>
                <p:oleObj name="КОМПАС-Фрагмент" r:id="rId3" imgW="5381743" imgH="6477093" progId="KOMPAS.FRW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188913"/>
                        <a:ext cx="4373563" cy="5264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TextBox 5"/>
          <p:cNvSpPr txBox="1">
            <a:spLocks noChangeArrowheads="1"/>
          </p:cNvSpPr>
          <p:nvPr/>
        </p:nvSpPr>
        <p:spPr bwMode="auto">
          <a:xfrm>
            <a:off x="900113" y="476250"/>
            <a:ext cx="11207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3200"/>
              <a:t>2 ПО.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" y="5448300"/>
            <a:ext cx="8850313" cy="1008063"/>
          </a:xfrm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algn="l">
              <a:buFont typeface="Arial" pitchFamily="34" charset="0"/>
              <a:buNone/>
              <a:defRPr/>
            </a:pPr>
            <a:r>
              <a:rPr lang="ru-RU" sz="2000" dirty="0" smtClean="0"/>
              <a:t>   </a:t>
            </a:r>
            <a:r>
              <a:rPr lang="ru-RU" sz="2000" dirty="0" smtClean="0">
                <a:solidFill>
                  <a:srgbClr val="7030A0"/>
                </a:solidFill>
              </a:rPr>
              <a:t>Точки пересечения следа плоскости с фронтальным очерком являются экстремальными точками линии сечения, определяемыми плоскостями  </a:t>
            </a:r>
            <a:r>
              <a:rPr lang="ru-RU" sz="2000" dirty="0" smtClean="0">
                <a:solidFill>
                  <a:srgbClr val="FF0000"/>
                </a:solidFill>
              </a:rPr>
              <a:t>Г </a:t>
            </a:r>
            <a:r>
              <a:rPr lang="ru-RU" sz="2000" dirty="0" smtClean="0">
                <a:solidFill>
                  <a:srgbClr val="7030A0"/>
                </a:solidFill>
              </a:rPr>
              <a:t>и</a:t>
            </a:r>
            <a:r>
              <a:rPr lang="ru-RU" sz="2000" dirty="0" smtClean="0">
                <a:solidFill>
                  <a:srgbClr val="FF0000"/>
                </a:solidFill>
              </a:rPr>
              <a:t> Ф. </a:t>
            </a:r>
            <a:r>
              <a:rPr lang="ru-RU" sz="2000" dirty="0" smtClean="0">
                <a:solidFill>
                  <a:srgbClr val="7030A0"/>
                </a:solidFill>
              </a:rPr>
              <a:t>Строим их на П3.</a:t>
            </a:r>
            <a:endParaRPr lang="ru-RU" sz="2000" dirty="0">
              <a:solidFill>
                <a:srgbClr val="7030A0"/>
              </a:solidFill>
            </a:endParaRPr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268538" y="0"/>
          <a:ext cx="4535487" cy="540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КОМПАС-Фрагмент" r:id="rId3" imgW="3026520" imgH="3021480" progId="KOMPAS.FRW">
                  <p:embed/>
                </p:oleObj>
              </mc:Choice>
              <mc:Fallback>
                <p:oleObj name="КОМПАС-Фрагмент" r:id="rId3" imgW="3026520" imgH="3021480" progId="KOMPAS.FRW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0"/>
                        <a:ext cx="4535487" cy="5402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2411413" y="115888"/>
          <a:ext cx="4619625" cy="532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КОМПАС-Фрагмент" r:id="rId5" imgW="5049360" imgH="5835960" progId="KOMPAS.FRW">
                  <p:embed/>
                </p:oleObj>
              </mc:Choice>
              <mc:Fallback>
                <p:oleObj name="КОМПАС-Фрагмент" r:id="rId5" imgW="5049360" imgH="5835960" progId="KOMPAS.FRW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115888"/>
                        <a:ext cx="4619625" cy="5329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" name="TextBox 6"/>
          <p:cNvSpPr txBox="1">
            <a:spLocks noChangeArrowheads="1"/>
          </p:cNvSpPr>
          <p:nvPr/>
        </p:nvSpPr>
        <p:spPr bwMode="auto">
          <a:xfrm>
            <a:off x="900113" y="476250"/>
            <a:ext cx="11207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3200"/>
              <a:t>2 ПО.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Заголовок 1"/>
          <p:cNvSpPr>
            <a:spLocks noGrp="1"/>
          </p:cNvSpPr>
          <p:nvPr>
            <p:ph type="title"/>
          </p:nvPr>
        </p:nvSpPr>
        <p:spPr>
          <a:xfrm>
            <a:off x="346075" y="5573713"/>
            <a:ext cx="8445500" cy="827087"/>
          </a:xfrm>
          <a:ln>
            <a:solidFill>
              <a:srgbClr val="7030A0"/>
            </a:solidFill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ru-RU" sz="2000" smtClean="0">
                <a:solidFill>
                  <a:srgbClr val="7030A0"/>
                </a:solidFill>
              </a:rPr>
              <a:t>Точки линии сечения  4 и 5, лежащие на профильном очерке конуса, являются </a:t>
            </a:r>
            <a:r>
              <a:rPr lang="ru-RU" sz="2000" smtClean="0">
                <a:solidFill>
                  <a:srgbClr val="FF0000"/>
                </a:solidFill>
              </a:rPr>
              <a:t>точками изменения видимости </a:t>
            </a:r>
            <a:r>
              <a:rPr lang="ru-RU" sz="2000" smtClean="0">
                <a:solidFill>
                  <a:srgbClr val="7030A0"/>
                </a:solidFill>
              </a:rPr>
              <a:t>на П3 и промежуточными на П1. </a:t>
            </a:r>
          </a:p>
        </p:txBody>
      </p:sp>
      <p:sp>
        <p:nvSpPr>
          <p:cNvPr id="307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2117725" y="74613"/>
          <a:ext cx="4830763" cy="544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КОМПАС-Фрагмент" r:id="rId3" imgW="6162261" imgH="6947452" progId="KOMPAS.FRW">
                  <p:embed/>
                </p:oleObj>
              </mc:Choice>
              <mc:Fallback>
                <p:oleObj name="КОМПАС-Фрагмент" r:id="rId3" imgW="6162261" imgH="6947452" progId="KOMPAS.FRW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725" y="74613"/>
                        <a:ext cx="4830763" cy="544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TextBox 4"/>
          <p:cNvSpPr txBox="1">
            <a:spLocks noChangeArrowheads="1"/>
          </p:cNvSpPr>
          <p:nvPr/>
        </p:nvSpPr>
        <p:spPr bwMode="auto">
          <a:xfrm>
            <a:off x="900113" y="476250"/>
            <a:ext cx="11207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3200"/>
              <a:t>2 ПО.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>
          <a:xfrm>
            <a:off x="327025" y="5600700"/>
            <a:ext cx="8374063" cy="919163"/>
          </a:xfrm>
          <a:ln>
            <a:solidFill>
              <a:srgbClr val="7030A0"/>
            </a:solidFill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ru-RU" sz="2000" smtClean="0">
                <a:solidFill>
                  <a:srgbClr val="FF0000"/>
                </a:solidFill>
              </a:rPr>
              <a:t>Промежуточные</a:t>
            </a:r>
            <a:r>
              <a:rPr lang="ru-RU" sz="2000" smtClean="0">
                <a:solidFill>
                  <a:srgbClr val="7030A0"/>
                </a:solidFill>
              </a:rPr>
              <a:t> точки (без обозначения) линии сечения строим с помощью плоскостей Г</a:t>
            </a:r>
            <a:r>
              <a:rPr lang="en-US" sz="2000" smtClean="0">
                <a:solidFill>
                  <a:srgbClr val="7030A0"/>
                </a:solidFill>
              </a:rPr>
              <a:t>’’</a:t>
            </a:r>
            <a:r>
              <a:rPr lang="ru-RU" sz="2000" smtClean="0">
                <a:solidFill>
                  <a:srgbClr val="7030A0"/>
                </a:solidFill>
              </a:rPr>
              <a:t> и Г</a:t>
            </a:r>
            <a:r>
              <a:rPr lang="en-US" sz="2000" smtClean="0">
                <a:solidFill>
                  <a:srgbClr val="7030A0"/>
                </a:solidFill>
              </a:rPr>
              <a:t>’’’</a:t>
            </a:r>
            <a:r>
              <a:rPr lang="ru-RU" sz="2000" smtClean="0">
                <a:solidFill>
                  <a:srgbClr val="7030A0"/>
                </a:solidFill>
              </a:rPr>
              <a:t>. На П1 объединяем все точки в проекцию  линии сечения.</a:t>
            </a:r>
          </a:p>
        </p:txBody>
      </p:sp>
      <p:sp>
        <p:nvSpPr>
          <p:cNvPr id="410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2268538" y="115888"/>
          <a:ext cx="4818062" cy="542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КОМПАС-Фрагмент" r:id="rId3" imgW="4351320" imgH="4898520" progId="KOMPAS.FRW">
                  <p:embed/>
                </p:oleObj>
              </mc:Choice>
              <mc:Fallback>
                <p:oleObj name="КОМПАС-Фрагмент" r:id="rId3" imgW="4351320" imgH="4898520" progId="KOMPAS.FRW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115888"/>
                        <a:ext cx="4818062" cy="5429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TextBox 4"/>
          <p:cNvSpPr txBox="1">
            <a:spLocks noChangeArrowheads="1"/>
          </p:cNvSpPr>
          <p:nvPr/>
        </p:nvSpPr>
        <p:spPr bwMode="auto">
          <a:xfrm>
            <a:off x="900113" y="476250"/>
            <a:ext cx="11207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3200"/>
              <a:t>2 ПО.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201613" y="5443538"/>
            <a:ext cx="8713787" cy="1112837"/>
          </a:xfrm>
          <a:ln>
            <a:solidFill>
              <a:srgbClr val="7030A0"/>
            </a:solidFill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ru-RU" sz="2000" smtClean="0">
                <a:solidFill>
                  <a:srgbClr val="7030A0"/>
                </a:solidFill>
              </a:rPr>
              <a:t>При объединении точек параболы на П3 следует учитывать её видимость относительно конуса. </a:t>
            </a:r>
            <a:r>
              <a:rPr lang="ru-RU" sz="2000" smtClean="0">
                <a:solidFill>
                  <a:srgbClr val="FF0000"/>
                </a:solidFill>
              </a:rPr>
              <a:t>Видимость линии изменяется </a:t>
            </a:r>
            <a:r>
              <a:rPr lang="ru-RU" sz="2000" smtClean="0">
                <a:solidFill>
                  <a:srgbClr val="7030A0"/>
                </a:solidFill>
              </a:rPr>
              <a:t>в точках 4 и 5, построенных в соответствии с алгоритмом решения.</a:t>
            </a:r>
          </a:p>
        </p:txBody>
      </p:sp>
      <p:sp>
        <p:nvSpPr>
          <p:cNvPr id="512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2268538" y="0"/>
          <a:ext cx="4781550" cy="537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КОМПАС-Фрагмент" r:id="rId3" imgW="3140149" imgH="3530009" progId="KOMPAS.FRW">
                  <p:embed/>
                </p:oleObj>
              </mc:Choice>
              <mc:Fallback>
                <p:oleObj name="КОМПАС-Фрагмент" r:id="rId3" imgW="3140149" imgH="3530009" progId="KOMPAS.FRW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0"/>
                        <a:ext cx="4781550" cy="5373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5" name="TextBox 4"/>
          <p:cNvSpPr txBox="1">
            <a:spLocks noChangeArrowheads="1"/>
          </p:cNvSpPr>
          <p:nvPr/>
        </p:nvSpPr>
        <p:spPr bwMode="auto">
          <a:xfrm>
            <a:off x="900113" y="476250"/>
            <a:ext cx="11207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3200"/>
              <a:t>2 ПО.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3372</TotalTime>
  <Words>984</Words>
  <Application>Microsoft Office PowerPoint</Application>
  <PresentationFormat>Экран (4:3)</PresentationFormat>
  <Paragraphs>252</Paragraphs>
  <Slides>20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</vt:lpstr>
      <vt:lpstr>Calibri</vt:lpstr>
      <vt:lpstr>Symbol</vt:lpstr>
      <vt:lpstr>GOST type B</vt:lpstr>
      <vt:lpstr>Wingdings</vt:lpstr>
      <vt:lpstr>Times New Roman</vt:lpstr>
      <vt:lpstr>Тема Office</vt:lpstr>
      <vt:lpstr>КОМПАС-Фрагмент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Точки линии сечения  4 и 5, лежащие на профильном очерке конуса, являются точками изменения видимости на П3 и промежуточными на П1. </vt:lpstr>
      <vt:lpstr>Промежуточные точки (без обозначения) линии сечения строим с помощью плоскостей Г’’ и Г’’’. На П1 объединяем все точки в проекцию  линии сечения.</vt:lpstr>
      <vt:lpstr>При объединении точек параболы на П3 следует учитывать её видимость относительно конуса. Видимость линии изменяется в точках 4 и 5, построенных в соответствии с алгоритмом решения.</vt:lpstr>
    </vt:vector>
  </TitlesOfParts>
  <Company>901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Сыпачев Антон</dc:creator>
  <cp:lastModifiedBy>Антон</cp:lastModifiedBy>
  <cp:revision>130</cp:revision>
  <dcterms:created xsi:type="dcterms:W3CDTF">2009-03-10T10:08:22Z</dcterms:created>
  <dcterms:modified xsi:type="dcterms:W3CDTF">2011-09-14T12:26:13Z</dcterms:modified>
</cp:coreProperties>
</file>