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8" r:id="rId4"/>
    <p:sldId id="289" r:id="rId5"/>
    <p:sldId id="290" r:id="rId6"/>
    <p:sldId id="257" r:id="rId7"/>
    <p:sldId id="258" r:id="rId8"/>
    <p:sldId id="259" r:id="rId9"/>
    <p:sldId id="260" r:id="rId10"/>
    <p:sldId id="262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7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0" autoAdjust="0"/>
  </p:normalViewPr>
  <p:slideViewPr>
    <p:cSldViewPr>
      <p:cViewPr varScale="1">
        <p:scale>
          <a:sx n="66" d="100"/>
          <a:sy n="66" d="100"/>
        </p:scale>
        <p:origin x="-6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topis.info/themes/music/rannjaja_muziyka_i_epoha_srednevekovja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topis.info/themes/music/kompozitor_kak_professij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User\.swt\Рабочий стол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Зарождение романса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76064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Сам термин «романс» возник в </a:t>
            </a:r>
            <a:r>
              <a:rPr lang="ru-RU" sz="2800" u="sng" dirty="0" smtClean="0">
                <a:solidFill>
                  <a:srgbClr val="FF0000"/>
                </a:solidFill>
                <a:hlinkClick r:id="rId2"/>
              </a:rPr>
              <a:t>эпоху Средневековья</a:t>
            </a:r>
            <a:r>
              <a:rPr lang="ru-RU" sz="2800" dirty="0" smtClean="0">
                <a:solidFill>
                  <a:srgbClr val="FF0000"/>
                </a:solidFill>
              </a:rPr>
              <a:t> в Испании, где использовался для названия светских песен на испанском языке, которые нужно было отделить от религиозных гимнов, исполняемых на латыни. Испанское слово «</a:t>
            </a:r>
            <a:r>
              <a:rPr lang="ru-RU" sz="2800" dirty="0" err="1" smtClean="0">
                <a:solidFill>
                  <a:srgbClr val="FF0000"/>
                </a:solidFill>
              </a:rPr>
              <a:t>romance</a:t>
            </a:r>
            <a:r>
              <a:rPr lang="ru-RU" sz="2800" dirty="0" smtClean="0">
                <a:solidFill>
                  <a:srgbClr val="FF0000"/>
                </a:solidFill>
              </a:rPr>
              <a:t>» или позднелатинского «</a:t>
            </a:r>
            <a:r>
              <a:rPr lang="ru-RU" sz="2800" dirty="0" err="1" smtClean="0">
                <a:solidFill>
                  <a:srgbClr val="FF0000"/>
                </a:solidFill>
              </a:rPr>
              <a:t>romanice</a:t>
            </a:r>
            <a:r>
              <a:rPr lang="ru-RU" sz="2800" dirty="0" smtClean="0">
                <a:solidFill>
                  <a:srgbClr val="FF0000"/>
                </a:solidFill>
              </a:rPr>
              <a:t>» так и переводятся: «</a:t>
            </a:r>
            <a:r>
              <a:rPr lang="ru-RU" sz="2800" dirty="0" err="1" smtClean="0">
                <a:solidFill>
                  <a:srgbClr val="FF0000"/>
                </a:solidFill>
              </a:rPr>
              <a:t>по-романски</a:t>
            </a:r>
            <a:r>
              <a:rPr lang="ru-RU" sz="2800" dirty="0" smtClean="0">
                <a:solidFill>
                  <a:srgbClr val="FF0000"/>
                </a:solidFill>
              </a:rPr>
              <a:t>» или «по-испански», что собственно одно и то же. Термин «романс» прижился во многих языках параллельно с термином «песня», хотя в немецком и английском до сих пор не разделяются эти два понятия, обозначая их одним и тем же словом (нем. </a:t>
            </a:r>
            <a:r>
              <a:rPr lang="ru-RU" sz="2800" dirty="0" err="1" smtClean="0">
                <a:solidFill>
                  <a:srgbClr val="FF0000"/>
                </a:solidFill>
              </a:rPr>
              <a:t>Lied</a:t>
            </a:r>
            <a:r>
              <a:rPr lang="ru-RU" sz="2800" dirty="0" smtClean="0">
                <a:solidFill>
                  <a:srgbClr val="FF0000"/>
                </a:solidFill>
              </a:rPr>
              <a:t> и англ. </a:t>
            </a:r>
            <a:r>
              <a:rPr lang="ru-RU" sz="2800" dirty="0" err="1" smtClean="0">
                <a:solidFill>
                  <a:srgbClr val="FF0000"/>
                </a:solidFill>
              </a:rPr>
              <a:t>Song</a:t>
            </a:r>
            <a:r>
              <a:rPr lang="ru-RU" sz="2800" dirty="0" smtClean="0">
                <a:solidFill>
                  <a:srgbClr val="FF0000"/>
                </a:solidFill>
              </a:rPr>
              <a:t>).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Русский романс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Русская школа романса зародилась под влиянием романтических настроений в искусстве и окончательно сформировалась к середине 19 века. Основоположниками ее считают </a:t>
            </a:r>
            <a:r>
              <a:rPr lang="ru-RU" sz="3600" dirty="0" err="1" smtClean="0">
                <a:solidFill>
                  <a:srgbClr val="FF0000"/>
                </a:solidFill>
              </a:rPr>
              <a:t>Алябьева</a:t>
            </a:r>
            <a:r>
              <a:rPr lang="ru-RU" sz="3600" dirty="0" smtClean="0">
                <a:solidFill>
                  <a:srgbClr val="FF0000"/>
                </a:solidFill>
              </a:rPr>
              <a:t>, </a:t>
            </a:r>
            <a:r>
              <a:rPr lang="ru-RU" sz="3600" dirty="0" err="1" smtClean="0">
                <a:solidFill>
                  <a:srgbClr val="FF0000"/>
                </a:solidFill>
              </a:rPr>
              <a:t>Гурилева</a:t>
            </a:r>
            <a:r>
              <a:rPr lang="ru-RU" sz="3600" dirty="0" smtClean="0">
                <a:solidFill>
                  <a:srgbClr val="FF0000"/>
                </a:solidFill>
              </a:rPr>
              <a:t>, Варламова, часто обращавшиеся в своем творчестве к цыганской тематике.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 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Позже в жанре русского романса формируются отдельные течения – салонный романс, жестокий романс… Апогей развития русский романс переживает в начале 20 века, в эпоху творчества Вертинского и </a:t>
            </a:r>
            <a:r>
              <a:rPr lang="ru-RU" dirty="0" err="1" smtClean="0">
                <a:solidFill>
                  <a:srgbClr val="FF0000"/>
                </a:solidFill>
              </a:rPr>
              <a:t>Вяльцева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Плевицкой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FF0000"/>
                </a:solidFill>
              </a:rPr>
              <a:t> Панина. Заложенные этими гениальными музыкантами традиции успешно продолжили Алла </a:t>
            </a:r>
            <a:r>
              <a:rPr lang="ru-RU" dirty="0" err="1" smtClean="0">
                <a:solidFill>
                  <a:srgbClr val="FF0000"/>
                </a:solidFill>
              </a:rPr>
              <a:t>Баянова</a:t>
            </a:r>
            <a:r>
              <a:rPr lang="ru-RU" dirty="0" smtClean="0">
                <a:solidFill>
                  <a:srgbClr val="FF0000"/>
                </a:solidFill>
              </a:rPr>
              <a:t> и Петр </a:t>
            </a:r>
            <a:r>
              <a:rPr lang="ru-RU" dirty="0" err="1" smtClean="0">
                <a:solidFill>
                  <a:srgbClr val="FF0000"/>
                </a:solidFill>
              </a:rPr>
              <a:t>Лещенко</a:t>
            </a:r>
            <a:r>
              <a:rPr lang="ru-RU" dirty="0" smtClean="0">
                <a:solidFill>
                  <a:srgbClr val="FF0000"/>
                </a:solidFill>
              </a:rPr>
              <a:t>, а уже в эпоху существования Советского Союза – Вадим Козин, Тамара Церетели, Изабелла Юрьева.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К сожалению, в советскую эпоху жанр романса не приветствовался партийным руководством, поскольку считался непролетарским жанром, пережитком царизма. </a:t>
            </a:r>
            <a:r>
              <a:rPr lang="ru-RU" u="sng" dirty="0" smtClean="0">
                <a:solidFill>
                  <a:srgbClr val="FF0000"/>
                </a:solidFill>
                <a:hlinkClick r:id="rId2"/>
              </a:rPr>
              <a:t>Композиторы</a:t>
            </a:r>
            <a:r>
              <a:rPr lang="ru-RU" dirty="0" smtClean="0">
                <a:solidFill>
                  <a:srgbClr val="FF0000"/>
                </a:solidFill>
              </a:rPr>
              <a:t> и исполнители романсов подвергались гонениям и репрессиям.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Только в 70-е гг. 20 века романс переживает возрождение, когда обретают популярность романсы в исполнении Валентины Пономаревой и </a:t>
            </a:r>
            <a:r>
              <a:rPr lang="ru-RU" dirty="0" err="1" smtClean="0">
                <a:solidFill>
                  <a:srgbClr val="FF0000"/>
                </a:solidFill>
              </a:rPr>
              <a:t>Нани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Брегвадзе</a:t>
            </a:r>
            <a:r>
              <a:rPr lang="ru-RU" dirty="0" smtClean="0">
                <a:solidFill>
                  <a:srgbClr val="FF0000"/>
                </a:solidFill>
              </a:rPr>
              <a:t>, Николая </a:t>
            </a:r>
            <a:r>
              <a:rPr lang="ru-RU" dirty="0" err="1" smtClean="0">
                <a:solidFill>
                  <a:srgbClr val="FF0000"/>
                </a:solidFill>
              </a:rPr>
              <a:t>Сличенко</a:t>
            </a:r>
            <a:r>
              <a:rPr lang="ru-RU" dirty="0" smtClean="0">
                <a:solidFill>
                  <a:srgbClr val="FF0000"/>
                </a:solidFill>
              </a:rPr>
              <a:t> и Валентина </a:t>
            </a:r>
            <a:r>
              <a:rPr lang="ru-RU" dirty="0" err="1" smtClean="0">
                <a:solidFill>
                  <a:srgbClr val="FF0000"/>
                </a:solidFill>
              </a:rPr>
              <a:t>Баглаенко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5373216"/>
            <a:ext cx="144016" cy="6288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родился 4.8.1787 г.,   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умер 22.2.1851 г.</a:t>
            </a: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28675" name="Picture 3" descr="C:\Documents and Settings\User\.swt\Рабочий стол\zagrujenno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5220072" cy="5589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Он  церковный наш служитель. 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Был для Баха вдохновитель . 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Целый оркестр он заменит один.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Как называется тот господин</a:t>
            </a:r>
            <a:r>
              <a:rPr lang="ru-RU" sz="2000" dirty="0" smtClean="0"/>
              <a:t>?</a:t>
            </a:r>
            <a:r>
              <a:rPr lang="ru-RU" sz="2000" dirty="0" smtClean="0">
                <a:solidFill>
                  <a:srgbClr val="FF0000"/>
                </a:solidFill>
              </a:rPr>
              <a:t>?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User\.swt\Рабочий стол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Я стою на трёх ногах,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Ноги в  чёрных сапогах .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Зубы белые , педаль .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Как зовут меня? </a:t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User\.swt\Рабочий стол\Новая папка (2)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В </a:t>
            </a:r>
            <a:r>
              <a:rPr lang="ru-RU" sz="1800" dirty="0" smtClean="0">
                <a:solidFill>
                  <a:srgbClr val="FF0000"/>
                </a:solidFill>
              </a:rPr>
              <a:t>руки ты ее возьмешь,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То растянешь, то сожмешь!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Звонкая, нарядная,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Русская, двухрядная.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Заиграет, только тронь,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Как зовут ее?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User\.swt\Рабочий стол\Новая папка (2)\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53012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А всего-то три струны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Ей для музыки нужны.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Всех игрою веселит всех и на танец пригласит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Кто такая? Отгадай-ка...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Это наша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User\.swt\Рабочий стол\Новая папка (2)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Сам пустой, голос густой,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Дробь отбивает, шагать помогает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User\.swt\Рабочий стол\Новая папка (2)\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Как </a:t>
            </a:r>
            <a:r>
              <a:rPr lang="ru-RU" sz="1800" dirty="0" smtClean="0">
                <a:solidFill>
                  <a:srgbClr val="FF0000"/>
                </a:solidFill>
              </a:rPr>
              <a:t>ясен звуков перелив,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В них радость и улыбка.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Звучит мечтательный мотив, 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Его названье... 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User\.swt\Рабочий стол\Новая папка (2)\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12776"/>
            <a:ext cx="9144001" cy="544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User\.swt\Рабочий стол\Новая папка (2)\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User\.swt\Рабочий стол\Новая папка (2)\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User\.swt\Рабочий стол\Новая папка (2)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User\.swt\Рабочий стол\Новая папка (2)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User\.swt\Рабочий стол\Новая папка (2)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Documents and Settings\User\.swt\Рабочий стол\Новая папка (2)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User\.swt\Рабочий стол\Новая папка (2)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User\.swt\Рабочий стол\Новая папка (2)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Documents and Settings\User\.swt\Рабочий стол\Новая папка (2)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User\.swt\Рабочий стол\Новая папка (2)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Documents and Settings\User\.swt\Рабочий стол\Новая папка (2)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User\.swt\Рабочий стол\Новая папка (2)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User\.swt\Рабочий стол\Новая папка (2)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User\.swt\Рабочий стол\Новая папка (2)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Documents and Settings\User\.swt\Рабочий стол\Новая папка (2)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User\.swt\Рабочий стол\Новая папка (2)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Documents and Settings\User\.swt\Рабочий стол\Новая папка (2)\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Documents and Settings\User\.swt\Рабочий стол\Новая папка (2)\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User\.swt\Рабочий стол\Новая папка (2)\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Documents and Settings\User\.swt\Рабочий стол\Новая папка (2)\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Documents and Settings\User\.swt\Рабочий стол\Новая папка (2)\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Documents and Settings\User\.swt\Рабочий стол\Новая папка (2)\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Documents and Settings\User\.swt\Рабочий стол\Новая папка (2)\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Documents and Settings\User\.swt\Рабочий стол\Новая папка (2)\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159000" y="3448050"/>
          <a:ext cx="5238750" cy="485775"/>
        </p:xfrm>
        <a:graphic>
          <a:graphicData uri="http://schemas.openxmlformats.org/presentationml/2006/ole">
            <p:oleObj spid="_x0000_s27651" name="Пакет" r:id="rId4" imgW="523872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137</Words>
  <Application>Microsoft Office PowerPoint</Application>
  <PresentationFormat>Экран (4:3)</PresentationFormat>
  <Paragraphs>13</Paragraphs>
  <Slides>35</Slides>
  <Notes>0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Пакет</vt:lpstr>
      <vt:lpstr>Слайд 1</vt:lpstr>
      <vt:lpstr>Зарождение романса</vt:lpstr>
      <vt:lpstr>Русский романс</vt:lpstr>
      <vt:lpstr>Слайд 4</vt:lpstr>
      <vt:lpstr>Слайд 5</vt:lpstr>
      <vt:lpstr>Он  церковный наш служитель.  Был для Баха вдохновитель .  Целый оркестр он заменит один. Как называется тот господин?? </vt:lpstr>
      <vt:lpstr> Я стою на трёх ногах, Ноги в  чёрных сапогах . Зубы белые , педаль . Как зовут меня?  </vt:lpstr>
      <vt:lpstr>     В руки ты ее возьмешь,  То растянешь, то сожмешь!  Звонкая, нарядная,  Русская, двухрядная.  Заиграет, только тронь,  Как зовут ее?    </vt:lpstr>
      <vt:lpstr>А всего-то три струны  Ей для музыки нужны.  Всех игрою веселит всех и на танец пригласит Кто такая? Отгадай-ка...  Это наша.</vt:lpstr>
      <vt:lpstr>Сам пустой, голос густой,  Дробь отбивает, шагать помогает</vt:lpstr>
      <vt:lpstr>Как ясен звуков перелив,  В них радость и улыбка.  Звучит мечтательный мотив,  Его названье... 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</cp:revision>
  <dcterms:modified xsi:type="dcterms:W3CDTF">2014-10-20T12:06:06Z</dcterms:modified>
</cp:coreProperties>
</file>