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4" r:id="rId3"/>
    <p:sldId id="265" r:id="rId4"/>
    <p:sldId id="273" r:id="rId5"/>
    <p:sldId id="261" r:id="rId6"/>
    <p:sldId id="275" r:id="rId7"/>
    <p:sldId id="276" r:id="rId8"/>
    <p:sldId id="277" r:id="rId9"/>
    <p:sldId id="272" r:id="rId10"/>
    <p:sldId id="270" r:id="rId11"/>
    <p:sldId id="264" r:id="rId12"/>
    <p:sldId id="267" r:id="rId13"/>
    <p:sldId id="271" r:id="rId14"/>
    <p:sldId id="25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36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9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9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E0A1B987-D3E5-4415-9C6A-86F09AB779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E0608BEE-397B-4FDA-8DFB-C7FC6D744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E8954-545D-4AFB-90EE-136D4D9F38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C7927-92EE-442B-80FB-DDC78D5109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EBEC7-D8B7-4EC2-B5AF-F487C6BE31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DC0C3-CD20-49A0-B251-6CE0382DBC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5333F-38A0-4521-99CE-A117CEA2EDF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EE997-A57B-4DF7-9D8A-3E2BD368D5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B1E61-FF19-40C2-87FC-A243C1DD6E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4DC82-706F-4A4F-8AD2-3E80B43FE3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AB994-B3DD-40FC-BDE1-62308A5E95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5405D-78D7-44A1-9349-FB737C9989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14921-4E4A-4968-BB44-B0381A8BE5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12C7893-1A05-40D4-B283-AE68DB6521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72;&#1084;&#1072;\&#1060;&#1077;&#1089;&#1090;&#1080;&#1074;&#1072;&#1083;&#1100;%20&#1087;&#1077;&#1076;.%20&#1080;&#1076;&#1077;&#1081;\&#1055;&#1088;&#1086;&#1073;&#1083;&#1077;&#1084;&#1072;&#1090;&#1080;&#1079;&#1072;&#1094;&#1080;&#1103;%20&#1085;&#1072;%20&#1091;&#1088;&#1086;&#1082;&#1077;%20&#1084;&#1091;&#1079;&#1099;&#1082;&#1080;%20&#1082;&#1072;&#1082;%20&#1089;&#1088;&#1077;&#1076;&#1089;&#1090;&#1074;&#1086;%20&#1072;&#1082;&#1090;&#1080;&#1074;&#1080;&#1079;&#1072;&#1094;&#1080;&#1080;%20&#1088;&#1072;&#1073;&#1086;&#1090;&#1099;%20&#1091;&#1095;&#1072;&#1097;&#1080;&#1093;&#1089;&#1103;\07%20&#1057;&#1080;&#1084;&#1092;&#1086;&#1085;&#1080;&#1103;&#8470;6,1&#1095;&#1072;&#1089;&#1090;&#1100;.wma" TargetMode="External"/><Relationship Id="rId6" Type="http://schemas.openxmlformats.org/officeDocument/2006/relationships/image" Target="../media/image3.jpeg"/><Relationship Id="rId5" Type="http://schemas.openxmlformats.org/officeDocument/2006/relationships/slide" Target="slide4.xml"/><Relationship Id="rId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72;&#1084;&#1072;\&#1060;&#1077;&#1089;&#1090;&#1080;&#1074;&#1072;&#1083;&#1100;%20&#1087;&#1077;&#1076;.%20&#1080;&#1076;&#1077;&#1081;\&#1055;&#1088;&#1086;&#1073;&#1083;&#1077;&#1084;&#1072;&#1090;&#1080;&#1079;&#1072;&#1094;&#1080;&#1103;%20&#1085;&#1072;%20&#1091;&#1088;&#1086;&#1082;&#1077;%20&#1084;&#1091;&#1079;&#1099;&#1082;&#1080;%20&#1082;&#1072;&#1082;%20&#1089;&#1088;&#1077;&#1076;&#1089;&#1090;&#1074;&#1086;%20&#1072;&#1082;&#1090;&#1080;&#1074;&#1080;&#1079;&#1072;&#1094;&#1080;&#1080;%20&#1088;&#1072;&#1073;&#1086;&#1090;&#1099;%20&#1091;&#1095;&#1072;&#1097;&#1080;&#1093;&#1089;&#1103;\07%20&#1057;&#1080;&#1084;&#1092;&#1086;&#1085;&#1080;&#1103;&#8470;6,1&#1095;&#1072;&#1089;&#1090;&#1100;.wma" TargetMode="External"/><Relationship Id="rId5" Type="http://schemas.openxmlformats.org/officeDocument/2006/relationships/slide" Target="slide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72;&#1084;&#1072;\&#1060;&#1077;&#1089;&#1090;&#1080;&#1074;&#1072;&#1083;&#1100;%20&#1087;&#1077;&#1076;.%20&#1080;&#1076;&#1077;&#1081;\&#1055;&#1088;&#1086;&#1073;&#1083;&#1077;&#1084;&#1072;&#1090;&#1080;&#1079;&#1072;&#1094;&#1080;&#1103;%20&#1085;&#1072;%20&#1091;&#1088;&#1086;&#1082;&#1077;%20&#1084;&#1091;&#1079;&#1099;&#1082;&#1080;%20&#1082;&#1072;&#1082;%20&#1089;&#1088;&#1077;&#1076;&#1089;&#1090;&#1074;&#1086;%20&#1072;&#1082;&#1090;&#1080;&#1074;&#1080;&#1079;&#1072;&#1094;&#1080;&#1080;%20&#1088;&#1072;&#1073;&#1086;&#1090;&#1099;%20&#1091;&#1095;&#1072;&#1097;&#1080;&#1093;&#1089;&#1103;\&#1084;&#1080;&#1085;&#1091;&#1089;&#1086;&#1074;&#1082;&#1072;-&#1076;&#1086;&#1088;&#1086;&#1075;&#1086;&#1102;_&#1076;&#1086;&#1073;&#1088;&#1072;.mp3" TargetMode="Externa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72;&#1084;&#1072;\&#1060;&#1077;&#1089;&#1090;&#1080;&#1074;&#1072;&#1083;&#1100;%20&#1087;&#1077;&#1076;.%20&#1080;&#1076;&#1077;&#1081;\&#1055;&#1088;&#1086;&#1073;&#1083;&#1077;&#1084;&#1072;&#1090;&#1080;&#1079;&#1072;&#1094;&#1080;&#1103;%20&#1085;&#1072;%20&#1091;&#1088;&#1086;&#1082;&#1077;%20&#1084;&#1091;&#1079;&#1099;&#1082;&#1080;%20&#1082;&#1072;&#1082;%20&#1089;&#1088;&#1077;&#1076;&#1089;&#1090;&#1074;&#1086;%20&#1072;&#1082;&#1090;&#1080;&#1074;&#1080;&#1079;&#1072;&#1094;&#1080;&#1080;%20&#1088;&#1072;&#1073;&#1086;&#1090;&#1099;%20&#1091;&#1095;&#1072;&#1097;&#1080;&#1093;&#1089;&#1103;\&#1084;&#1080;&#1085;&#1091;&#1089;&#1086;&#1074;&#1082;&#1072;-&#1076;&#1086;&#1088;&#1086;&#1075;&#1086;&#1102;_&#1076;&#1086;&#1073;&#1088;&#1072;.mp3" TargetMode="External"/><Relationship Id="rId5" Type="http://schemas.openxmlformats.org/officeDocument/2006/relationships/slide" Target="slide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audio" Target="../media/audio2.wav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72;&#1084;&#1072;\&#1060;&#1077;&#1089;&#1090;&#1080;&#1074;&#1072;&#1083;&#1100;%20&#1087;&#1077;&#1076;.%20&#1080;&#1076;&#1077;&#1081;\&#1055;&#1088;&#1086;&#1073;&#1083;&#1077;&#1084;&#1072;&#1090;&#1080;&#1079;&#1072;&#1094;&#1080;&#1103;%20&#1085;&#1072;%20&#1091;&#1088;&#1086;&#1082;&#1077;%20&#1084;&#1091;&#1079;&#1099;&#1082;&#1080;%20&#1082;&#1072;&#1082;%20&#1089;&#1088;&#1077;&#1076;&#1089;&#1090;&#1074;&#1086;%20&#1072;&#1082;&#1090;&#1080;&#1074;&#1080;&#1079;&#1072;&#1094;&#1080;&#1080;%20&#1088;&#1072;&#1073;&#1086;&#1090;&#1099;%20&#1091;&#1095;&#1072;&#1097;&#1080;&#1093;&#1089;&#1103;\07%20&#1057;&#1080;&#1084;&#1092;&#1086;&#1085;&#1080;&#1103;&#8470;6,1&#1095;&#1072;&#1089;&#1090;&#1100;.wma" TargetMode="External"/><Relationship Id="rId6" Type="http://schemas.openxmlformats.org/officeDocument/2006/relationships/image" Target="../media/image18.png"/><Relationship Id="rId5" Type="http://schemas.openxmlformats.org/officeDocument/2006/relationships/slide" Target="slide3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785813"/>
            <a:ext cx="7772400" cy="2143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Проблематизация на уроке музыки как средство активизации работы учащихся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857625"/>
            <a:ext cx="5857875" cy="2071688"/>
          </a:xfrm>
        </p:spPr>
        <p:txBody>
          <a:bodyPr rtlCol="0">
            <a:normAutofit fontScale="92500" lnSpcReduction="20000"/>
          </a:bodyPr>
          <a:lstStyle/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Авторы: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Перерва Ольга Борисовна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учитель музыки МОУ «СОШ №81»;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Реброва Елена Анатолиевна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учитель музыки МОУ «Лицей № 29»,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город Омск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786446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857250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Тема урока: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Преобразующая сила музыки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4438" y="2928938"/>
            <a:ext cx="6858000" cy="2071687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«Я желал бы всеми силами своей души, чтобы музыка моя распространялась, чтобы увеличивалось число людей, любящих её, находящих в ней утешение и подпору» 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(………….)</a:t>
            </a:r>
          </a:p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7 Симфония№6,1часть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1643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5750" y="285750"/>
            <a:ext cx="8501063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Задание:</a:t>
            </a:r>
            <a:b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Послушайте произведение и исходя из интонационных особенностей музыки, определите, композитору какой страны оно принадлежит?</a:t>
            </a:r>
          </a:p>
        </p:txBody>
      </p:sp>
      <p:sp>
        <p:nvSpPr>
          <p:cNvPr id="6" name="Прямоугольник 5">
            <a:hlinkClick r:id="rId4" action="ppaction://hlinksldjump" highlightClick="1"/>
          </p:cNvPr>
          <p:cNvSpPr/>
          <p:nvPr/>
        </p:nvSpPr>
        <p:spPr>
          <a:xfrm>
            <a:off x="285720" y="6429396"/>
            <a:ext cx="642942" cy="142876"/>
          </a:xfrm>
          <a:prstGeom prst="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4111" name="Picture 15" descr="D:\Мама\ГМО\раздел 3 биографии композиторов\чайковский\konc150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2285992"/>
            <a:ext cx="7715304" cy="3500461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4714875"/>
            <a:ext cx="3143250" cy="14287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Пётр Ильич</a:t>
            </a:r>
            <a:b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Чайковский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786313" y="2000250"/>
            <a:ext cx="38576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0" kern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 «6 </a:t>
            </a:r>
            <a:r>
              <a:rPr lang="ru-RU" sz="4400" b="0" kern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  <a:hlinkClick r:id="rId2" action="ppaction://hlinksldjump"/>
              </a:rPr>
              <a:t>симфония</a:t>
            </a:r>
            <a:r>
              <a:rPr lang="ru-RU" sz="4400" b="0" kern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 »</a:t>
            </a:r>
          </a:p>
          <a:p>
            <a:pPr algn="ctr">
              <a:defRPr/>
            </a:pPr>
            <a:r>
              <a:rPr lang="ru-RU" sz="4400" b="0" kern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1 часть</a:t>
            </a: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85720" y="6429396"/>
            <a:ext cx="642942" cy="142876"/>
          </a:xfrm>
          <a:prstGeom prst="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5125" name="Picture 5" descr="D:\Мама\ГМО\раздел 3 биографии композиторов\чайковский\ьт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500042"/>
            <a:ext cx="3000396" cy="4000528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5" descr="D:\Мама\ГМО\раздел 3 биографии композиторов\чайковский\ьт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464531"/>
            <a:ext cx="3000396" cy="4000528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285750"/>
            <a:ext cx="7772400" cy="10001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7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Задание:</a:t>
            </a:r>
            <a:br>
              <a:rPr lang="ru-RU" sz="27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Подумайте, как композитор в звуках выражает «жизнь души»?</a:t>
            </a:r>
            <a:br>
              <a:rPr lang="ru-RU" sz="27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2000" dirty="0" smtClean="0"/>
              <a:t> </a:t>
            </a:r>
          </a:p>
        </p:txBody>
      </p:sp>
      <p:pic>
        <p:nvPicPr>
          <p:cNvPr id="9" name="07 Симфония№6,1часть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571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Мама\ГМО\раздел 3 биографии композиторов\чайковский\19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1357298"/>
            <a:ext cx="3357586" cy="4756580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9">
            <a:hlinkClick r:id="rId5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53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57224" y="277812"/>
            <a:ext cx="7829576" cy="1150923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Задание:</a:t>
            </a:r>
            <a:b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</a:b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Кому из  людей, представленных на фотографиях , может эта музыка «принести подпору и утешение»?</a:t>
            </a:r>
          </a:p>
        </p:txBody>
      </p:sp>
      <p:pic>
        <p:nvPicPr>
          <p:cNvPr id="3" name="Picture 10" descr="0002713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285852" y="1571612"/>
            <a:ext cx="2071702" cy="2143140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11" descr="0003099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43570" y="1643050"/>
            <a:ext cx="2071703" cy="2071702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38" y="1428750"/>
            <a:ext cx="3365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1.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625" y="1571625"/>
            <a:ext cx="3889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2.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500" y="4071938"/>
            <a:ext cx="3889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3. </a:t>
            </a:r>
            <a:endParaRPr lang="ru-RU" dirty="0"/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7183" name="Picture 15" descr="F:\12578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428992" y="4071942"/>
            <a:ext cx="2095503" cy="2095503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11188" y="188913"/>
            <a:ext cx="8002587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Вывод:</a:t>
            </a:r>
            <a:b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</a:b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Музыка – это язык чувств, который понятен людям разных национальностей, возрастов.</a:t>
            </a:r>
          </a:p>
        </p:txBody>
      </p:sp>
      <p:pic>
        <p:nvPicPr>
          <p:cNvPr id="3" name="Picture 4" descr="1190271303_400x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500174"/>
            <a:ext cx="4214842" cy="3161131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857375" y="4857750"/>
            <a:ext cx="7000875" cy="1571625"/>
          </a:xfrm>
          <a:prstGeom prst="rect">
            <a:avLst/>
          </a:prstGeom>
        </p:spPr>
        <p:txBody>
          <a:bodyPr/>
          <a:lstStyle/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«Я желал бы всеми силами своей души, чтобы музыка моя распространялась, чтобы увеличивалось число людей, любящих её, находящих в ней утешение и подпору»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(П.И.Чайковский)</a:t>
            </a: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85813" y="274638"/>
            <a:ext cx="7900987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Задание:</a:t>
            </a:r>
            <a:b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</a:b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Вспомните , как называется песня и может ли она </a:t>
            </a: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помочь </a:t>
            </a:r>
            <a: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человеку в трудную минуту?</a:t>
            </a:r>
            <a:br>
              <a:rPr lang="ru-RU" sz="2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  <a:ea typeface="+mj-ea"/>
                <a:cs typeface="+mj-cs"/>
              </a:rPr>
            </a:br>
            <a:endParaRPr lang="ru-RU" sz="2400" b="0" dirty="0">
              <a:solidFill>
                <a:schemeClr val="bg1">
                  <a:lumMod val="95000"/>
                </a:schemeClr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3" name="Picture 5" descr="D:\Мама\ГМО\раздел 3 биографии композиторов\чайковский\1490beedc2d1t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1571612"/>
            <a:ext cx="6815416" cy="4643470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" name="минусовка-дорогою_доб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642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8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D:\Мама\ГМО\раздел 3 биографии композиторов\чайковский\1490beedc2d1t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174" y="142852"/>
            <a:ext cx="8932981" cy="6429420"/>
          </a:xfrm>
          <a:ln w="88900" cap="sq" cmpd="thickThin">
            <a:solidFill>
              <a:schemeClr val="accent3">
                <a:lumMod val="40000"/>
                <a:lumOff val="60000"/>
              </a:schemeClr>
            </a:solidFill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42910" y="214290"/>
            <a:ext cx="3429024" cy="62478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«Дорога Добра»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Слова Ю.Энтина     Музыка М.Минкова</a:t>
            </a:r>
            <a:endParaRPr lang="ru-RU" sz="1600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1. Спроси у жизни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строгой: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Какой идти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дорогой,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Куда по свету белому 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Отправиться с утра?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Иди за солнцем следом,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Хоть этот путь неведом.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Иди, мой друг, всегда иди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Дорогою Добра!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2. Забудь свои заботы,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Падения и взлёты,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Не хнычь, когда судьба ведёт 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Себя не как сестра.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Но если с другом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худо -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Не уповай на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чудо.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Иди, мой друг, всегда иди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Дорогою Добра!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3. Ах, сколько  будет разных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Сомнений и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соблазнов!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Не забывай, что эта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жизнь -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Не детская игра.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Ты прочь гони соблазны,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Усвой закон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негласный: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Иди, мой друг, всегда иди</a:t>
            </a: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Дорогою Добра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!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0" name="минусовка-дорогою_доб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214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89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429625" cy="1357312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Задание:</a:t>
            </a:r>
            <a:b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Какое высказывание раскрывает идею нашего урока и помогает подвести итог совместной работы? </a:t>
            </a:r>
            <a:b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Обоснуй свой выбор.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357188" y="1857375"/>
            <a:ext cx="8572500" cy="3857625"/>
          </a:xfrm>
          <a:ln>
            <a:solidFill>
              <a:schemeClr val="bg1">
                <a:lumMod val="95000"/>
              </a:schemeClr>
            </a:solidFill>
          </a:ln>
        </p:spPr>
        <p:txBody>
          <a:bodyPr rtlCol="0">
            <a:normAutofit fontScale="92500" lnSpcReduction="1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endParaRPr lang="ru-RU" sz="24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        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«Русская песня – это русская история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». 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М.Горький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6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        «Кто начинает понимать музыку, тот поймёт и людскую душу».   Н. Лысенко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6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        «Жизнь коротка, а искусство вечно». Гиппократ</a:t>
            </a:r>
          </a:p>
          <a:p>
            <a:pPr marL="457200" indent="-457200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endParaRPr lang="ru-RU" sz="26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        «Музыка – лучшее утешение для 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опечаленного 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человека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». </a:t>
            </a:r>
            <a:r>
              <a:rPr lang="ru-RU" sz="2600" dirty="0" smtClean="0">
                <a:solidFill>
                  <a:schemeClr val="bg1"/>
                </a:solidFill>
                <a:latin typeface="Monotype Corsiva" pitchFamily="66" charset="0"/>
              </a:rPr>
              <a:t>Лютер</a:t>
            </a: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" name="Picture 2" descr="D:\Мама\ГМО\чайковский\music_world\Music World\Musica_min.png">
            <a:hlinkClick r:id="" action="ppaction://noaction">
              <a:snd r:embed="rId3" name="hammer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0034" y="2071678"/>
            <a:ext cx="500066" cy="500066"/>
          </a:xfrm>
          <a:prstGeom prst="rect">
            <a:avLst/>
          </a:prstGeom>
          <a:noFill/>
        </p:spPr>
      </p:pic>
      <p:pic>
        <p:nvPicPr>
          <p:cNvPr id="9" name="Picture 2" descr="D:\Мама\ГМО\чайковский\music_world\Music World\Musica_min.png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3000372"/>
            <a:ext cx="500066" cy="500066"/>
          </a:xfrm>
          <a:prstGeom prst="rect">
            <a:avLst/>
          </a:prstGeom>
          <a:noFill/>
        </p:spPr>
      </p:pic>
      <p:pic>
        <p:nvPicPr>
          <p:cNvPr id="10" name="Picture 2" descr="D:\Мама\ГМО\чайковский\music_world\Music World\Musica_min.png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4857760"/>
            <a:ext cx="500066" cy="500066"/>
          </a:xfrm>
          <a:prstGeom prst="rect">
            <a:avLst/>
          </a:prstGeom>
          <a:noFill/>
        </p:spPr>
      </p:pic>
      <p:pic>
        <p:nvPicPr>
          <p:cNvPr id="11" name="Picture 2" descr="D:\Мама\ГМО\чайковский\music_world\Music World\Musica_min.png">
            <a:hlinkClick r:id="" action="ppaction://noaction">
              <a:snd r:embed="rId3" name="hammer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4071942"/>
            <a:ext cx="500066" cy="5000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642938"/>
            <a:ext cx="7283450" cy="10715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Домашнее задание:</a:t>
            </a:r>
            <a:b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endParaRPr lang="ru-RU" sz="2400" dirty="0" smtClean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43000"/>
            <a:ext cx="7429500" cy="1214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    Прослушайте 1 часть «6 симфонии» П.И.Чайковского, подберите цветовую палитру и стихи,  созвучные  этой музыке.  </a:t>
            </a:r>
          </a:p>
        </p:txBody>
      </p:sp>
      <p:sp>
        <p:nvSpPr>
          <p:cNvPr id="7" name="Прямоугольник 6">
            <a:hlinkClick r:id="" action="ppaction://hlinkshowjump?jump=firstslide"/>
          </p:cNvPr>
          <p:cNvSpPr/>
          <p:nvPr/>
        </p:nvSpPr>
        <p:spPr>
          <a:xfrm>
            <a:off x="5929322" y="6429396"/>
            <a:ext cx="642942" cy="14287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2295" name="Picture 2" descr="D:\Мама\Сценарии праздников\картинки про школу\1197547910_bo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3571875"/>
            <a:ext cx="2103437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3" descr="D:\Мама\Сценарии праздников\картинки про школу\Рисунок1_c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3786188"/>
            <a:ext cx="1643062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2" descr="D:\Мама\Сценарии праздников\картинки про школу\1197547977_rasskaji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38" y="2500313"/>
            <a:ext cx="1198562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07 Симфония№6,1часть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571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290" grpId="0"/>
      <p:bldP spid="122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428750" y="142875"/>
            <a:ext cx="6143625" cy="51911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Подсказка:</a:t>
            </a: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7286644" y="6429396"/>
            <a:ext cx="642942" cy="142876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938" y="785813"/>
            <a:ext cx="7429500" cy="48942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Этот великий композитор первоначально получил юридическое образование.</a:t>
            </a: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endParaRPr lang="ru-RU" sz="2400" dirty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В 1859 г. окончил Петербургское училище правоведения с чином титулярного советника.</a:t>
            </a: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endParaRPr lang="ru-RU" sz="2400" dirty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Служил в департаменте министерства юстиции.</a:t>
            </a: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endParaRPr lang="ru-RU" sz="2400" dirty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«Чин следовал ему – он службу вдруг оставил». В 1862 г. в Петербурге открывается консерватория, и надворный советник в возрасте 22 лет поступает в консерваторию.</a:t>
            </a: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endParaRPr lang="ru-RU" sz="2400" dirty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Кроме других произведений, он написал 3 балета и 10 опер.</a:t>
            </a:r>
          </a:p>
        </p:txBody>
      </p:sp>
      <p:sp>
        <p:nvSpPr>
          <p:cNvPr id="13319" name="Прямоугольник 11"/>
          <p:cNvSpPr>
            <a:spLocks noChangeArrowheads="1"/>
          </p:cNvSpPr>
          <p:nvPr/>
        </p:nvSpPr>
        <p:spPr bwMode="auto">
          <a:xfrm>
            <a:off x="7286625" y="5857875"/>
            <a:ext cx="1619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alibri" pitchFamily="34" charset="0"/>
              </a:rPr>
              <a:t>КТО ЖЕ ЭТО?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786812" cy="27860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Симфония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(от греч. – созвучие) – музыкальное произведение для симфонического оркестра. Обычно состоит из четырёх контрастных частей.</a:t>
            </a: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endParaRPr lang="ru-RU" sz="4000" dirty="0" smtClean="0"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7500958" y="6429396"/>
            <a:ext cx="642942" cy="142876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340" name="Picture 4" descr="D:\Мама\ГМО\раздел 3 биографии композиторов\чайковский\konc150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82627" y="3143248"/>
            <a:ext cx="4961141" cy="3143271"/>
          </a:xfrm>
          <a:prstGeom prst="rect">
            <a:avLst/>
          </a:prstGeom>
          <a:ln w="88900" cap="sq" cmpd="thickThin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1214438" y="2000250"/>
            <a:ext cx="6786562" cy="371475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      </a:t>
            </a:r>
            <a:r>
              <a:rPr lang="ru-RU" sz="2000" dirty="0" smtClean="0">
                <a:solidFill>
                  <a:schemeClr val="bg1"/>
                </a:solidFill>
                <a:latin typeface="Monotype Corsiva" pitchFamily="66" charset="0"/>
              </a:rPr>
              <a:t>Русский композитор, один из лучших мелодистов, дирижёр, педагог, музыкально-общественный деятель, музыкальный журналист. Автор более 80 сочинений, в том числе 10 опер, 3-х балетов. Его концерты и другие произведения для фортепиано, шесть </a:t>
            </a:r>
            <a:r>
              <a:rPr lang="ru-RU" sz="2000" dirty="0" smtClean="0">
                <a:solidFill>
                  <a:schemeClr val="bg1"/>
                </a:solidFill>
                <a:latin typeface="Monotype Corsiva" pitchFamily="66" charset="0"/>
              </a:rPr>
              <a:t>симфоний, </a:t>
            </a:r>
            <a:r>
              <a:rPr lang="ru-RU" sz="2000" dirty="0" smtClean="0">
                <a:solidFill>
                  <a:schemeClr val="bg1"/>
                </a:solidFill>
                <a:latin typeface="Monotype Corsiva" pitchFamily="66" charset="0"/>
              </a:rPr>
              <a:t>четыре сюиты, программная симфоническая музыка, балеты «Лебединое озеро», «Спящая красавица», «Щелкунчик» представляют чрезвычайно ценный вклад в мировую музыкальную культуру. </a:t>
            </a:r>
          </a:p>
        </p:txBody>
      </p:sp>
      <p:sp>
        <p:nvSpPr>
          <p:cNvPr id="15363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27088" y="476250"/>
            <a:ext cx="76327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Пётр Ильич Чайковский</a:t>
            </a:r>
            <a:br>
              <a:rPr lang="ru-RU" sz="4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</a:br>
            <a:r>
              <a:rPr lang="ru-RU" sz="4400" b="0" dirty="0"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(1840 – 1893)</a:t>
            </a: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715272" y="6429396"/>
            <a:ext cx="642942" cy="142876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15363" grpId="0"/>
    </p:bldLst>
  </p:timing>
</p:sld>
</file>

<file path=ppt/theme/theme1.xml><?xml version="1.0" encoding="utf-8"?>
<a:theme xmlns:a="http://schemas.openxmlformats.org/drawingml/2006/main" name="Доска и мелки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BE5F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30009532</Template>
  <TotalTime>745</TotalTime>
  <Words>498</Words>
  <Application>Microsoft Office PowerPoint</Application>
  <PresentationFormat>Экран (4:3)</PresentationFormat>
  <Paragraphs>75</Paragraphs>
  <Slides>14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Доска и мелки</vt:lpstr>
      <vt:lpstr>Проблематизация на уроке музыки как средство активизации работы учащихся </vt:lpstr>
      <vt:lpstr>Тема урока: Преобразующая сила музыки</vt:lpstr>
      <vt:lpstr>Слайд 3</vt:lpstr>
      <vt:lpstr>Пётр Ильич Чайковский</vt:lpstr>
      <vt:lpstr>Задание: Подумайте, как композитор в звуках выражает «жизнь души»?  </vt:lpstr>
      <vt:lpstr>Слайд 6</vt:lpstr>
      <vt:lpstr>Слайд 7</vt:lpstr>
      <vt:lpstr>Слайд 8</vt:lpstr>
      <vt:lpstr>Слайд 9</vt:lpstr>
      <vt:lpstr>Задание: Какое высказывание раскрывает идею нашего урока и помогает подвести итог совместной работы?  Обоснуй свой выбор.</vt:lpstr>
      <vt:lpstr>Домашнее задание: </vt:lpstr>
      <vt:lpstr>Подсказка:</vt:lpstr>
      <vt:lpstr> Симфония (от греч. – созвучие) – музыкальное произведение для симфонического оркестра. Обычно состоит из четырёх контрастных частей. </vt:lpstr>
      <vt:lpstr>Слайд 14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Преобразующая сила музыки</dc:title>
  <dc:creator>KaMuK</dc:creator>
  <cp:lastModifiedBy>АДМИНИСТРАЦИЯ</cp:lastModifiedBy>
  <cp:revision>77</cp:revision>
  <cp:lastPrinted>1601-01-01T00:00:00Z</cp:lastPrinted>
  <dcterms:created xsi:type="dcterms:W3CDTF">2007-11-06T05:35:59Z</dcterms:created>
  <dcterms:modified xsi:type="dcterms:W3CDTF">2002-12-31T21:17:29Z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