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1" r:id="rId3"/>
    <p:sldId id="262" r:id="rId4"/>
    <p:sldId id="263" r:id="rId5"/>
    <p:sldId id="278" r:id="rId6"/>
    <p:sldId id="258" r:id="rId7"/>
    <p:sldId id="266" r:id="rId8"/>
    <p:sldId id="274" r:id="rId9"/>
    <p:sldId id="259" r:id="rId10"/>
    <p:sldId id="268" r:id="rId11"/>
    <p:sldId id="272" r:id="rId12"/>
    <p:sldId id="260" r:id="rId13"/>
    <p:sldId id="269" r:id="rId14"/>
    <p:sldId id="276" r:id="rId15"/>
    <p:sldId id="277" r:id="rId16"/>
    <p:sldId id="264" r:id="rId17"/>
    <p:sldId id="265" r:id="rId18"/>
    <p:sldId id="267" r:id="rId19"/>
    <p:sldId id="270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9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Lbls>
            <c:dLbl>
              <c:idx val="0"/>
              <c:layout/>
              <c:showVal val="1"/>
            </c:dLbl>
            <c:dLbl>
              <c:idx val="1"/>
              <c:layout/>
              <c:showVal val="1"/>
            </c:dLbl>
            <c:dLbl>
              <c:idx val="2"/>
              <c:layout/>
              <c:showVal val="1"/>
            </c:dLbl>
            <c:dLbl>
              <c:idx val="3"/>
              <c:layout/>
              <c:showVal val="1"/>
            </c:dLbl>
            <c:delete val="1"/>
          </c:dLbls>
          <c:cat>
            <c:strRef>
              <c:f>Лист1!$A$2:$A$5</c:f>
              <c:strCache>
                <c:ptCount val="4"/>
                <c:pt idx="0">
                  <c:v>ТЭС</c:v>
                </c:pt>
                <c:pt idx="1">
                  <c:v>ГЭС</c:v>
                </c:pt>
                <c:pt idx="2">
                  <c:v>АЭС</c:v>
                </c:pt>
                <c:pt idx="3">
                  <c:v>Нетр. э/эн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0.66000000000000014</c:v>
                </c:pt>
                <c:pt idx="1">
                  <c:v>0.18000000000000002</c:v>
                </c:pt>
                <c:pt idx="2">
                  <c:v>0.15000000000000002</c:v>
                </c:pt>
                <c:pt idx="3">
                  <c:v>1.0000000000000002E-2</c:v>
                </c:pt>
              </c:numCache>
            </c:numRef>
          </c:val>
        </c:ser>
      </c:pie3D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0" y="3933371"/>
            <a:ext cx="5725079" cy="1224038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lIns="91431" tIns="45716" rIns="91431" bIns="45716" anchor="ctr"/>
          <a:lstStyle/>
          <a:p>
            <a:pPr defTabSz="914566"/>
            <a:endParaRPr lang="ru-RU" sz="180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567" y="2835124"/>
            <a:ext cx="5120317" cy="845458"/>
          </a:xfrm>
        </p:spPr>
        <p:txBody>
          <a:bodyPr/>
          <a:lstStyle>
            <a:lvl1pPr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9567" y="3490686"/>
            <a:ext cx="5120317" cy="530981"/>
          </a:xfrm>
        </p:spPr>
        <p:txBody>
          <a:bodyPr/>
          <a:lstStyle>
            <a:lvl1pPr marL="0" indent="0">
              <a:buFontTx/>
              <a:buNone/>
              <a:defRPr sz="1900" b="1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482" y="3357639"/>
            <a:ext cx="6579810" cy="1037771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482" y="2214639"/>
            <a:ext cx="6579810" cy="1143000"/>
          </a:xfrm>
        </p:spPr>
        <p:txBody>
          <a:bodyPr anchor="b"/>
          <a:lstStyle>
            <a:lvl1pPr marL="0" indent="0">
              <a:buNone/>
              <a:defRPr sz="1600"/>
            </a:lvl1pPr>
            <a:lvl2pPr marL="369418" indent="0">
              <a:buNone/>
              <a:defRPr sz="1500"/>
            </a:lvl2pPr>
            <a:lvl3pPr marL="738835" indent="0">
              <a:buNone/>
              <a:defRPr sz="1300"/>
            </a:lvl3pPr>
            <a:lvl4pPr marL="1108253" indent="0">
              <a:buNone/>
              <a:defRPr sz="1100"/>
            </a:lvl4pPr>
            <a:lvl5pPr marL="1477670" indent="0">
              <a:buNone/>
              <a:defRPr sz="1100"/>
            </a:lvl5pPr>
            <a:lvl6pPr marL="1847088" indent="0">
              <a:buNone/>
              <a:defRPr sz="1100"/>
            </a:lvl6pPr>
            <a:lvl7pPr marL="2216506" indent="0">
              <a:buNone/>
              <a:defRPr sz="1100"/>
            </a:lvl7pPr>
            <a:lvl8pPr marL="2585923" indent="0">
              <a:buNone/>
              <a:defRPr sz="1100"/>
            </a:lvl8pPr>
            <a:lvl9pPr marL="2955341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slow"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95842" y="2283581"/>
            <a:ext cx="3170296" cy="2631924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95154" y="2283581"/>
            <a:ext cx="3171640" cy="2631924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7048" y="209248"/>
            <a:ext cx="6966857" cy="87085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7048" y="1169610"/>
            <a:ext cx="3420265" cy="487438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9418" indent="0">
              <a:buNone/>
              <a:defRPr sz="1600" b="1"/>
            </a:lvl2pPr>
            <a:lvl3pPr marL="738835" indent="0">
              <a:buNone/>
              <a:defRPr sz="1500" b="1"/>
            </a:lvl3pPr>
            <a:lvl4pPr marL="1108253" indent="0">
              <a:buNone/>
              <a:defRPr sz="1300" b="1"/>
            </a:lvl4pPr>
            <a:lvl5pPr marL="1477670" indent="0">
              <a:buNone/>
              <a:defRPr sz="1300" b="1"/>
            </a:lvl5pPr>
            <a:lvl6pPr marL="1847088" indent="0">
              <a:buNone/>
              <a:defRPr sz="1300" b="1"/>
            </a:lvl6pPr>
            <a:lvl7pPr marL="2216506" indent="0">
              <a:buNone/>
              <a:defRPr sz="1300" b="1"/>
            </a:lvl7pPr>
            <a:lvl8pPr marL="2585923" indent="0">
              <a:buNone/>
              <a:defRPr sz="1300" b="1"/>
            </a:lvl8pPr>
            <a:lvl9pPr marL="2955341" indent="0">
              <a:buNone/>
              <a:defRPr sz="13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87048" y="1657048"/>
            <a:ext cx="3420265" cy="3010505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932297" y="1169610"/>
            <a:ext cx="3421608" cy="487438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9418" indent="0">
              <a:buNone/>
              <a:defRPr sz="1600" b="1"/>
            </a:lvl2pPr>
            <a:lvl3pPr marL="738835" indent="0">
              <a:buNone/>
              <a:defRPr sz="1500" b="1"/>
            </a:lvl3pPr>
            <a:lvl4pPr marL="1108253" indent="0">
              <a:buNone/>
              <a:defRPr sz="1300" b="1"/>
            </a:lvl4pPr>
            <a:lvl5pPr marL="1477670" indent="0">
              <a:buNone/>
              <a:defRPr sz="1300" b="1"/>
            </a:lvl5pPr>
            <a:lvl6pPr marL="1847088" indent="0">
              <a:buNone/>
              <a:defRPr sz="1300" b="1"/>
            </a:lvl6pPr>
            <a:lvl7pPr marL="2216506" indent="0">
              <a:buNone/>
              <a:defRPr sz="1300" b="1"/>
            </a:lvl7pPr>
            <a:lvl8pPr marL="2585923" indent="0">
              <a:buNone/>
              <a:defRPr sz="1300" b="1"/>
            </a:lvl8pPr>
            <a:lvl9pPr marL="2955341" indent="0">
              <a:buNone/>
              <a:defRPr sz="13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932297" y="1657048"/>
            <a:ext cx="3421608" cy="3010505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7048" y="208038"/>
            <a:ext cx="2546720" cy="88537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26498" y="208038"/>
            <a:ext cx="4327407" cy="4459515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7048" y="1093410"/>
            <a:ext cx="2546720" cy="3574143"/>
          </a:xfrm>
        </p:spPr>
        <p:txBody>
          <a:bodyPr/>
          <a:lstStyle>
            <a:lvl1pPr marL="0" indent="0">
              <a:buNone/>
              <a:defRPr sz="1100"/>
            </a:lvl1pPr>
            <a:lvl2pPr marL="369418" indent="0">
              <a:buNone/>
              <a:defRPr sz="1000"/>
            </a:lvl2pPr>
            <a:lvl3pPr marL="738835" indent="0">
              <a:buNone/>
              <a:defRPr sz="800"/>
            </a:lvl3pPr>
            <a:lvl4pPr marL="1108253" indent="0">
              <a:buNone/>
              <a:defRPr sz="700"/>
            </a:lvl4pPr>
            <a:lvl5pPr marL="1477670" indent="0">
              <a:buNone/>
              <a:defRPr sz="700"/>
            </a:lvl5pPr>
            <a:lvl6pPr marL="1847088" indent="0">
              <a:buNone/>
              <a:defRPr sz="700"/>
            </a:lvl6pPr>
            <a:lvl7pPr marL="2216506" indent="0">
              <a:buNone/>
              <a:defRPr sz="700"/>
            </a:lvl7pPr>
            <a:lvl8pPr marL="2585923" indent="0">
              <a:buNone/>
              <a:defRPr sz="700"/>
            </a:lvl8pPr>
            <a:lvl9pPr marL="2955341" indent="0">
              <a:buNone/>
              <a:defRPr sz="7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slow"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17281" y="3657600"/>
            <a:ext cx="4644571" cy="431800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17281" y="466876"/>
            <a:ext cx="4644571" cy="3135086"/>
          </a:xfrm>
        </p:spPr>
        <p:txBody>
          <a:bodyPr lIns="73884" tIns="36942" rIns="73884" bIns="36942"/>
          <a:lstStyle>
            <a:lvl1pPr marL="0" indent="0">
              <a:buNone/>
              <a:defRPr sz="2600"/>
            </a:lvl1pPr>
            <a:lvl2pPr marL="369418" indent="0">
              <a:buNone/>
              <a:defRPr sz="2300"/>
            </a:lvl2pPr>
            <a:lvl3pPr marL="738835" indent="0">
              <a:buNone/>
              <a:defRPr sz="1900"/>
            </a:lvl3pPr>
            <a:lvl4pPr marL="1108253" indent="0">
              <a:buNone/>
              <a:defRPr sz="1600"/>
            </a:lvl4pPr>
            <a:lvl5pPr marL="1477670" indent="0">
              <a:buNone/>
              <a:defRPr sz="1600"/>
            </a:lvl5pPr>
            <a:lvl6pPr marL="1847088" indent="0">
              <a:buNone/>
              <a:defRPr sz="1600"/>
            </a:lvl6pPr>
            <a:lvl7pPr marL="2216506" indent="0">
              <a:buNone/>
              <a:defRPr sz="1600"/>
            </a:lvl7pPr>
            <a:lvl8pPr marL="2585923" indent="0">
              <a:buNone/>
              <a:defRPr sz="1600"/>
            </a:lvl8pPr>
            <a:lvl9pPr marL="2955341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517281" y="4089400"/>
            <a:ext cx="4644571" cy="613228"/>
          </a:xfrm>
        </p:spPr>
        <p:txBody>
          <a:bodyPr/>
          <a:lstStyle>
            <a:lvl1pPr marL="0" indent="0">
              <a:buNone/>
              <a:defRPr sz="1100"/>
            </a:lvl1pPr>
            <a:lvl2pPr marL="369418" indent="0">
              <a:buNone/>
              <a:defRPr sz="1000"/>
            </a:lvl2pPr>
            <a:lvl3pPr marL="738835" indent="0">
              <a:buNone/>
              <a:defRPr sz="800"/>
            </a:lvl3pPr>
            <a:lvl4pPr marL="1108253" indent="0">
              <a:buNone/>
              <a:defRPr sz="700"/>
            </a:lvl4pPr>
            <a:lvl5pPr marL="1477670" indent="0">
              <a:buNone/>
              <a:defRPr sz="700"/>
            </a:lvl5pPr>
            <a:lvl6pPr marL="1847088" indent="0">
              <a:buNone/>
              <a:defRPr sz="700"/>
            </a:lvl6pPr>
            <a:lvl7pPr marL="2216506" indent="0">
              <a:buNone/>
              <a:defRPr sz="700"/>
            </a:lvl7pPr>
            <a:lvl8pPr marL="2585923" indent="0">
              <a:buNone/>
              <a:defRPr sz="700"/>
            </a:lvl8pPr>
            <a:lvl9pPr marL="2955341" indent="0">
              <a:buNone/>
              <a:defRPr sz="7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slow"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5850064" y="1840895"/>
            <a:ext cx="1616730" cy="307461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95842" y="1840895"/>
            <a:ext cx="4725206" cy="307461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8021" y="2416629"/>
            <a:ext cx="6552931" cy="508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175927" y="2997200"/>
            <a:ext cx="3757587" cy="3454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62530" y="2997200"/>
            <a:ext cx="3757587" cy="3454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8021" y="2416629"/>
            <a:ext cx="6552931" cy="508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175927" y="2997200"/>
            <a:ext cx="7644190" cy="345440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88021" y="2416629"/>
            <a:ext cx="6552931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1" tIns="45716" rIns="91431" bIns="4571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5516639"/>
            <a:ext cx="9144000" cy="1341362"/>
          </a:xfrm>
          <a:prstGeom prst="rect">
            <a:avLst/>
          </a:prstGeom>
          <a:gradFill rotWithShape="1">
            <a:gsLst>
              <a:gs pos="0">
                <a:srgbClr val="765E2F">
                  <a:alpha val="0"/>
                </a:srgbClr>
              </a:gs>
              <a:gs pos="100000">
                <a:schemeClr val="folHlink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lIns="91431" tIns="45716" rIns="91431" bIns="45716" anchor="ctr"/>
          <a:lstStyle/>
          <a:p>
            <a:pPr algn="ctr" defTabSz="914566"/>
            <a:endParaRPr lang="uk-UA" sz="1800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75927" y="2997200"/>
            <a:ext cx="7644190" cy="345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1" tIns="45716" rIns="91431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ransition spd="slow">
    <p:wheel spokes="8"/>
  </p:transition>
  <p:txStyles>
    <p:titleStyle>
      <a:lvl1pPr algn="l" defTabSz="914566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+mj-lt"/>
          <a:ea typeface="+mj-ea"/>
          <a:cs typeface="+mj-cs"/>
        </a:defRPr>
      </a:lvl1pPr>
      <a:lvl2pPr algn="l" defTabSz="914566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2pPr>
      <a:lvl3pPr algn="l" defTabSz="914566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3pPr>
      <a:lvl4pPr algn="l" defTabSz="914566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4pPr>
      <a:lvl5pPr algn="l" defTabSz="914566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5pPr>
      <a:lvl6pPr marL="369418" algn="l" rtl="0" eaLnBrk="1" fontAlgn="base" hangingPunct="1">
        <a:spcBef>
          <a:spcPct val="0"/>
        </a:spcBef>
        <a:spcAft>
          <a:spcPct val="0"/>
        </a:spcAft>
        <a:defRPr sz="2900">
          <a:solidFill>
            <a:schemeClr val="accent1"/>
          </a:solidFill>
          <a:latin typeface="Arial" charset="0"/>
        </a:defRPr>
      </a:lvl6pPr>
      <a:lvl7pPr marL="738835" algn="l" rtl="0" eaLnBrk="1" fontAlgn="base" hangingPunct="1">
        <a:spcBef>
          <a:spcPct val="0"/>
        </a:spcBef>
        <a:spcAft>
          <a:spcPct val="0"/>
        </a:spcAft>
        <a:defRPr sz="2900">
          <a:solidFill>
            <a:schemeClr val="accent1"/>
          </a:solidFill>
          <a:latin typeface="Arial" charset="0"/>
        </a:defRPr>
      </a:lvl7pPr>
      <a:lvl8pPr marL="1108253" algn="l" rtl="0" eaLnBrk="1" fontAlgn="base" hangingPunct="1">
        <a:spcBef>
          <a:spcPct val="0"/>
        </a:spcBef>
        <a:spcAft>
          <a:spcPct val="0"/>
        </a:spcAft>
        <a:defRPr sz="2900">
          <a:solidFill>
            <a:schemeClr val="accent1"/>
          </a:solidFill>
          <a:latin typeface="Arial" charset="0"/>
        </a:defRPr>
      </a:lvl8pPr>
      <a:lvl9pPr marL="1477670" algn="l" rtl="0" eaLnBrk="1" fontAlgn="base" hangingPunct="1">
        <a:spcBef>
          <a:spcPct val="0"/>
        </a:spcBef>
        <a:spcAft>
          <a:spcPct val="0"/>
        </a:spcAft>
        <a:defRPr sz="2900">
          <a:solidFill>
            <a:schemeClr val="accent1"/>
          </a:solidFill>
          <a:latin typeface="Arial" charset="0"/>
        </a:defRPr>
      </a:lvl9pPr>
    </p:titleStyle>
    <p:bodyStyle>
      <a:lvl1pPr marL="342481" indent="-342481" algn="l" defTabSz="914566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684" indent="-286043" algn="l" defTabSz="914566" rtl="0" eaLnBrk="0" fontAlgn="base" hangingPunct="0">
        <a:spcBef>
          <a:spcPct val="20000"/>
        </a:spcBef>
        <a:spcAft>
          <a:spcPct val="0"/>
        </a:spcAft>
        <a:buChar char="–"/>
        <a:defRPr sz="2400" b="1">
          <a:solidFill>
            <a:schemeClr val="tx1"/>
          </a:solidFill>
          <a:latin typeface="+mn-lt"/>
        </a:defRPr>
      </a:lvl2pPr>
      <a:lvl3pPr marL="1142886" indent="-228321" algn="l" defTabSz="914566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9527" indent="-228321" algn="l" defTabSz="914566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51" indent="-228321" algn="l" defTabSz="914566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031797" indent="-184709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401214" indent="-184709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2770632" indent="-184709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140050" indent="-184709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73883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69418" algn="l" defTabSz="73883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38835" algn="l" defTabSz="73883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08253" algn="l" defTabSz="73883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477670" algn="l" defTabSz="73883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47088" algn="l" defTabSz="73883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16506" algn="l" defTabSz="73883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85923" algn="l" defTabSz="73883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55341" algn="l" defTabSz="73883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0" y="4000504"/>
            <a:ext cx="5715008" cy="1071570"/>
          </a:xfrm>
        </p:spPr>
        <p:txBody>
          <a:bodyPr/>
          <a:lstStyle/>
          <a:p>
            <a:pPr algn="ctr"/>
            <a:r>
              <a:rPr lang="ru-RU" sz="2000" dirty="0" smtClean="0"/>
              <a:t>Учитель географии</a:t>
            </a:r>
          </a:p>
          <a:p>
            <a:pPr algn="ctr"/>
            <a:r>
              <a:rPr lang="ru-RU" sz="2000" dirty="0" smtClean="0"/>
              <a:t>МОУ «</a:t>
            </a:r>
            <a:r>
              <a:rPr lang="ru-RU" sz="2000" dirty="0" err="1" smtClean="0"/>
              <a:t>Нововолковская</a:t>
            </a:r>
            <a:r>
              <a:rPr lang="ru-RU" sz="2000" dirty="0" smtClean="0"/>
              <a:t> СОШ»</a:t>
            </a:r>
          </a:p>
          <a:p>
            <a:pPr algn="ctr"/>
            <a:r>
              <a:rPr lang="ru-RU" sz="2000" dirty="0" smtClean="0"/>
              <a:t>Володина Елена Николаевна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2571744"/>
            <a:ext cx="8715436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Электроэнергетика</a:t>
            </a:r>
            <a:endParaRPr lang="ru-RU" sz="6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7" name="Picture 5" descr="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12" y="4429132"/>
            <a:ext cx="2255837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571604" y="5715016"/>
            <a:ext cx="216411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9 класс</a:t>
            </a:r>
            <a:endParaRPr lang="ru-RU" sz="36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3" y="3357562"/>
            <a:ext cx="7605703" cy="309403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1472" y="1714488"/>
            <a:ext cx="2830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Тест</a:t>
            </a:r>
            <a:endParaRPr lang="ru-RU" sz="96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2910" y="3643314"/>
            <a:ext cx="8180637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« </a:t>
            </a:r>
            <a:r>
              <a:rPr lang="ru-RU" sz="6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Угольная </a:t>
            </a:r>
          </a:p>
          <a:p>
            <a:pPr algn="ctr"/>
            <a:r>
              <a:rPr lang="ru-RU" sz="6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промышленность»</a:t>
            </a:r>
            <a:endParaRPr lang="ru-RU" sz="6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026" name="Picture 2" descr="C:\Documents and Settings\Сергей\Рабочий стол\урок в картинках 9 класс\coal_hand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357166"/>
            <a:ext cx="3544092" cy="235745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Picture 4" descr="J0076136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86644" y="3214686"/>
            <a:ext cx="1568749" cy="1398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3357562"/>
            <a:ext cx="8501122" cy="3094038"/>
          </a:xfrm>
        </p:spPr>
        <p:txBody>
          <a:bodyPr/>
          <a:lstStyle/>
          <a:p>
            <a:pPr algn="ctr"/>
            <a:r>
              <a:rPr lang="ru-RU" sz="3600" b="1" dirty="0" smtClean="0"/>
              <a:t>Отрасль, которая производит электроэнергию на различных электростанциях и передаёт её на расстояние по линиям электропередач ( ЛЭП)</a:t>
            </a:r>
            <a:endParaRPr lang="ru-RU" sz="36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2071678"/>
            <a:ext cx="8347093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Электроэнергетика</a:t>
            </a:r>
            <a:endParaRPr lang="ru-RU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Picture 2" descr="G:\Рисунок1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42852"/>
            <a:ext cx="2428875" cy="230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3429000"/>
            <a:ext cx="8072494" cy="2951162"/>
          </a:xfrm>
        </p:spPr>
        <p:txBody>
          <a:bodyPr/>
          <a:lstStyle/>
          <a:p>
            <a:r>
              <a:rPr lang="ru-RU" sz="5400" b="1" dirty="0" smtClean="0"/>
              <a:t>900 </a:t>
            </a:r>
            <a:r>
              <a:rPr lang="ru-RU" sz="5400" b="1" dirty="0" err="1" smtClean="0"/>
              <a:t>млрд</a:t>
            </a:r>
            <a:r>
              <a:rPr lang="ru-RU" sz="5400" b="1" dirty="0" smtClean="0"/>
              <a:t> кВт ч</a:t>
            </a:r>
          </a:p>
          <a:p>
            <a:r>
              <a:rPr lang="ru-RU" sz="5400" b="1" dirty="0" smtClean="0"/>
              <a:t>4 место в мире</a:t>
            </a:r>
            <a:endParaRPr lang="ru-RU" sz="5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14414" y="1571612"/>
            <a:ext cx="675800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Производство</a:t>
            </a:r>
          </a:p>
          <a:p>
            <a:pPr algn="ctr"/>
            <a:r>
              <a:rPr lang="ru-RU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электроэнергии</a:t>
            </a:r>
            <a:endParaRPr lang="ru-RU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5" name="Picture 4" descr="bej_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5175014"/>
            <a:ext cx="3643306" cy="16829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6" presetClass="entr" presetSubtype="2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1176338" y="2997200"/>
          <a:ext cx="7643812" cy="345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571472" y="357166"/>
            <a:ext cx="8066054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Структура </a:t>
            </a:r>
          </a:p>
          <a:p>
            <a:pPr algn="ctr"/>
            <a:r>
              <a:rPr lang="ru-RU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Электроэнергетики</a:t>
            </a:r>
          </a:p>
          <a:p>
            <a:pPr algn="ctr"/>
            <a:r>
              <a:rPr lang="ru-RU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России</a:t>
            </a:r>
            <a:endParaRPr lang="ru-RU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501122" cy="508000"/>
          </a:xfrm>
        </p:spPr>
        <p:txBody>
          <a:bodyPr/>
          <a:lstStyle/>
          <a:p>
            <a:pPr algn="ctr"/>
            <a:r>
              <a:rPr lang="ru-RU" sz="4800" b="1" dirty="0" smtClean="0">
                <a:solidFill>
                  <a:schemeClr val="bg1"/>
                </a:solidFill>
              </a:rPr>
              <a:t>Типы электростанций:</a:t>
            </a:r>
            <a:endParaRPr lang="ru-RU" sz="48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0034" y="1285860"/>
          <a:ext cx="8501065" cy="54334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0213"/>
                <a:gridCol w="1157307"/>
                <a:gridCol w="2071702"/>
                <a:gridCol w="1857388"/>
                <a:gridCol w="1714455"/>
              </a:tblGrid>
              <a:tr h="1227203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Тип </a:t>
                      </a:r>
                      <a:r>
                        <a:rPr lang="ru-RU" sz="1800" b="1" dirty="0" err="1" smtClean="0"/>
                        <a:t>эл</a:t>
                      </a:r>
                      <a:r>
                        <a:rPr lang="ru-RU" sz="1800" b="1" dirty="0" smtClean="0"/>
                        <a:t>/</a:t>
                      </a:r>
                      <a:r>
                        <a:rPr lang="ru-RU" sz="1800" b="1" dirty="0" err="1" smtClean="0"/>
                        <a:t>ст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Вид топлива</a:t>
                      </a:r>
                    </a:p>
                    <a:p>
                      <a:pPr algn="ctr"/>
                      <a:r>
                        <a:rPr lang="ru-RU" sz="1800" b="1" dirty="0" smtClean="0"/>
                        <a:t>Доля энергии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+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-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Крупные </a:t>
                      </a:r>
                      <a:r>
                        <a:rPr lang="ru-RU" sz="1800" b="1" dirty="0" err="1" smtClean="0"/>
                        <a:t>эл</a:t>
                      </a:r>
                      <a:r>
                        <a:rPr lang="ru-RU" sz="1800" b="1" dirty="0" smtClean="0"/>
                        <a:t>/</a:t>
                      </a:r>
                      <a:r>
                        <a:rPr lang="ru-RU" sz="1800" b="1" dirty="0" err="1" smtClean="0"/>
                        <a:t>ст</a:t>
                      </a:r>
                      <a:endParaRPr lang="ru-RU" sz="1800" b="1" dirty="0"/>
                    </a:p>
                  </a:txBody>
                  <a:tcPr/>
                </a:tc>
              </a:tr>
              <a:tr h="4059209">
                <a:tc>
                  <a:txBody>
                    <a:bodyPr/>
                    <a:lstStyle/>
                    <a:p>
                      <a:r>
                        <a:rPr lang="ru-RU" sz="4400" b="1" dirty="0" smtClean="0"/>
                        <a:t>ТЭС</a:t>
                      </a:r>
                    </a:p>
                    <a:p>
                      <a:endParaRPr lang="ru-RU" sz="1800" b="1" dirty="0" smtClean="0"/>
                    </a:p>
                    <a:p>
                      <a:r>
                        <a:rPr lang="ru-RU" sz="1800" b="1" dirty="0" smtClean="0"/>
                        <a:t>ГРЭС</a:t>
                      </a:r>
                    </a:p>
                    <a:p>
                      <a:r>
                        <a:rPr lang="ru-RU" sz="1800" b="1" dirty="0" smtClean="0"/>
                        <a:t>(</a:t>
                      </a:r>
                      <a:r>
                        <a:rPr lang="ru-RU" sz="1800" b="1" dirty="0" err="1" smtClean="0"/>
                        <a:t>государст</a:t>
                      </a:r>
                      <a:r>
                        <a:rPr lang="ru-RU" sz="1800" b="1" dirty="0" smtClean="0"/>
                        <a:t>-</a:t>
                      </a:r>
                    </a:p>
                    <a:p>
                      <a:r>
                        <a:rPr lang="ru-RU" sz="1800" b="1" dirty="0" smtClean="0"/>
                        <a:t>венная</a:t>
                      </a:r>
                      <a:r>
                        <a:rPr lang="ru-RU" sz="1800" b="1" baseline="0" dirty="0" smtClean="0"/>
                        <a:t> </a:t>
                      </a:r>
                      <a:r>
                        <a:rPr lang="ru-RU" sz="1800" b="1" dirty="0" smtClean="0"/>
                        <a:t>районная </a:t>
                      </a:r>
                      <a:r>
                        <a:rPr lang="ru-RU" sz="1800" b="1" dirty="0" err="1" smtClean="0"/>
                        <a:t>электростан-ция</a:t>
                      </a:r>
                      <a:r>
                        <a:rPr lang="ru-RU" sz="1800" b="1" dirty="0" smtClean="0"/>
                        <a:t>)</a:t>
                      </a:r>
                    </a:p>
                    <a:p>
                      <a:endParaRPr lang="ru-RU" sz="1800" b="1" dirty="0" smtClean="0"/>
                    </a:p>
                    <a:p>
                      <a:r>
                        <a:rPr lang="ru-RU" sz="1800" b="1" dirty="0" smtClean="0"/>
                        <a:t>ТЭЦ </a:t>
                      </a:r>
                    </a:p>
                    <a:p>
                      <a:r>
                        <a:rPr lang="ru-RU" sz="1800" b="1" dirty="0" smtClean="0"/>
                        <a:t>(</a:t>
                      </a:r>
                      <a:r>
                        <a:rPr lang="ru-RU" sz="1800" b="1" dirty="0" err="1" smtClean="0"/>
                        <a:t>теплоэлект</a:t>
                      </a:r>
                      <a:r>
                        <a:rPr lang="ru-RU" sz="1800" b="1" dirty="0" smtClean="0"/>
                        <a:t>-</a:t>
                      </a:r>
                    </a:p>
                    <a:p>
                      <a:r>
                        <a:rPr lang="ru-RU" sz="1800" b="1" dirty="0" err="1" smtClean="0"/>
                        <a:t>роцентраль</a:t>
                      </a:r>
                      <a:r>
                        <a:rPr lang="ru-RU" sz="1800" b="1" dirty="0" smtClean="0"/>
                        <a:t>)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Уголь, газ, мазут, торф</a:t>
                      </a:r>
                    </a:p>
                    <a:p>
                      <a:endParaRPr lang="ru-RU" sz="1800" b="1" dirty="0" smtClean="0"/>
                    </a:p>
                    <a:p>
                      <a:endParaRPr lang="ru-RU" sz="1800" b="1" dirty="0" smtClean="0"/>
                    </a:p>
                    <a:p>
                      <a:r>
                        <a:rPr lang="ru-RU" sz="1800" b="1" dirty="0" smtClean="0"/>
                        <a:t>66%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ru-RU" sz="1800" b="1" dirty="0" smtClean="0"/>
                        <a:t>Можно строить в различных районах страны</a:t>
                      </a:r>
                    </a:p>
                    <a:p>
                      <a:pPr>
                        <a:buFontTx/>
                        <a:buNone/>
                      </a:pPr>
                      <a:endParaRPr lang="ru-RU" sz="1800" b="1" dirty="0" smtClean="0"/>
                    </a:p>
                    <a:p>
                      <a:pPr>
                        <a:buFontTx/>
                        <a:buChar char="-"/>
                      </a:pPr>
                      <a:r>
                        <a:rPr lang="ru-RU" sz="1800" b="1" dirty="0" smtClean="0"/>
                        <a:t>Строят</a:t>
                      </a:r>
                      <a:r>
                        <a:rPr lang="ru-RU" sz="1800" b="1" baseline="0" dirty="0" smtClean="0"/>
                        <a:t> быстро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ru-RU" sz="1800" b="1" baseline="0" dirty="0" smtClean="0"/>
                        <a:t>и дешево</a:t>
                      </a:r>
                    </a:p>
                    <a:p>
                      <a:pPr>
                        <a:buFontTx/>
                        <a:buNone/>
                      </a:pPr>
                      <a:endParaRPr lang="ru-RU" sz="1800" b="1" baseline="0" dirty="0" smtClean="0"/>
                    </a:p>
                    <a:p>
                      <a:pPr>
                        <a:buFontTx/>
                        <a:buChar char="-"/>
                      </a:pPr>
                      <a:r>
                        <a:rPr lang="ru-RU" sz="1800" b="1" baseline="0" dirty="0" smtClean="0"/>
                        <a:t>Мощность может быть большой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ru-RU" sz="1800" b="1" dirty="0" smtClean="0"/>
                        <a:t>Используют </a:t>
                      </a:r>
                      <a:r>
                        <a:rPr lang="ru-RU" sz="1800" b="1" dirty="0" err="1" smtClean="0"/>
                        <a:t>невозобнови</a:t>
                      </a:r>
                      <a:r>
                        <a:rPr lang="ru-RU" sz="1800" b="1" dirty="0" smtClean="0"/>
                        <a:t>-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ru-RU" sz="1800" b="1" dirty="0" err="1" smtClean="0"/>
                        <a:t>мые</a:t>
                      </a:r>
                      <a:r>
                        <a:rPr lang="ru-RU" sz="1800" b="1" dirty="0" smtClean="0"/>
                        <a:t> ресурсы</a:t>
                      </a:r>
                    </a:p>
                    <a:p>
                      <a:pPr>
                        <a:buFontTx/>
                        <a:buChar char="-"/>
                      </a:pPr>
                      <a:endParaRPr lang="ru-RU" sz="1800" b="1" dirty="0" smtClean="0"/>
                    </a:p>
                    <a:p>
                      <a:pPr>
                        <a:buFontTx/>
                        <a:buChar char="-"/>
                      </a:pPr>
                      <a:r>
                        <a:rPr lang="ru-RU" sz="1800" b="1" dirty="0" smtClean="0"/>
                        <a:t>Загрязняют окружающую среду</a:t>
                      </a:r>
                    </a:p>
                    <a:p>
                      <a:pPr>
                        <a:buFontTx/>
                        <a:buChar char="-"/>
                      </a:pPr>
                      <a:endParaRPr lang="ru-RU" sz="1800" b="1" dirty="0" smtClean="0"/>
                    </a:p>
                    <a:p>
                      <a:pPr>
                        <a:buFontTx/>
                        <a:buChar char="-"/>
                      </a:pPr>
                      <a:r>
                        <a:rPr lang="ru-RU" sz="1800" b="1" dirty="0" smtClean="0"/>
                        <a:t>Дорогая энергия</a:t>
                      </a:r>
                    </a:p>
                    <a:p>
                      <a:pPr>
                        <a:buFontTx/>
                        <a:buNone/>
                      </a:pPr>
                      <a:endParaRPr lang="ru-RU" sz="1800" b="1" dirty="0" smtClean="0"/>
                    </a:p>
                    <a:p>
                      <a:pPr>
                        <a:buFontTx/>
                        <a:buChar char="-"/>
                      </a:pPr>
                      <a:r>
                        <a:rPr lang="ru-RU" sz="1800" b="1" dirty="0" smtClean="0"/>
                        <a:t>Режим работы меняется медленно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err="1" smtClean="0"/>
                        <a:t>Сургутская</a:t>
                      </a:r>
                      <a:r>
                        <a:rPr lang="ru-RU" sz="1800" b="1" dirty="0" smtClean="0"/>
                        <a:t> </a:t>
                      </a:r>
                    </a:p>
                    <a:p>
                      <a:r>
                        <a:rPr lang="ru-RU" sz="1800" b="1" dirty="0" smtClean="0"/>
                        <a:t>(4,8 </a:t>
                      </a:r>
                      <a:r>
                        <a:rPr lang="ru-RU" sz="1800" b="1" dirty="0" err="1" smtClean="0"/>
                        <a:t>млн</a:t>
                      </a:r>
                      <a:r>
                        <a:rPr lang="ru-RU" sz="1800" b="1" dirty="0" smtClean="0"/>
                        <a:t> кВт)</a:t>
                      </a:r>
                    </a:p>
                    <a:p>
                      <a:endParaRPr lang="ru-RU" sz="1800" b="1" dirty="0" smtClean="0"/>
                    </a:p>
                    <a:p>
                      <a:r>
                        <a:rPr lang="ru-RU" sz="1800" b="1" dirty="0" err="1" smtClean="0"/>
                        <a:t>Рефтинская</a:t>
                      </a:r>
                      <a:r>
                        <a:rPr lang="ru-RU" sz="1800" b="1" dirty="0" smtClean="0"/>
                        <a:t>  </a:t>
                      </a:r>
                    </a:p>
                    <a:p>
                      <a:pPr marL="0" marR="0" indent="0" algn="l" defTabSz="73883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/>
                        <a:t>(3,8 </a:t>
                      </a:r>
                      <a:r>
                        <a:rPr lang="ru-RU" sz="1800" b="1" dirty="0" err="1" smtClean="0"/>
                        <a:t>млн</a:t>
                      </a:r>
                      <a:r>
                        <a:rPr lang="ru-RU" sz="1800" b="1" dirty="0" smtClean="0"/>
                        <a:t> кВт)</a:t>
                      </a:r>
                    </a:p>
                    <a:p>
                      <a:pPr marL="0" marR="0" indent="0" algn="l" defTabSz="73883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dirty="0" smtClean="0"/>
                    </a:p>
                    <a:p>
                      <a:pPr marL="0" marR="0" indent="0" algn="l" defTabSz="73883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/>
                        <a:t>Костромская</a:t>
                      </a:r>
                    </a:p>
                    <a:p>
                      <a:pPr marL="0" marR="0" indent="0" algn="l" defTabSz="73883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/>
                        <a:t>(3,6 </a:t>
                      </a:r>
                      <a:r>
                        <a:rPr lang="ru-RU" sz="1800" b="1" dirty="0" err="1" smtClean="0"/>
                        <a:t>млн</a:t>
                      </a:r>
                      <a:r>
                        <a:rPr lang="ru-RU" sz="1800" b="1" dirty="0" smtClean="0"/>
                        <a:t> кВт)</a:t>
                      </a:r>
                    </a:p>
                    <a:p>
                      <a:pPr marL="0" marR="0" indent="0" algn="l" defTabSz="73883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dirty="0" smtClean="0"/>
                    </a:p>
                    <a:p>
                      <a:endParaRPr lang="ru-RU" sz="18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3500438"/>
            <a:ext cx="8215370" cy="2879724"/>
          </a:xfrm>
        </p:spPr>
        <p:txBody>
          <a:bodyPr/>
          <a:lstStyle/>
          <a:p>
            <a:r>
              <a:rPr lang="ru-RU" sz="3200" b="1" dirty="0" smtClean="0"/>
              <a:t>Выработка электроэнергии и тепла</a:t>
            </a:r>
          </a:p>
          <a:p>
            <a:pPr>
              <a:buNone/>
            </a:pPr>
            <a:r>
              <a:rPr lang="ru-RU" sz="3200" b="1" dirty="0" smtClean="0"/>
              <a:t>                ( горячая вода)</a:t>
            </a:r>
          </a:p>
          <a:p>
            <a:r>
              <a:rPr lang="ru-RU" sz="3200" b="1" dirty="0" smtClean="0"/>
              <a:t>Строят в крупных городах</a:t>
            </a:r>
          </a:p>
          <a:p>
            <a:r>
              <a:rPr lang="ru-RU" sz="3200" b="1" dirty="0" smtClean="0"/>
              <a:t>Передача возможна на 20-30 км</a:t>
            </a:r>
            <a:endParaRPr lang="ru-RU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643142" y="785794"/>
            <a:ext cx="6500858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/>
                <a:solidFill>
                  <a:schemeClr val="bg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ТЭЦ -</a:t>
            </a:r>
          </a:p>
          <a:p>
            <a:pPr algn="ctr"/>
            <a:r>
              <a:rPr lang="ru-RU" sz="5400" b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Теплоэлектро</a:t>
            </a:r>
            <a:r>
              <a:rPr lang="ru-RU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-</a:t>
            </a:r>
          </a:p>
          <a:p>
            <a:pPr algn="ctr"/>
            <a:r>
              <a:rPr lang="ru-RU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централь</a:t>
            </a:r>
            <a:endParaRPr lang="ru-RU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2050" name="Picture 2" descr="C:\Documents and Settings\Сергей\Рабочий стол\21899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960686" cy="29606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Фото 130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1098550"/>
            <a:ext cx="8215312" cy="540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5613" y="1"/>
            <a:ext cx="8226425" cy="1000108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5400" b="1" dirty="0" smtClean="0">
                <a:solidFill>
                  <a:schemeClr val="bg1"/>
                </a:solidFill>
              </a:rPr>
              <a:t>Схема работы ТЭС</a:t>
            </a: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501122" cy="508000"/>
          </a:xfrm>
        </p:spPr>
        <p:txBody>
          <a:bodyPr/>
          <a:lstStyle/>
          <a:p>
            <a:pPr algn="ctr"/>
            <a:r>
              <a:rPr lang="ru-RU" sz="4800" b="1" dirty="0" smtClean="0">
                <a:solidFill>
                  <a:schemeClr val="bg1"/>
                </a:solidFill>
              </a:rPr>
              <a:t>Типы электростанций:</a:t>
            </a:r>
            <a:endParaRPr lang="ru-RU" sz="48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0034" y="1285860"/>
          <a:ext cx="8501065" cy="52864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0198"/>
                <a:gridCol w="1357322"/>
                <a:gridCol w="2071702"/>
                <a:gridCol w="1785950"/>
                <a:gridCol w="1785893"/>
              </a:tblGrid>
              <a:tr h="1227203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Тип </a:t>
                      </a:r>
                      <a:r>
                        <a:rPr lang="ru-RU" sz="1800" b="1" dirty="0" err="1" smtClean="0"/>
                        <a:t>эл</a:t>
                      </a:r>
                      <a:r>
                        <a:rPr lang="ru-RU" sz="1800" b="1" dirty="0" smtClean="0"/>
                        <a:t>/</a:t>
                      </a:r>
                      <a:r>
                        <a:rPr lang="ru-RU" sz="1800" b="1" dirty="0" err="1" smtClean="0"/>
                        <a:t>ст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Вид топлива</a:t>
                      </a:r>
                    </a:p>
                    <a:p>
                      <a:pPr algn="ctr"/>
                      <a:r>
                        <a:rPr lang="ru-RU" sz="1800" b="1" dirty="0" smtClean="0"/>
                        <a:t>Доля энергии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+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-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Крупные </a:t>
                      </a:r>
                      <a:r>
                        <a:rPr lang="ru-RU" sz="1800" b="1" dirty="0" err="1" smtClean="0"/>
                        <a:t>эл</a:t>
                      </a:r>
                      <a:r>
                        <a:rPr lang="ru-RU" sz="1800" b="1" dirty="0" smtClean="0"/>
                        <a:t>/</a:t>
                      </a:r>
                      <a:r>
                        <a:rPr lang="ru-RU" sz="1800" b="1" dirty="0" err="1" smtClean="0"/>
                        <a:t>ст</a:t>
                      </a:r>
                      <a:endParaRPr lang="ru-RU" sz="1800" b="1" dirty="0"/>
                    </a:p>
                  </a:txBody>
                  <a:tcPr/>
                </a:tc>
              </a:tr>
              <a:tr h="4059209">
                <a:tc>
                  <a:txBody>
                    <a:bodyPr/>
                    <a:lstStyle/>
                    <a:p>
                      <a:r>
                        <a:rPr lang="ru-RU" sz="4400" b="1" dirty="0" smtClean="0"/>
                        <a:t>ГЭС</a:t>
                      </a:r>
                    </a:p>
                    <a:p>
                      <a:endParaRPr lang="ru-RU" sz="1800" b="1" dirty="0" smtClean="0"/>
                    </a:p>
                    <a:p>
                      <a:r>
                        <a:rPr lang="ru-RU" sz="1800" b="1" dirty="0" smtClean="0"/>
                        <a:t>ГАЭС</a:t>
                      </a:r>
                    </a:p>
                    <a:p>
                      <a:r>
                        <a:rPr lang="ru-RU" sz="1800" b="1" dirty="0" smtClean="0"/>
                        <a:t>(</a:t>
                      </a:r>
                      <a:r>
                        <a:rPr lang="ru-RU" sz="1800" b="1" dirty="0" err="1" smtClean="0"/>
                        <a:t>гидроакку-мулирую</a:t>
                      </a:r>
                      <a:r>
                        <a:rPr lang="ru-RU" sz="1800" b="1" dirty="0" smtClean="0"/>
                        <a:t>-</a:t>
                      </a:r>
                    </a:p>
                    <a:p>
                      <a:r>
                        <a:rPr lang="ru-RU" sz="1800" b="1" dirty="0" err="1" smtClean="0"/>
                        <a:t>щая</a:t>
                      </a:r>
                      <a:r>
                        <a:rPr lang="ru-RU" sz="1800" b="1" baseline="0" dirty="0" smtClean="0"/>
                        <a:t> </a:t>
                      </a:r>
                      <a:r>
                        <a:rPr lang="ru-RU" sz="1800" b="1" dirty="0" err="1" smtClean="0"/>
                        <a:t>электро</a:t>
                      </a:r>
                      <a:r>
                        <a:rPr lang="ru-RU" sz="1800" b="1" dirty="0" smtClean="0"/>
                        <a:t>-</a:t>
                      </a:r>
                    </a:p>
                    <a:p>
                      <a:r>
                        <a:rPr lang="ru-RU" sz="1800" b="1" dirty="0" smtClean="0"/>
                        <a:t>станция)</a:t>
                      </a:r>
                    </a:p>
                    <a:p>
                      <a:endParaRPr lang="ru-RU" sz="18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Реки</a:t>
                      </a:r>
                      <a:r>
                        <a:rPr lang="ru-RU" sz="1800" b="1" baseline="0" dirty="0" smtClean="0"/>
                        <a:t> с большим расходом воды и быстрым течением</a:t>
                      </a:r>
                      <a:endParaRPr lang="ru-RU" sz="1800" b="1" dirty="0" smtClean="0"/>
                    </a:p>
                    <a:p>
                      <a:endParaRPr lang="ru-RU" sz="1800" b="1" dirty="0" smtClean="0"/>
                    </a:p>
                    <a:p>
                      <a:r>
                        <a:rPr lang="ru-RU" sz="1800" b="1" dirty="0" smtClean="0"/>
                        <a:t>18</a:t>
                      </a:r>
                      <a:r>
                        <a:rPr lang="ru-RU" sz="1800" b="1" baseline="0" dirty="0" smtClean="0"/>
                        <a:t> </a:t>
                      </a:r>
                      <a:r>
                        <a:rPr lang="ru-RU" sz="1800" b="1" dirty="0" smtClean="0"/>
                        <a:t>%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ru-RU" sz="1800" b="1" baseline="0" dirty="0" smtClean="0"/>
                        <a:t>Дешевая электроэнергия</a:t>
                      </a:r>
                    </a:p>
                    <a:p>
                      <a:pPr>
                        <a:buFontTx/>
                        <a:buNone/>
                      </a:pPr>
                      <a:endParaRPr lang="ru-RU" sz="1800" b="1" baseline="0" dirty="0" smtClean="0"/>
                    </a:p>
                    <a:p>
                      <a:pPr>
                        <a:buFontTx/>
                        <a:buChar char="-"/>
                      </a:pPr>
                      <a:r>
                        <a:rPr lang="ru-RU" sz="1800" b="1" baseline="0" dirty="0" smtClean="0"/>
                        <a:t>Нет выбросов в атмосферу</a:t>
                      </a:r>
                    </a:p>
                    <a:p>
                      <a:pPr>
                        <a:buFontTx/>
                        <a:buNone/>
                      </a:pPr>
                      <a:endParaRPr lang="ru-RU" sz="1800" b="1" baseline="0" dirty="0" smtClean="0"/>
                    </a:p>
                    <a:p>
                      <a:pPr>
                        <a:buFontTx/>
                        <a:buChar char="-"/>
                      </a:pPr>
                      <a:r>
                        <a:rPr lang="ru-RU" sz="1800" b="1" baseline="0" dirty="0" smtClean="0"/>
                        <a:t>Создание водохранилищ</a:t>
                      </a:r>
                    </a:p>
                    <a:p>
                      <a:pPr>
                        <a:buFontTx/>
                        <a:buNone/>
                      </a:pPr>
                      <a:endParaRPr lang="ru-RU" sz="1800" b="1" baseline="0" dirty="0" smtClean="0"/>
                    </a:p>
                    <a:p>
                      <a:pPr>
                        <a:buFontTx/>
                        <a:buChar char="-"/>
                      </a:pPr>
                      <a:r>
                        <a:rPr lang="ru-RU" sz="1800" b="1" dirty="0" smtClean="0"/>
                        <a:t>Использование возобнови-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ru-RU" sz="1800" b="1" dirty="0" err="1" smtClean="0"/>
                        <a:t>мых</a:t>
                      </a:r>
                      <a:r>
                        <a:rPr lang="ru-RU" sz="1800" b="1" dirty="0" smtClean="0"/>
                        <a:t> ресурсов</a:t>
                      </a:r>
                    </a:p>
                    <a:p>
                      <a:pPr>
                        <a:buFontTx/>
                        <a:buChar char="-"/>
                      </a:pPr>
                      <a:endParaRPr lang="ru-RU" sz="1800" b="1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ru-RU" sz="1800" b="1" dirty="0" smtClean="0"/>
                        <a:t>Загрязняют реки</a:t>
                      </a:r>
                    </a:p>
                    <a:p>
                      <a:pPr>
                        <a:buFontTx/>
                        <a:buNone/>
                      </a:pPr>
                      <a:endParaRPr lang="ru-RU" sz="1800" b="1" dirty="0" smtClean="0"/>
                    </a:p>
                    <a:p>
                      <a:pPr>
                        <a:buFontTx/>
                        <a:buChar char="-"/>
                      </a:pPr>
                      <a:r>
                        <a:rPr lang="ru-RU" sz="1800" b="1" dirty="0" smtClean="0"/>
                        <a:t>«мертвая вода»</a:t>
                      </a:r>
                    </a:p>
                    <a:p>
                      <a:pPr>
                        <a:buFontTx/>
                        <a:buChar char="-"/>
                      </a:pPr>
                      <a:endParaRPr lang="ru-RU" sz="1800" b="1" dirty="0" smtClean="0"/>
                    </a:p>
                    <a:p>
                      <a:pPr>
                        <a:buFontTx/>
                        <a:buChar char="-"/>
                      </a:pPr>
                      <a:r>
                        <a:rPr lang="ru-RU" sz="1800" b="1" baseline="0" dirty="0" smtClean="0"/>
                        <a:t> длительное и дорогое </a:t>
                      </a:r>
                      <a:r>
                        <a:rPr lang="ru-RU" sz="1800" b="1" baseline="0" dirty="0" err="1" smtClean="0"/>
                        <a:t>строительст</a:t>
                      </a:r>
                      <a:r>
                        <a:rPr lang="ru-RU" sz="1800" b="1" baseline="0" dirty="0" smtClean="0"/>
                        <a:t>-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ru-RU" sz="1800" b="1" baseline="0" dirty="0" smtClean="0"/>
                        <a:t>во</a:t>
                      </a:r>
                      <a:endParaRPr lang="ru-RU" sz="18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Красноярская </a:t>
                      </a:r>
                    </a:p>
                    <a:p>
                      <a:r>
                        <a:rPr lang="ru-RU" sz="1800" b="1" dirty="0" smtClean="0"/>
                        <a:t>(6 </a:t>
                      </a:r>
                      <a:r>
                        <a:rPr lang="ru-RU" sz="1800" b="1" dirty="0" err="1" smtClean="0"/>
                        <a:t>млн</a:t>
                      </a:r>
                      <a:r>
                        <a:rPr lang="ru-RU" sz="1800" b="1" dirty="0" smtClean="0"/>
                        <a:t> кВт)</a:t>
                      </a:r>
                    </a:p>
                    <a:p>
                      <a:endParaRPr lang="ru-RU" sz="1800" b="1" dirty="0" smtClean="0"/>
                    </a:p>
                    <a:p>
                      <a:r>
                        <a:rPr lang="ru-RU" sz="1800" b="1" dirty="0" smtClean="0"/>
                        <a:t>Братская  </a:t>
                      </a:r>
                    </a:p>
                    <a:p>
                      <a:pPr marL="0" marR="0" indent="0" algn="l" defTabSz="73883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/>
                        <a:t>(4,5 </a:t>
                      </a:r>
                      <a:r>
                        <a:rPr lang="ru-RU" sz="1800" b="1" dirty="0" err="1" smtClean="0"/>
                        <a:t>млн</a:t>
                      </a:r>
                      <a:r>
                        <a:rPr lang="ru-RU" sz="1800" b="1" dirty="0" smtClean="0"/>
                        <a:t> кВт)</a:t>
                      </a:r>
                    </a:p>
                    <a:p>
                      <a:pPr marL="0" marR="0" indent="0" algn="l" defTabSz="73883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dirty="0" smtClean="0"/>
                    </a:p>
                    <a:p>
                      <a:pPr marL="0" marR="0" indent="0" algn="l" defTabSz="73883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dirty="0" smtClean="0"/>
                    </a:p>
                    <a:p>
                      <a:pPr marL="0" marR="0" indent="0" algn="l" defTabSz="73883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dirty="0" smtClean="0"/>
                    </a:p>
                    <a:p>
                      <a:endParaRPr lang="ru-RU" sz="18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3143248"/>
            <a:ext cx="7644190" cy="3308352"/>
          </a:xfrm>
        </p:spPr>
        <p:txBody>
          <a:bodyPr/>
          <a:lstStyle/>
          <a:p>
            <a:endParaRPr lang="ru-RU" sz="4000" b="1" dirty="0" smtClean="0"/>
          </a:p>
          <a:p>
            <a:r>
              <a:rPr lang="ru-RU" sz="4000" b="1" dirty="0" smtClean="0"/>
              <a:t>Волга (8)</a:t>
            </a:r>
          </a:p>
          <a:p>
            <a:r>
              <a:rPr lang="ru-RU" sz="4000" b="1" dirty="0" smtClean="0"/>
              <a:t>Енисей (3)</a:t>
            </a:r>
          </a:p>
          <a:p>
            <a:r>
              <a:rPr lang="ru-RU" sz="4000" b="1" dirty="0" smtClean="0"/>
              <a:t>Ангара (5)</a:t>
            </a:r>
            <a:endParaRPr lang="ru-RU" sz="40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624091" y="1785926"/>
            <a:ext cx="55199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Каскады </a:t>
            </a:r>
            <a:r>
              <a:rPr lang="ru-RU" sz="5400" b="1" cap="all" spc="0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гэс</a:t>
            </a:r>
            <a:r>
              <a:rPr lang="ru-RU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:</a:t>
            </a:r>
            <a:endParaRPr lang="ru-RU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5" name="Picture 7" descr="Братск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62486" y="3000372"/>
            <a:ext cx="4481514" cy="3857628"/>
          </a:xfrm>
          <a:prstGeom prst="rect">
            <a:avLst/>
          </a:prstGeom>
          <a:noFill/>
        </p:spPr>
      </p:pic>
      <p:pic>
        <p:nvPicPr>
          <p:cNvPr id="6" name="Picture 5" descr="Саяно_Шушенская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3643306" cy="3187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6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6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5400" b="1" dirty="0" smtClean="0">
                <a:solidFill>
                  <a:schemeClr val="bg1"/>
                </a:solidFill>
              </a:rPr>
              <a:t>Принцип работы ГЭС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600200"/>
            <a:ext cx="8713787" cy="3989388"/>
          </a:xfrm>
        </p:spPr>
        <p:txBody>
          <a:bodyPr/>
          <a:lstStyle/>
          <a:p>
            <a:pPr eaLnBrk="1" hangingPunct="1">
              <a:buClr>
                <a:schemeClr val="accent2"/>
              </a:buClr>
              <a:buFont typeface="Wingdings" pitchFamily="2" charset="2"/>
              <a:buChar char="ь"/>
            </a:pPr>
            <a:endParaRPr lang="ru-RU" sz="3100" dirty="0" smtClean="0"/>
          </a:p>
        </p:txBody>
      </p:sp>
      <p:pic>
        <p:nvPicPr>
          <p:cNvPr id="57357" name="Picture 13" descr="Схема ГЭС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28688"/>
            <a:ext cx="9144000" cy="592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73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1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7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7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57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/>
      <p:bldP spid="57347" grpI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501122" cy="508000"/>
          </a:xfrm>
        </p:spPr>
        <p:txBody>
          <a:bodyPr/>
          <a:lstStyle/>
          <a:p>
            <a:pPr algn="ctr"/>
            <a:r>
              <a:rPr lang="ru-RU" sz="4800" b="1" dirty="0" smtClean="0">
                <a:solidFill>
                  <a:schemeClr val="bg1"/>
                </a:solidFill>
              </a:rPr>
              <a:t>Типы электростанций:</a:t>
            </a:r>
            <a:endParaRPr lang="ru-RU" sz="48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2844" y="1285860"/>
          <a:ext cx="8858255" cy="52864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1405949"/>
                <a:gridCol w="2009869"/>
                <a:gridCol w="2084309"/>
                <a:gridCol w="1786492"/>
              </a:tblGrid>
              <a:tr h="1227203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Тип </a:t>
                      </a:r>
                      <a:r>
                        <a:rPr lang="ru-RU" sz="1800" b="1" dirty="0" err="1" smtClean="0"/>
                        <a:t>эл</a:t>
                      </a:r>
                      <a:r>
                        <a:rPr lang="ru-RU" sz="1800" b="1" dirty="0" smtClean="0"/>
                        <a:t>/</a:t>
                      </a:r>
                      <a:r>
                        <a:rPr lang="ru-RU" sz="1800" b="1" dirty="0" err="1" smtClean="0"/>
                        <a:t>ст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Вид топлива</a:t>
                      </a:r>
                    </a:p>
                    <a:p>
                      <a:pPr algn="ctr"/>
                      <a:r>
                        <a:rPr lang="ru-RU" sz="1800" b="1" dirty="0" smtClean="0"/>
                        <a:t>Доля энергии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+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-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Крупные </a:t>
                      </a:r>
                      <a:r>
                        <a:rPr lang="ru-RU" sz="1800" b="1" dirty="0" err="1" smtClean="0"/>
                        <a:t>эл</a:t>
                      </a:r>
                      <a:r>
                        <a:rPr lang="ru-RU" sz="1800" b="1" dirty="0" smtClean="0"/>
                        <a:t>/</a:t>
                      </a:r>
                      <a:r>
                        <a:rPr lang="ru-RU" sz="1800" b="1" dirty="0" err="1" smtClean="0"/>
                        <a:t>ст</a:t>
                      </a:r>
                      <a:endParaRPr lang="ru-RU" sz="1800" b="1" dirty="0"/>
                    </a:p>
                  </a:txBody>
                  <a:tcPr/>
                </a:tc>
              </a:tr>
              <a:tr h="4059209">
                <a:tc>
                  <a:txBody>
                    <a:bodyPr/>
                    <a:lstStyle/>
                    <a:p>
                      <a:r>
                        <a:rPr lang="ru-RU" sz="4400" b="1" dirty="0" smtClean="0"/>
                        <a:t>АЭС</a:t>
                      </a:r>
                    </a:p>
                    <a:p>
                      <a:endParaRPr lang="ru-RU" sz="1800" b="1" dirty="0" smtClean="0"/>
                    </a:p>
                    <a:p>
                      <a:r>
                        <a:rPr lang="ru-RU" sz="1800" b="1" dirty="0" smtClean="0"/>
                        <a:t>АТЭЦ </a:t>
                      </a:r>
                    </a:p>
                    <a:p>
                      <a:r>
                        <a:rPr lang="ru-RU" sz="1800" b="1" dirty="0" smtClean="0"/>
                        <a:t>( выработка энергии и тепла)</a:t>
                      </a:r>
                    </a:p>
                    <a:p>
                      <a:endParaRPr lang="ru-RU" sz="1800" b="1" dirty="0" smtClean="0"/>
                    </a:p>
                    <a:p>
                      <a:r>
                        <a:rPr lang="ru-RU" sz="1800" b="1" dirty="0" smtClean="0"/>
                        <a:t>АСТ </a:t>
                      </a:r>
                    </a:p>
                    <a:p>
                      <a:r>
                        <a:rPr lang="ru-RU" sz="1800" b="1" dirty="0" smtClean="0"/>
                        <a:t>( только выработка тепла)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Ядерное</a:t>
                      </a:r>
                      <a:r>
                        <a:rPr lang="ru-RU" sz="1800" b="1" baseline="0" dirty="0" smtClean="0"/>
                        <a:t> топливо </a:t>
                      </a:r>
                    </a:p>
                    <a:p>
                      <a:r>
                        <a:rPr lang="ru-RU" sz="1800" b="1" baseline="0" dirty="0" smtClean="0"/>
                        <a:t>( уран, плутоний)</a:t>
                      </a:r>
                      <a:endParaRPr lang="ru-RU" sz="1800" b="1" dirty="0" smtClean="0"/>
                    </a:p>
                    <a:p>
                      <a:endParaRPr lang="ru-RU" sz="1800" b="1" dirty="0" smtClean="0"/>
                    </a:p>
                    <a:p>
                      <a:r>
                        <a:rPr lang="ru-RU" sz="1800" b="1" dirty="0" smtClean="0"/>
                        <a:t>16</a:t>
                      </a:r>
                      <a:r>
                        <a:rPr lang="ru-RU" sz="1800" b="1" baseline="0" dirty="0" smtClean="0"/>
                        <a:t> </a:t>
                      </a:r>
                      <a:r>
                        <a:rPr lang="ru-RU" sz="1800" b="1" dirty="0" smtClean="0"/>
                        <a:t>%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ru-RU" sz="1800" b="1" baseline="0" dirty="0" smtClean="0"/>
                        <a:t> строят там, где нет традиционных видов топлива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ru-RU" sz="1800" b="1" dirty="0" smtClean="0"/>
                        <a:t> риск радиационного загрязнения</a:t>
                      </a:r>
                    </a:p>
                    <a:p>
                      <a:pPr>
                        <a:buFontTx/>
                        <a:buNone/>
                      </a:pPr>
                      <a:endParaRPr lang="ru-RU" sz="1800" b="1" dirty="0" smtClean="0"/>
                    </a:p>
                    <a:p>
                      <a:pPr>
                        <a:buFontTx/>
                        <a:buChar char="-"/>
                      </a:pPr>
                      <a:r>
                        <a:rPr lang="ru-RU" sz="1800" b="1" dirty="0" err="1" smtClean="0"/>
                        <a:t>переработкка</a:t>
                      </a:r>
                      <a:r>
                        <a:rPr lang="ru-RU" sz="1800" b="1" dirty="0" smtClean="0"/>
                        <a:t> и хранение</a:t>
                      </a:r>
                      <a:r>
                        <a:rPr lang="ru-RU" sz="1800" b="1" baseline="0" dirty="0" smtClean="0"/>
                        <a:t> радиоактивных отходов</a:t>
                      </a:r>
                    </a:p>
                    <a:p>
                      <a:pPr>
                        <a:buFontTx/>
                        <a:buChar char="-"/>
                      </a:pPr>
                      <a:endParaRPr lang="ru-RU" sz="1800" b="1" baseline="0" dirty="0" smtClean="0"/>
                    </a:p>
                    <a:p>
                      <a:pPr>
                        <a:buFontTx/>
                        <a:buChar char="-"/>
                      </a:pPr>
                      <a:r>
                        <a:rPr lang="ru-RU" sz="1800" b="1" baseline="0" dirty="0" smtClean="0"/>
                        <a:t>Низкий срок эксплуатации 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ru-RU" sz="1800" b="1" baseline="0" dirty="0" smtClean="0"/>
                        <a:t>( 30-35 лет)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err="1" smtClean="0"/>
                        <a:t>Балаковская</a:t>
                      </a:r>
                      <a:r>
                        <a:rPr lang="ru-RU" sz="1800" b="1" dirty="0" smtClean="0"/>
                        <a:t> </a:t>
                      </a:r>
                    </a:p>
                    <a:p>
                      <a:r>
                        <a:rPr lang="ru-RU" sz="1800" b="1" dirty="0" smtClean="0"/>
                        <a:t>(3,8 </a:t>
                      </a:r>
                      <a:r>
                        <a:rPr lang="ru-RU" sz="1800" b="1" dirty="0" err="1" smtClean="0"/>
                        <a:t>млн</a:t>
                      </a:r>
                      <a:r>
                        <a:rPr lang="ru-RU" sz="1800" b="1" dirty="0" smtClean="0"/>
                        <a:t> кВт)</a:t>
                      </a:r>
                    </a:p>
                    <a:p>
                      <a:endParaRPr lang="ru-RU" sz="1800" b="1" dirty="0" smtClean="0"/>
                    </a:p>
                    <a:p>
                      <a:r>
                        <a:rPr lang="ru-RU" sz="1800" b="1" dirty="0" err="1" smtClean="0"/>
                        <a:t>Ленинградс</a:t>
                      </a:r>
                      <a:r>
                        <a:rPr lang="ru-RU" sz="1800" b="1" dirty="0" smtClean="0"/>
                        <a:t>-</a:t>
                      </a:r>
                    </a:p>
                    <a:p>
                      <a:r>
                        <a:rPr lang="ru-RU" sz="1800" b="1" dirty="0" err="1" smtClean="0"/>
                        <a:t>кая</a:t>
                      </a:r>
                      <a:r>
                        <a:rPr lang="ru-RU" sz="1800" b="1" dirty="0" smtClean="0"/>
                        <a:t>  </a:t>
                      </a:r>
                    </a:p>
                    <a:p>
                      <a:pPr marL="0" marR="0" indent="0" algn="l" defTabSz="73883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/>
                        <a:t>(3,7</a:t>
                      </a:r>
                      <a:r>
                        <a:rPr lang="ru-RU" sz="1800" b="1" baseline="0" dirty="0" smtClean="0"/>
                        <a:t> </a:t>
                      </a:r>
                      <a:r>
                        <a:rPr lang="ru-RU" sz="1800" b="1" dirty="0" err="1" smtClean="0"/>
                        <a:t>млн</a:t>
                      </a:r>
                      <a:r>
                        <a:rPr lang="ru-RU" sz="1800" b="1" dirty="0" smtClean="0"/>
                        <a:t> кВт)</a:t>
                      </a:r>
                    </a:p>
                    <a:p>
                      <a:pPr marL="0" marR="0" indent="0" algn="l" defTabSz="73883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dirty="0" smtClean="0"/>
                    </a:p>
                    <a:p>
                      <a:pPr marL="0" marR="0" indent="0" algn="l" defTabSz="73883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/>
                        <a:t>Курская</a:t>
                      </a:r>
                    </a:p>
                    <a:p>
                      <a:pPr marL="0" marR="0" indent="0" algn="l" defTabSz="73883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/>
                        <a:t>(3,7</a:t>
                      </a:r>
                      <a:r>
                        <a:rPr lang="ru-RU" sz="1800" b="1" baseline="0" dirty="0" smtClean="0"/>
                        <a:t> </a:t>
                      </a:r>
                      <a:r>
                        <a:rPr lang="ru-RU" sz="1800" b="1" dirty="0" err="1" smtClean="0"/>
                        <a:t>млн</a:t>
                      </a:r>
                      <a:r>
                        <a:rPr lang="ru-RU" sz="1800" b="1" dirty="0" smtClean="0"/>
                        <a:t> кВт)</a:t>
                      </a:r>
                    </a:p>
                    <a:p>
                      <a:pPr marL="0" marR="0" indent="0" algn="l" defTabSz="73883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dirty="0" smtClean="0"/>
                    </a:p>
                    <a:p>
                      <a:endParaRPr lang="ru-RU" sz="18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12" descr="sarcofag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043230"/>
            <a:ext cx="5121682" cy="38147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bej_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41189" y="0"/>
            <a:ext cx="5902811" cy="4000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14" descr="picture1656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86380" y="4126584"/>
            <a:ext cx="3414714" cy="25440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60" name="Text Box 4"/>
          <p:cNvSpPr txBox="1">
            <a:spLocks noChangeArrowheads="1"/>
          </p:cNvSpPr>
          <p:nvPr/>
        </p:nvSpPr>
        <p:spPr bwMode="auto">
          <a:xfrm>
            <a:off x="1428728" y="0"/>
            <a:ext cx="602305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Схема работы АЭС</a:t>
            </a:r>
          </a:p>
        </p:txBody>
      </p:sp>
      <p:pic>
        <p:nvPicPr>
          <p:cNvPr id="96261" name="Picture 5" descr="PressurizedWaterReactor_ru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762000"/>
            <a:ext cx="86868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6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6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6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626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62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626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62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626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62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626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626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2000"/>
                                        <p:tgtEl>
                                          <p:spTgt spid="96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6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381000" y="381000"/>
            <a:ext cx="7847013" cy="1077913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Чернобыльская авария- крупнейшая </a:t>
            </a:r>
          </a:p>
          <a:p>
            <a:pPr algn="ctr">
              <a:defRPr/>
            </a:pPr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 аварий на АЭС</a:t>
            </a:r>
          </a:p>
        </p:txBody>
      </p:sp>
      <p:pic>
        <p:nvPicPr>
          <p:cNvPr id="10247" name="Picture 7" descr="normal_1-fruin4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3200400"/>
            <a:ext cx="3810000" cy="28575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48" name="Picture 8" descr="1211321897_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1617218"/>
            <a:ext cx="3975097" cy="463118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249" name="Text Box 9"/>
          <p:cNvSpPr txBox="1">
            <a:spLocks noChangeArrowheads="1"/>
          </p:cNvSpPr>
          <p:nvPr/>
        </p:nvSpPr>
        <p:spPr bwMode="auto">
          <a:xfrm>
            <a:off x="304800" y="6096000"/>
            <a:ext cx="46958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/>
              <a:t>Разрушенный 4-й энергоблок</a:t>
            </a:r>
          </a:p>
        </p:txBody>
      </p:sp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228600" y="1524000"/>
            <a:ext cx="470059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/>
              <a:t> </a:t>
            </a:r>
            <a:r>
              <a:rPr lang="ru-RU" sz="2400" b="1" i="1" dirty="0"/>
              <a:t>Произошла  26 апреля 1986 года на Чернобыльской АЭС,  расположенной на территории  Украины</a:t>
            </a: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20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6" grpId="0" animBg="1"/>
      <p:bldP spid="10249" grpId="0"/>
      <p:bldP spid="1025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3500438"/>
            <a:ext cx="8429684" cy="2951162"/>
          </a:xfrm>
        </p:spPr>
        <p:txBody>
          <a:bodyPr/>
          <a:lstStyle/>
          <a:p>
            <a:r>
              <a:rPr lang="ru-RU" b="1" dirty="0" smtClean="0"/>
              <a:t>Солнечная</a:t>
            </a:r>
          </a:p>
          <a:p>
            <a:r>
              <a:rPr lang="ru-RU" b="1" dirty="0" smtClean="0"/>
              <a:t>Геотермальная ( </a:t>
            </a:r>
            <a:r>
              <a:rPr lang="ru-RU" b="1" dirty="0" err="1" smtClean="0"/>
              <a:t>Мутновская</a:t>
            </a:r>
            <a:r>
              <a:rPr lang="ru-RU" b="1" dirty="0" smtClean="0"/>
              <a:t>, </a:t>
            </a:r>
            <a:r>
              <a:rPr lang="ru-RU" b="1" dirty="0" err="1" smtClean="0"/>
              <a:t>Паужетская</a:t>
            </a:r>
            <a:r>
              <a:rPr lang="ru-RU" b="1" dirty="0" smtClean="0"/>
              <a:t>)</a:t>
            </a:r>
          </a:p>
          <a:p>
            <a:r>
              <a:rPr lang="ru-RU" b="1" dirty="0" smtClean="0"/>
              <a:t>Приливная ( </a:t>
            </a:r>
            <a:r>
              <a:rPr lang="ru-RU" b="1" dirty="0" err="1" smtClean="0"/>
              <a:t>Кислогубская</a:t>
            </a:r>
            <a:r>
              <a:rPr lang="ru-RU" b="1" dirty="0" smtClean="0"/>
              <a:t>)</a:t>
            </a:r>
          </a:p>
          <a:p>
            <a:r>
              <a:rPr lang="ru-RU" b="1" dirty="0" smtClean="0"/>
              <a:t>Ветровая 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42910" y="1357298"/>
            <a:ext cx="801610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Нетрадиционные</a:t>
            </a:r>
          </a:p>
          <a:p>
            <a:pPr algn="ctr"/>
            <a:r>
              <a:rPr lang="ru-RU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Источники энергии</a:t>
            </a:r>
            <a:endParaRPr lang="ru-RU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5" name="Picture 4" descr="Пенжинская пр-о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34642" y="4643446"/>
            <a:ext cx="3109358" cy="22145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6" descr="picturep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4744" y="5214950"/>
            <a:ext cx="1214446" cy="14406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2571744"/>
            <a:ext cx="8072494" cy="3883028"/>
          </a:xfrm>
        </p:spPr>
        <p:txBody>
          <a:bodyPr/>
          <a:lstStyle/>
          <a:p>
            <a:pPr algn="ctr"/>
            <a:r>
              <a:rPr lang="ru-RU" sz="3600" b="1" dirty="0" smtClean="0"/>
              <a:t>группа электростанций разных типов, объединенных линиями электропередачи ( ЛЭП) и управляемых из одного центра</a:t>
            </a:r>
            <a:endParaRPr lang="ru-RU" sz="36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357290" y="1500174"/>
            <a:ext cx="64661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Энергосистема</a:t>
            </a:r>
            <a:endParaRPr lang="ru-RU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5" name="Picture 2" descr="C:\Documents and Settings\Сергей\Рабочий стол\9592b0e3-3297-4761-b0f5-b2b416d9155a_700x540_autocrop_q9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50" y="4786322"/>
            <a:ext cx="2571768" cy="19288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C:\Documents and Settings\Сергей\Рабочий стол\0_4c03_799cc984_XL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16" y="4786322"/>
            <a:ext cx="2571768" cy="19288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 descr="C:\Documents and Settings\Сергей\Рабочий стол\sx_321650323_dp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4786322"/>
            <a:ext cx="2286016" cy="18998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4429132"/>
            <a:ext cx="7644190" cy="1808154"/>
          </a:xfrm>
        </p:spPr>
        <p:txBody>
          <a:bodyPr/>
          <a:lstStyle/>
          <a:p>
            <a:r>
              <a:rPr lang="ru-RU" sz="4000" b="1" dirty="0" smtClean="0"/>
              <a:t>ОАО РАО </a:t>
            </a:r>
          </a:p>
          <a:p>
            <a:pPr>
              <a:buNone/>
            </a:pPr>
            <a:r>
              <a:rPr lang="ru-RU" sz="4000" b="1" dirty="0" smtClean="0"/>
              <a:t>«ЕЭС  России» </a:t>
            </a:r>
            <a:endParaRPr lang="ru-RU" sz="40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500166" y="1571612"/>
            <a:ext cx="6466129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Единая</a:t>
            </a:r>
          </a:p>
          <a:p>
            <a:pPr algn="ctr"/>
            <a:r>
              <a:rPr lang="ru-RU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Энергосистема</a:t>
            </a:r>
          </a:p>
          <a:p>
            <a:pPr algn="ctr"/>
            <a:r>
              <a:rPr lang="ru-RU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Р</a:t>
            </a:r>
            <a:r>
              <a:rPr lang="ru-RU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оссии</a:t>
            </a:r>
            <a:endParaRPr lang="ru-RU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5" name="Picture 2" descr="Электроэнергетик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4125520"/>
            <a:ext cx="3643306" cy="27324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4" name="Picture 2" descr="C:\Documents and Settings\Сергей\Рабочий стол\03_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3148010" cy="23574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3286124"/>
            <a:ext cx="8358214" cy="3165476"/>
          </a:xfrm>
        </p:spPr>
        <p:txBody>
          <a:bodyPr/>
          <a:lstStyle/>
          <a:p>
            <a:r>
              <a:rPr lang="ru-RU" sz="4000" b="1" dirty="0" smtClean="0"/>
              <a:t>§ 3</a:t>
            </a:r>
          </a:p>
          <a:p>
            <a:r>
              <a:rPr lang="ru-RU" sz="4000" b="1" dirty="0" smtClean="0"/>
              <a:t>На контурной карте обозначить крупные электростанции</a:t>
            </a:r>
            <a:endParaRPr lang="ru-RU" sz="40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428860" y="1357298"/>
            <a:ext cx="460574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Домашнее </a:t>
            </a:r>
          </a:p>
          <a:p>
            <a:pPr algn="ctr"/>
            <a:r>
              <a:rPr lang="ru-RU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Задание:</a:t>
            </a:r>
            <a:endParaRPr lang="ru-RU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6" name="Picture 9" descr="j027912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72264" y="4857736"/>
            <a:ext cx="2424186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plate">
  <a:themeElements>
    <a:clrScheme name="template 3">
      <a:dk1>
        <a:srgbClr val="4D4D4D"/>
      </a:dk1>
      <a:lt1>
        <a:srgbClr val="FFFFFF"/>
      </a:lt1>
      <a:dk2>
        <a:srgbClr val="666633"/>
      </a:dk2>
      <a:lt2>
        <a:srgbClr val="660033"/>
      </a:lt2>
      <a:accent1>
        <a:srgbClr val="990033"/>
      </a:accent1>
      <a:accent2>
        <a:srgbClr val="FF6699"/>
      </a:accent2>
      <a:accent3>
        <a:srgbClr val="FFFFFF"/>
      </a:accent3>
      <a:accent4>
        <a:srgbClr val="404040"/>
      </a:accent4>
      <a:accent5>
        <a:srgbClr val="CAAAAD"/>
      </a:accent5>
      <a:accent6>
        <a:srgbClr val="E75C8A"/>
      </a:accent6>
      <a:hlink>
        <a:srgbClr val="FF9966"/>
      </a:hlink>
      <a:folHlink>
        <a:srgbClr val="EAEAEA"/>
      </a:folHlink>
    </a:clrScheme>
    <a:fontScheme name="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mplate 1">
        <a:dk1>
          <a:srgbClr val="4D4D4D"/>
        </a:dk1>
        <a:lt1>
          <a:srgbClr val="FFFFFF"/>
        </a:lt1>
        <a:dk2>
          <a:srgbClr val="000000"/>
        </a:dk2>
        <a:lt2>
          <a:srgbClr val="800000"/>
        </a:lt2>
        <a:accent1>
          <a:srgbClr val="CC3300"/>
        </a:accent1>
        <a:accent2>
          <a:srgbClr val="FF9900"/>
        </a:accent2>
        <a:accent3>
          <a:srgbClr val="FFFFFF"/>
        </a:accent3>
        <a:accent4>
          <a:srgbClr val="404040"/>
        </a:accent4>
        <a:accent5>
          <a:srgbClr val="E2ADAA"/>
        </a:accent5>
        <a:accent6>
          <a:srgbClr val="E78A00"/>
        </a:accent6>
        <a:hlink>
          <a:srgbClr val="FFCC00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2">
        <a:dk1>
          <a:srgbClr val="4D4D4D"/>
        </a:dk1>
        <a:lt1>
          <a:srgbClr val="FFFFFF"/>
        </a:lt1>
        <a:dk2>
          <a:srgbClr val="666633"/>
        </a:dk2>
        <a:lt2>
          <a:srgbClr val="CCCC00"/>
        </a:lt2>
        <a:accent1>
          <a:srgbClr val="FF9933"/>
        </a:accent1>
        <a:accent2>
          <a:srgbClr val="6633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5C2D00"/>
        </a:accent6>
        <a:hlink>
          <a:srgbClr val="FFCC66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3">
        <a:dk1>
          <a:srgbClr val="4D4D4D"/>
        </a:dk1>
        <a:lt1>
          <a:srgbClr val="FFFFFF"/>
        </a:lt1>
        <a:dk2>
          <a:srgbClr val="666633"/>
        </a:dk2>
        <a:lt2>
          <a:srgbClr val="660033"/>
        </a:lt2>
        <a:accent1>
          <a:srgbClr val="990033"/>
        </a:accent1>
        <a:accent2>
          <a:srgbClr val="FF6699"/>
        </a:accent2>
        <a:accent3>
          <a:srgbClr val="FFFFFF"/>
        </a:accent3>
        <a:accent4>
          <a:srgbClr val="404040"/>
        </a:accent4>
        <a:accent5>
          <a:srgbClr val="CAAAAD"/>
        </a:accent5>
        <a:accent6>
          <a:srgbClr val="E75C8A"/>
        </a:accent6>
        <a:hlink>
          <a:srgbClr val="FF9966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408</Words>
  <Application>Microsoft Office PowerPoint</Application>
  <PresentationFormat>Экран (4:3)</PresentationFormat>
  <Paragraphs>170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template</vt:lpstr>
      <vt:lpstr>Слайд 1</vt:lpstr>
      <vt:lpstr>Слайд 2</vt:lpstr>
      <vt:lpstr>Слайд 3</vt:lpstr>
      <vt:lpstr>Слайд 4</vt:lpstr>
      <vt:lpstr>Слайд 5</vt:lpstr>
      <vt:lpstr>Типы электростанций:</vt:lpstr>
      <vt:lpstr>Слайд 7</vt:lpstr>
      <vt:lpstr>Схема работы ТЭС</vt:lpstr>
      <vt:lpstr>Типы электростанций:</vt:lpstr>
      <vt:lpstr>Слайд 10</vt:lpstr>
      <vt:lpstr>Принцип работы ГЭС</vt:lpstr>
      <vt:lpstr>Типы электростанций: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SamLab.ws</cp:lastModifiedBy>
  <cp:revision>23</cp:revision>
  <dcterms:created xsi:type="dcterms:W3CDTF">2010-03-30T18:22:08Z</dcterms:created>
  <dcterms:modified xsi:type="dcterms:W3CDTF">2010-10-06T13:56:58Z</dcterms:modified>
</cp:coreProperties>
</file>