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5" d="100"/>
          <a:sy n="55" d="100"/>
        </p:scale>
        <p:origin x="-102" y="-6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image" Target="../media/image4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BFE66-0A9E-4422-82AE-C2D589A20611}" type="datetimeFigureOut">
              <a:rPr lang="ru-RU" smtClean="0"/>
              <a:pPr/>
              <a:t>15.11.2013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09FE3-21A2-4BB9-B1D1-01226416A8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BFE66-0A9E-4422-82AE-C2D589A20611}" type="datetimeFigureOut">
              <a:rPr lang="ru-RU" smtClean="0"/>
              <a:pPr/>
              <a:t>15.11.2013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09FE3-21A2-4BB9-B1D1-01226416A8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BFE66-0A9E-4422-82AE-C2D589A20611}" type="datetimeFigureOut">
              <a:rPr lang="ru-RU" smtClean="0"/>
              <a:pPr/>
              <a:t>15.11.2013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09FE3-21A2-4BB9-B1D1-01226416A8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BFE66-0A9E-4422-82AE-C2D589A20611}" type="datetimeFigureOut">
              <a:rPr lang="ru-RU" smtClean="0"/>
              <a:pPr/>
              <a:t>15.11.2013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09FE3-21A2-4BB9-B1D1-01226416A8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BFE66-0A9E-4422-82AE-C2D589A20611}" type="datetimeFigureOut">
              <a:rPr lang="ru-RU" smtClean="0"/>
              <a:pPr/>
              <a:t>15.11.2013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09FE3-21A2-4BB9-B1D1-01226416A8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BFE66-0A9E-4422-82AE-C2D589A20611}" type="datetimeFigureOut">
              <a:rPr lang="ru-RU" smtClean="0"/>
              <a:pPr/>
              <a:t>15.11.2013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09FE3-21A2-4BB9-B1D1-01226416A8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BFE66-0A9E-4422-82AE-C2D589A20611}" type="datetimeFigureOut">
              <a:rPr lang="ru-RU" smtClean="0"/>
              <a:pPr/>
              <a:t>15.11.2013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09FE3-21A2-4BB9-B1D1-01226416A8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BFE66-0A9E-4422-82AE-C2D589A20611}" type="datetimeFigureOut">
              <a:rPr lang="ru-RU" smtClean="0"/>
              <a:pPr/>
              <a:t>15.11.2013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09FE3-21A2-4BB9-B1D1-01226416A8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BFE66-0A9E-4422-82AE-C2D589A20611}" type="datetimeFigureOut">
              <a:rPr lang="ru-RU" smtClean="0"/>
              <a:pPr/>
              <a:t>15.11.2013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09FE3-21A2-4BB9-B1D1-01226416A8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BFE66-0A9E-4422-82AE-C2D589A20611}" type="datetimeFigureOut">
              <a:rPr lang="ru-RU" smtClean="0"/>
              <a:pPr/>
              <a:t>15.11.2013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09FE3-21A2-4BB9-B1D1-01226416A8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BFE66-0A9E-4422-82AE-C2D589A20611}" type="datetimeFigureOut">
              <a:rPr lang="ru-RU" smtClean="0"/>
              <a:pPr/>
              <a:t>15.11.2013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09FE3-21A2-4BB9-B1D1-01226416A8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B3519F-96B5-4A89-8248-C342516F1AF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3ADCD4-89AC-4D95-8944-592221EA781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9BFE66-0A9E-4422-82AE-C2D589A20611}" type="datetimeFigureOut">
              <a:rPr lang="ru-RU" smtClean="0"/>
              <a:pPr/>
              <a:t>15.11.2013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C09FE3-21A2-4BB9-B1D1-01226416A81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e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4.emf"/><Relationship Id="rId4" Type="http://schemas.openxmlformats.org/officeDocument/2006/relationships/oleObject" Target="../embeddings/oleObject2.bin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28600" y="-381000"/>
            <a:ext cx="10209213" cy="7466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Rectangle 7"/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ru-RU" sz="6000" b="1" smtClean="0"/>
              <a:t>Презентация </a:t>
            </a:r>
            <a:br>
              <a:rPr lang="ru-RU" sz="6000" b="1" smtClean="0"/>
            </a:br>
            <a:r>
              <a:rPr lang="ru-RU" i="1" smtClean="0"/>
              <a:t>работы МО</a:t>
            </a:r>
            <a:br>
              <a:rPr lang="ru-RU" i="1" smtClean="0"/>
            </a:br>
            <a:r>
              <a:rPr lang="ru-RU" i="1" smtClean="0"/>
              <a:t>учителей русского языка</a:t>
            </a:r>
            <a:br>
              <a:rPr lang="ru-RU" i="1" smtClean="0"/>
            </a:br>
            <a:r>
              <a:rPr lang="ru-RU" i="1" smtClean="0"/>
              <a:t> и  литературы</a:t>
            </a:r>
          </a:p>
        </p:txBody>
      </p:sp>
      <p:sp>
        <p:nvSpPr>
          <p:cNvPr id="7172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5029200"/>
            <a:ext cx="6400800" cy="609600"/>
          </a:xfrm>
        </p:spPr>
        <p:txBody>
          <a:bodyPr/>
          <a:lstStyle/>
          <a:p>
            <a:pPr eaLnBrk="1" hangingPunct="1"/>
            <a:r>
              <a:rPr lang="ru-RU" i="1" smtClean="0"/>
              <a:t>за 2010 – 2011 учебный год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07950"/>
            <a:ext cx="9144000" cy="696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7" name="WordArt 5"/>
          <p:cNvSpPr>
            <a:spLocks noChangeArrowheads="1" noChangeShapeType="1" noTextEdit="1"/>
          </p:cNvSpPr>
          <p:nvPr/>
        </p:nvSpPr>
        <p:spPr bwMode="auto">
          <a:xfrm>
            <a:off x="1828800" y="381000"/>
            <a:ext cx="6324600" cy="1143000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26227"/>
              </a:avLst>
            </a:prstTxWarp>
          </a:bodyPr>
          <a:lstStyle/>
          <a:p>
            <a:pPr algn="ctr"/>
            <a:r>
              <a:rPr lang="ru-RU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Impact"/>
              </a:rPr>
              <a:t>"это все о нас"</a:t>
            </a:r>
          </a:p>
        </p:txBody>
      </p:sp>
      <p:sp>
        <p:nvSpPr>
          <p:cNvPr id="13318" name="Rectangle 6"/>
          <p:cNvSpPr>
            <a:spLocks noChangeArrowheads="1"/>
          </p:cNvSpPr>
          <p:nvPr/>
        </p:nvSpPr>
        <p:spPr bwMode="auto">
          <a:xfrm>
            <a:off x="609600" y="1371600"/>
            <a:ext cx="8534400" cy="545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Возраст:</a:t>
            </a:r>
            <a:r>
              <a:rPr lang="ru-RU" sz="32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</a:t>
            </a:r>
            <a:r>
              <a:rPr lang="ru-RU" sz="3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228 </a:t>
            </a:r>
            <a:r>
              <a:rPr lang="ru-RU" sz="3200" b="1" i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лет</a:t>
            </a:r>
          </a:p>
          <a:p>
            <a:pPr>
              <a:defRPr/>
            </a:pPr>
            <a:r>
              <a:rPr lang="ru-RU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Средний возраст:</a:t>
            </a:r>
            <a:r>
              <a:rPr lang="ru-RU" sz="32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</a:t>
            </a:r>
            <a:r>
              <a:rPr lang="ru-RU" sz="3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45 </a:t>
            </a:r>
            <a:r>
              <a:rPr lang="ru-RU" sz="3200" b="1" i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лет</a:t>
            </a:r>
          </a:p>
          <a:p>
            <a:pPr>
              <a:defRPr/>
            </a:pPr>
            <a:r>
              <a:rPr lang="ru-RU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Место работы:</a:t>
            </a:r>
            <a:r>
              <a:rPr lang="ru-RU" sz="32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</a:t>
            </a:r>
            <a:r>
              <a:rPr lang="ru-RU" sz="3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СОШК № 3</a:t>
            </a:r>
          </a:p>
          <a:p>
            <a:pPr>
              <a:defRPr/>
            </a:pPr>
            <a:r>
              <a:rPr lang="ru-RU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Должность:</a:t>
            </a:r>
            <a:r>
              <a:rPr lang="ru-RU" sz="32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</a:t>
            </a:r>
            <a:r>
              <a:rPr lang="ru-RU" sz="3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учителя</a:t>
            </a:r>
          </a:p>
          <a:p>
            <a:pPr>
              <a:defRPr/>
            </a:pPr>
            <a:r>
              <a:rPr lang="ru-RU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Педагогический стаж:</a:t>
            </a:r>
            <a:r>
              <a:rPr lang="ru-RU" sz="32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sz="3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88 </a:t>
            </a:r>
            <a:r>
              <a:rPr lang="ru-RU" sz="3200" b="1" i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лет</a:t>
            </a:r>
          </a:p>
          <a:p>
            <a:pPr>
              <a:defRPr/>
            </a:pPr>
            <a:r>
              <a:rPr lang="ru-RU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Педагогическое кредо:</a:t>
            </a:r>
            <a:r>
              <a:rPr lang="ru-RU" sz="32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sz="3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«Люди вместе могут совершить то, чего не в силах сделать в одиночку; единение умов и рук, сосредоточение сил может стать почти</a:t>
            </a:r>
            <a:r>
              <a:rPr lang="ru-RU" sz="32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sz="3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всемогущим.» </a:t>
            </a:r>
          </a:p>
          <a:p>
            <a:pPr>
              <a:defRPr/>
            </a:pPr>
            <a:r>
              <a:rPr lang="ru-RU" sz="3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                                               Д.Уэбстер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07950"/>
            <a:ext cx="9144000" cy="696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8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1905000"/>
            <a:ext cx="8153400" cy="410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07950"/>
            <a:ext cx="9144000" cy="696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800" b="1" smtClean="0"/>
              <a:t>Образование</a:t>
            </a:r>
            <a:r>
              <a:rPr lang="ru-RU" smtClean="0"/>
              <a:t> </a:t>
            </a:r>
          </a:p>
        </p:txBody>
      </p:sp>
      <p:graphicFrame>
        <p:nvGraphicFramePr>
          <p:cNvPr id="1026" name="Object 4"/>
          <p:cNvGraphicFramePr>
            <a:graphicFrameLocks noGrp="1" noChangeAspect="1"/>
          </p:cNvGraphicFramePr>
          <p:nvPr>
            <p:ph idx="1"/>
          </p:nvPr>
        </p:nvGraphicFramePr>
        <p:xfrm>
          <a:off x="457200" y="1600200"/>
          <a:ext cx="8229600" cy="452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Диаграмма" r:id="rId4" imgW="8229450" imgH="4524292" progId="MSGraph.Chart.8">
                  <p:embed followColorScheme="full"/>
                </p:oleObj>
              </mc:Choice>
              <mc:Fallback>
                <p:oleObj name="Диаграмма" r:id="rId4" imgW="8229450" imgH="4524292" progId="MSGraph.Chart.8">
                  <p:embed followColorScheme="full"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1600200"/>
                        <a:ext cx="8229600" cy="4524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52400" y="0"/>
            <a:ext cx="10209213" cy="7466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34" name="Rectangle 1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9220200" cy="1706562"/>
          </a:xfrm>
        </p:spPr>
        <p:txBody>
          <a:bodyPr/>
          <a:lstStyle/>
          <a:p>
            <a:pPr eaLnBrk="1" hangingPunct="1">
              <a:defRPr/>
            </a:pPr>
            <a:r>
              <a:rPr lang="ru-RU" sz="4800" b="1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Квалификационный состав МО</a:t>
            </a:r>
          </a:p>
        </p:txBody>
      </p:sp>
      <p:graphicFrame>
        <p:nvGraphicFramePr>
          <p:cNvPr id="2050" name="Object 16"/>
          <p:cNvGraphicFramePr>
            <a:graphicFrameLocks noGrp="1" noChangeAspect="1"/>
          </p:cNvGraphicFramePr>
          <p:nvPr>
            <p:ph sz="half" idx="1"/>
          </p:nvPr>
        </p:nvGraphicFramePr>
        <p:xfrm>
          <a:off x="2143125" y="2867025"/>
          <a:ext cx="666750" cy="199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" name="Диаграмма" r:id="rId4" imgW="1571667" imgH="1990689" progId="MSGraph.Chart.8">
                  <p:embed followColorScheme="full"/>
                </p:oleObj>
              </mc:Choice>
              <mc:Fallback>
                <p:oleObj name="Диаграмма" r:id="rId4" imgW="1571667" imgH="1990689" progId="MSGraph.Chart.8">
                  <p:embed followColorScheme="full"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43125" y="2867025"/>
                        <a:ext cx="666750" cy="1990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1" name="Object 17"/>
          <p:cNvGraphicFramePr>
            <a:graphicFrameLocks noGrp="1" noChangeAspect="1"/>
          </p:cNvGraphicFramePr>
          <p:nvPr>
            <p:ph sz="half" idx="2"/>
          </p:nvPr>
        </p:nvGraphicFramePr>
        <p:xfrm>
          <a:off x="1295400" y="1905000"/>
          <a:ext cx="7459663" cy="495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" name="Диаграмма" r:id="rId6" imgW="7420064" imgH="4533834" progId="MSGraph.Chart.8">
                  <p:embed followColorScheme="full"/>
                </p:oleObj>
              </mc:Choice>
              <mc:Fallback>
                <p:oleObj name="Диаграмма" r:id="rId6" imgW="7420064" imgH="4533834" progId="MSGraph.Chart.8">
                  <p:embed followColorScheme="full"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1905000"/>
                        <a:ext cx="7459663" cy="4953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07950"/>
            <a:ext cx="9144000" cy="696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0901" name="Rectangle 5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477962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KZ Jikharev" pitchFamily="34" charset="0"/>
              </a:rPr>
              <a:t>Проблемная тема МО</a:t>
            </a:r>
            <a:br>
              <a:rPr lang="ru-RU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KZ Jikharev" pitchFamily="34" charset="0"/>
              </a:rPr>
            </a:br>
            <a:r>
              <a:rPr lang="ru-RU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KZ Jikharev" pitchFamily="34" charset="0"/>
              </a:rPr>
              <a:t>на 2010 – 2011 гг.</a:t>
            </a:r>
          </a:p>
        </p:txBody>
      </p:sp>
      <p:sp>
        <p:nvSpPr>
          <p:cNvPr id="11267" name="Rectangle 9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Tx/>
              <a:buNone/>
            </a:pPr>
            <a:endParaRPr lang="ru-RU" smtClean="0"/>
          </a:p>
          <a:p>
            <a:pPr algn="ctr" eaLnBrk="1" hangingPunct="1">
              <a:buFontTx/>
              <a:buNone/>
            </a:pPr>
            <a:r>
              <a:rPr lang="ru-RU" smtClean="0"/>
              <a:t>           </a:t>
            </a:r>
            <a:r>
              <a:rPr lang="ru-RU" sz="4400" b="1" smtClean="0"/>
              <a:t>Использование Регионального компонента </a:t>
            </a:r>
          </a:p>
          <a:p>
            <a:pPr algn="ctr" eaLnBrk="1" hangingPunct="1">
              <a:buFontTx/>
              <a:buNone/>
            </a:pPr>
            <a:r>
              <a:rPr lang="ru-RU" sz="4400" b="1" smtClean="0"/>
              <a:t> в целях повышения личностного роста учащихся.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07950"/>
            <a:ext cx="9144000" cy="696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ru-RU" sz="4000" b="1" smtClean="0"/>
              <a:t>Цели и задачи МО:</a:t>
            </a:r>
            <a:r>
              <a:rPr lang="ru-RU" sz="4000" smtClean="0"/>
              <a:t> </a:t>
            </a:r>
            <a:r>
              <a:rPr lang="ru-RU" sz="3200" smtClean="0"/>
              <a:t/>
            </a:r>
            <a:br>
              <a:rPr lang="ru-RU" sz="3200" smtClean="0"/>
            </a:br>
            <a:endParaRPr lang="ru-RU" sz="4000" smtClean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066800"/>
            <a:ext cx="9144000" cy="5791200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</a:pPr>
            <a:r>
              <a:rPr lang="ru-RU" sz="2400" smtClean="0"/>
              <a:t>Организовать работу МО по проблеме « Технологическое  творчество учителя.  Региональный компонент и его испо-льзование в преподавании русского языка и литературы.</a:t>
            </a:r>
          </a:p>
          <a:p>
            <a:pPr marL="609600" indent="-609600" eaLnBrk="1" hangingPunct="1">
              <a:lnSpc>
                <a:spcPct val="90000"/>
              </a:lnSpc>
            </a:pPr>
            <a:r>
              <a:rPr lang="ru-RU" sz="2400" smtClean="0"/>
              <a:t>Повышать уровень психолого-педагогической  подготовки учителей путем самообразования, через ИПК и ПРО, участие в семинарах для обеспечения высокого методи-ческого уровня проведения занятий.</a:t>
            </a:r>
          </a:p>
          <a:p>
            <a:pPr marL="609600" indent="-609600" eaLnBrk="1" hangingPunct="1">
              <a:lnSpc>
                <a:spcPct val="90000"/>
              </a:lnSpc>
            </a:pPr>
            <a:r>
              <a:rPr lang="ru-RU" sz="2400" smtClean="0"/>
              <a:t>Знакомиться с новыми педагогическими технологиями и методиками преподавания русского языка и литературы, используя различные формы, методы и способы обуче-ния, развивающие логическое мышление учащихся и т.д.</a:t>
            </a:r>
          </a:p>
          <a:p>
            <a:pPr marL="609600" indent="-609600" eaLnBrk="1" hangingPunct="1">
              <a:lnSpc>
                <a:spcPct val="90000"/>
              </a:lnSpc>
            </a:pPr>
            <a:r>
              <a:rPr lang="ru-RU" sz="2400" smtClean="0"/>
              <a:t>Продолжать работу над развитием коммуникативной направленности, формированием  устной и письменной речи, применяя современные подходы в обучении.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07950"/>
            <a:ext cx="9144000" cy="696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8229600" cy="914400"/>
          </a:xfrm>
        </p:spPr>
        <p:txBody>
          <a:bodyPr/>
          <a:lstStyle/>
          <a:p>
            <a:pPr eaLnBrk="1" hangingPunct="1"/>
            <a:r>
              <a:rPr lang="ru-RU" b="1" smtClean="0"/>
              <a:t>Цели и задачи МО: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219200"/>
            <a:ext cx="9144000" cy="4648200"/>
          </a:xfrm>
        </p:spPr>
        <p:txBody>
          <a:bodyPr>
            <a:normAutofit lnSpcReduction="10000"/>
          </a:bodyPr>
          <a:lstStyle/>
          <a:p>
            <a:pPr marL="609600" indent="-609600" eaLnBrk="1" hangingPunct="1">
              <a:lnSpc>
                <a:spcPct val="80000"/>
              </a:lnSpc>
            </a:pPr>
            <a:endParaRPr lang="ru-RU" sz="700" smtClean="0"/>
          </a:p>
          <a:p>
            <a:pPr marL="609600" indent="-609600" eaLnBrk="1" hangingPunct="1">
              <a:lnSpc>
                <a:spcPct val="80000"/>
              </a:lnSpc>
            </a:pPr>
            <a:endParaRPr lang="ru-RU" sz="700" smtClean="0"/>
          </a:p>
          <a:p>
            <a:pPr marL="609600" indent="-609600" eaLnBrk="1" hangingPunct="1">
              <a:lnSpc>
                <a:spcPct val="80000"/>
              </a:lnSpc>
            </a:pPr>
            <a:endParaRPr lang="ru-RU" sz="700" smtClean="0"/>
          </a:p>
          <a:p>
            <a:pPr marL="609600" indent="-609600" eaLnBrk="1" hangingPunct="1">
              <a:lnSpc>
                <a:spcPct val="80000"/>
              </a:lnSpc>
            </a:pPr>
            <a:r>
              <a:rPr lang="ru-RU" sz="2400" smtClean="0"/>
              <a:t>Совершенствовать прописную компетенцию, выраба-тывая навыки грамотного письма.</a:t>
            </a:r>
          </a:p>
          <a:p>
            <a:pPr marL="609600" indent="-609600" eaLnBrk="1" hangingPunct="1">
              <a:lnSpc>
                <a:spcPct val="80000"/>
              </a:lnSpc>
            </a:pPr>
            <a:r>
              <a:rPr lang="ru-RU" sz="2400" smtClean="0"/>
              <a:t>Совершенствовать систему текущего контроля успевае-мости, промежуточной аттестации для обеспечения объективности оценивания.</a:t>
            </a:r>
          </a:p>
          <a:p>
            <a:pPr marL="609600" indent="-609600" eaLnBrk="1" hangingPunct="1">
              <a:lnSpc>
                <a:spcPct val="80000"/>
              </a:lnSpc>
            </a:pPr>
            <a:r>
              <a:rPr lang="ru-RU" sz="2400" smtClean="0"/>
              <a:t>Продолжить работу по воспитанию и развитию интереса школьников к предметам Русский язык и Литература,  уг-лублению представлений учащихся  об искусстве слова в русской и классической литературе.</a:t>
            </a:r>
          </a:p>
          <a:p>
            <a:pPr marL="609600" indent="-609600" eaLnBrk="1" hangingPunct="1">
              <a:lnSpc>
                <a:spcPct val="80000"/>
              </a:lnSpc>
            </a:pPr>
            <a:r>
              <a:rPr lang="ru-RU" sz="2400" smtClean="0"/>
              <a:t>Проводить работу по выявлению юных дарований в об-ласти лингвистики и литературы, способствовать раз-витию их творческого потенциала, стимулируя их дея-тельность.</a:t>
            </a:r>
          </a:p>
          <a:p>
            <a:pPr marL="609600" indent="-609600" eaLnBrk="1" hangingPunct="1">
              <a:lnSpc>
                <a:spcPct val="80000"/>
              </a:lnSpc>
            </a:pPr>
            <a:r>
              <a:rPr lang="ru-RU" sz="2400" smtClean="0"/>
              <a:t>Вести работу по привитию речевого этикета, повышению культуры речи учащихся, культуры учебного труда, культуры общения.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07950"/>
            <a:ext cx="9144000" cy="696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4000" smtClean="0"/>
              <a:t>Методы и формы повышения квалификации</a:t>
            </a:r>
          </a:p>
        </p:txBody>
      </p:sp>
      <p:graphicFrame>
        <p:nvGraphicFramePr>
          <p:cNvPr id="148533" name="Group 53"/>
          <p:cNvGraphicFramePr>
            <a:graphicFrameLocks noGrp="1"/>
          </p:cNvGraphicFramePr>
          <p:nvPr>
            <p:ph/>
          </p:nvPr>
        </p:nvGraphicFramePr>
        <p:xfrm>
          <a:off x="304800" y="1524000"/>
          <a:ext cx="8610600" cy="5370576"/>
        </p:xfrm>
        <a:graphic>
          <a:graphicData uri="http://schemas.openxmlformats.org/drawingml/2006/table">
            <a:tbl>
              <a:tblPr/>
              <a:tblGrid>
                <a:gridCol w="3652838"/>
                <a:gridCol w="4957762"/>
              </a:tblGrid>
              <a:tr h="533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KZ Boyarsky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KZ Boyarsky" pitchFamily="34" charset="0"/>
                        </a:rPr>
                        <a:t>Вне школы: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Z Baltica" pitchFamily="34" charset="0"/>
                          <a:cs typeface="Times New Roman" pitchFamily="18" charset="0"/>
                        </a:rPr>
                        <a:t>♦ </a:t>
                      </a:r>
                      <a:r>
                        <a:rPr kumimoji="0" lang="ru-RU" sz="2400" b="0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Z Baltica" pitchFamily="34" charset="0"/>
                          <a:cs typeface="Times New Roman" pitchFamily="18" charset="0"/>
                        </a:rPr>
                        <a:t>курсы, семинары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Z Baltica" pitchFamily="34" charset="0"/>
                          <a:cs typeface="Times New Roman" pitchFamily="18" charset="0"/>
                        </a:rPr>
                        <a:t>               </a:t>
                      </a: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Z Baltica" pitchFamily="34" charset="0"/>
                          <a:cs typeface="Times New Roman" pitchFamily="18" charset="0"/>
                        </a:rPr>
                        <a:t>ИПК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KZ Baltic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♦ </a:t>
                      </a:r>
                      <a:r>
                        <a:rPr kumimoji="0" lang="ru-RU" sz="2400" b="0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работа в городских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</a:t>
                      </a:r>
                      <a:r>
                        <a:rPr kumimoji="0" lang="ru-RU" sz="2400" b="0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творческих группах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Z Baltica" pitchFamily="34" charset="0"/>
                          <a:cs typeface="Times New Roman" pitchFamily="18" charset="0"/>
                        </a:rPr>
                        <a:t>♦ </a:t>
                      </a:r>
                      <a:r>
                        <a:rPr kumimoji="0" lang="ru-RU" sz="2400" b="0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Z Baltica" pitchFamily="34" charset="0"/>
                          <a:cs typeface="Times New Roman" pitchFamily="18" charset="0"/>
                        </a:rPr>
                        <a:t>областные и городские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Z Baltica" pitchFamily="34" charset="0"/>
                          <a:cs typeface="Times New Roman" pitchFamily="18" charset="0"/>
                        </a:rPr>
                        <a:t>   </a:t>
                      </a:r>
                      <a:r>
                        <a:rPr kumimoji="0" lang="ru-RU" sz="2400" b="0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Z Baltica" pitchFamily="34" charset="0"/>
                          <a:cs typeface="Times New Roman" pitchFamily="18" charset="0"/>
                        </a:rPr>
                        <a:t>конкурсы, смотры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sng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KZ Boyarsky" pitchFamily="34" charset="0"/>
                        </a:rPr>
                        <a:t>В методическом объединении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99"/>
                          </a:solidFill>
                          <a:effectLst/>
                          <a:latin typeface="KZ Boyarsky" pitchFamily="34" charset="0"/>
                        </a:rPr>
                        <a:t>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Z Baltica" pitchFamily="34" charset="0"/>
                          <a:cs typeface="Times New Roman" pitchFamily="18" charset="0"/>
                        </a:rPr>
                        <a:t>♦ самообразование на основе  индивидуальных программ ОЭР;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Z Baltica" pitchFamily="34" charset="0"/>
                          <a:cs typeface="Times New Roman" pitchFamily="18" charset="0"/>
                        </a:rPr>
                        <a:t>♦ теоретические семинары;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Z Baltica" pitchFamily="34" charset="0"/>
                          <a:cs typeface="Times New Roman" pitchFamily="18" charset="0"/>
                        </a:rPr>
                        <a:t>♦ семинары-практикумы;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Z Baltica" pitchFamily="34" charset="0"/>
                          <a:cs typeface="Times New Roman" pitchFamily="18" charset="0"/>
                        </a:rPr>
                        <a:t>♦ конференции;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♦ 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Z Baltica" pitchFamily="34" charset="0"/>
                          <a:cs typeface="Times New Roman" pitchFamily="18" charset="0"/>
                        </a:rPr>
                        <a:t>творческие отчёты;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Z Baltica" pitchFamily="34" charset="0"/>
                          <a:cs typeface="Times New Roman" pitchFamily="18" charset="0"/>
                        </a:rPr>
                        <a:t>♦ методические выставки;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Z Baltica" pitchFamily="34" charset="0"/>
                          <a:cs typeface="Times New Roman" pitchFamily="18" charset="0"/>
                        </a:rPr>
                        <a:t>♦ временные рабочие группы по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Z Baltica" pitchFamily="34" charset="0"/>
                          <a:cs typeface="Times New Roman" pitchFamily="18" charset="0"/>
                        </a:rPr>
                        <a:t>  частным аспектам проблемы;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Z Baltica" pitchFamily="34" charset="0"/>
                          <a:cs typeface="Times New Roman" pitchFamily="18" charset="0"/>
                        </a:rPr>
                        <a:t>♦ аттестация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07950"/>
            <a:ext cx="9144000" cy="696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План заседаний МО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sz="2800" smtClean="0"/>
              <a:t>1 заседание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800" smtClean="0"/>
              <a:t>1.   Итоги августовской конференции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800" smtClean="0"/>
              <a:t>2.   Знакомство с нормативными документами. ИМП.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800" smtClean="0"/>
              <a:t>3.   Утверждение плана МО  на 2010-2011 учеб-ный год.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800" smtClean="0"/>
              <a:t>4.   Корректировка нагрузки на  текущий учеб-ный  год. 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800" smtClean="0"/>
              <a:t>5.   Утверждение  календарных планов, факуль-тативных курсов, кружков на текущий год.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800" smtClean="0"/>
              <a:t>6.   Разное.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07950"/>
            <a:ext cx="9144000" cy="696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План заседаний МО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458200" cy="5562600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ru-RU" sz="2400" smtClean="0"/>
              <a:t>2 заседание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2400" smtClean="0"/>
              <a:t>1.   </a:t>
            </a:r>
            <a:r>
              <a:rPr lang="ru-RU" sz="2800" smtClean="0"/>
              <a:t>Технологическое  творчество  учителя (РЕГИОНАЛЬНЫЙ компонент на уроках русского языка и литературы ).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2800" smtClean="0"/>
              <a:t>2.   «Интеллектуальный  марафон» Подготовка и утверждение материалов.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2800" smtClean="0"/>
              <a:t>3.   О подготовке и участии детей в городской олимпиаде  по русскому языку и литературе.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2800" smtClean="0"/>
              <a:t>4.   Итоги контрольных  работ  (0 срез).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2800" smtClean="0"/>
              <a:t>5.   О проведении   МЕТОДИЧЕСКОЙ  ДЕКА-ДЫ   учителей  русского языка и литературы (планирование).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2800" smtClean="0"/>
              <a:t>6.   Разное.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07950"/>
            <a:ext cx="9144000" cy="696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План заседаний МО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Tx/>
              <a:buNone/>
            </a:pPr>
            <a:r>
              <a:rPr lang="ru-RU" sz="2800" smtClean="0"/>
              <a:t>3 заседание</a:t>
            </a:r>
          </a:p>
          <a:p>
            <a:pPr eaLnBrk="1" hangingPunct="1">
              <a:buFontTx/>
              <a:buNone/>
            </a:pPr>
            <a:r>
              <a:rPr lang="ru-RU" sz="2800" smtClean="0"/>
              <a:t>1.   Об использовании регионального компо-нента на уроках русского языка и литературы.</a:t>
            </a:r>
          </a:p>
          <a:p>
            <a:pPr eaLnBrk="1" hangingPunct="1">
              <a:buFontTx/>
              <a:buNone/>
            </a:pPr>
            <a:r>
              <a:rPr lang="ru-RU" sz="2800" smtClean="0"/>
              <a:t>2.   Итоги.   «Интеллектуального  марафона»   по русскому языку и литературе.</a:t>
            </a:r>
          </a:p>
          <a:p>
            <a:pPr eaLnBrk="1" hangingPunct="1">
              <a:buFontTx/>
              <a:buNone/>
            </a:pPr>
            <a:r>
              <a:rPr lang="ru-RU" sz="2800" smtClean="0"/>
              <a:t>3.   Утверждение и подготовка  материалов  Недели русского языка и литературы.</a:t>
            </a:r>
          </a:p>
          <a:p>
            <a:pPr eaLnBrk="1" hangingPunct="1">
              <a:buFontTx/>
              <a:buNone/>
            </a:pPr>
            <a:r>
              <a:rPr lang="ru-RU" sz="2800" smtClean="0"/>
              <a:t>4.   Разное.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07950"/>
            <a:ext cx="9144000" cy="696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План заседаний МО</a:t>
            </a:r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sz="2800" smtClean="0"/>
              <a:t>4 заседание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800" smtClean="0"/>
              <a:t>1.   Отчет предметников по самообразованию.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800" smtClean="0"/>
              <a:t>2.   Итоги  предметной недели.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800" smtClean="0"/>
              <a:t>3.   Итоги  проведения Методической декады учителей русского языка и литературы.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800" smtClean="0"/>
              <a:t>4.   Итоги ПГК – 9 классах.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800" smtClean="0"/>
              <a:t>                  ЕНТ – 11 классах.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800" smtClean="0"/>
              <a:t>5.   О работе с одаренными  и слабоуспевающими детьми.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800" smtClean="0"/>
              <a:t>6.    Разное.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07950"/>
            <a:ext cx="9144000" cy="696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План заседаний МО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5257800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ru-RU" sz="2800" smtClean="0"/>
              <a:t>5 заседание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2800" smtClean="0"/>
              <a:t>1.   Утверждение материалов переводных экза-менов в  5- 8, 10 классах.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2800" smtClean="0"/>
              <a:t>2.   О подготовке к переводным и выпускным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2800" smtClean="0"/>
              <a:t>   экзаменам (ЕНТ, ПГК). Отчет учителей – предметников.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2800" smtClean="0"/>
              <a:t>3.   Итоги работы  МО за 2010 -2011 учебный год.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2800" smtClean="0"/>
              <a:t>4.    О планировании  работы  МО на 2011 -2012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2800" smtClean="0"/>
              <a:t>учебный год.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2800" smtClean="0"/>
              <a:t>5.   Разное.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07950"/>
            <a:ext cx="9144000" cy="696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680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838200" y="2057400"/>
            <a:ext cx="7772400" cy="147002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8000" b="1" i="1" dirty="0" smtClean="0"/>
              <a:t>СПАСИБО</a:t>
            </a:r>
            <a:r>
              <a:rPr lang="ru-RU" sz="6600" b="1" i="1" dirty="0" smtClean="0"/>
              <a:t> за </a:t>
            </a:r>
            <a:r>
              <a:rPr lang="ru-RU" sz="8800" b="1" i="1" dirty="0" smtClean="0"/>
              <a:t>ВНИМАНИЕ!</a:t>
            </a:r>
          </a:p>
        </p:txBody>
      </p:sp>
      <p:sp>
        <p:nvSpPr>
          <p:cNvPr id="76803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7086600" cy="2286000"/>
          </a:xfrm>
        </p:spPr>
        <p:txBody>
          <a:bodyPr/>
          <a:lstStyle/>
          <a:p>
            <a:pPr algn="r" eaLnBrk="1" hangingPunct="1">
              <a:lnSpc>
                <a:spcPct val="80000"/>
              </a:lnSpc>
            </a:pPr>
            <a:r>
              <a:rPr lang="ru-RU" sz="2800" dirty="0" smtClean="0"/>
              <a:t>Автор презентации</a:t>
            </a:r>
          </a:p>
          <a:p>
            <a:pPr algn="r" eaLnBrk="1" hangingPunct="1">
              <a:lnSpc>
                <a:spcPct val="80000"/>
              </a:lnSpc>
            </a:pPr>
            <a:r>
              <a:rPr lang="ru-RU" sz="2800" dirty="0" smtClean="0"/>
              <a:t>НИКУЛИНА Е.Е.,</a:t>
            </a:r>
          </a:p>
          <a:p>
            <a:pPr algn="r" eaLnBrk="1" hangingPunct="1">
              <a:lnSpc>
                <a:spcPct val="80000"/>
              </a:lnSpc>
            </a:pPr>
            <a:r>
              <a:rPr lang="ru-RU" sz="2800" dirty="0" smtClean="0"/>
              <a:t>руководитель МО учителей</a:t>
            </a:r>
          </a:p>
          <a:p>
            <a:pPr algn="r" eaLnBrk="1" hangingPunct="1">
              <a:lnSpc>
                <a:spcPct val="80000"/>
              </a:lnSpc>
            </a:pPr>
            <a:r>
              <a:rPr lang="ru-RU" sz="2800" dirty="0" smtClean="0"/>
              <a:t>русского языка и</a:t>
            </a:r>
          </a:p>
          <a:p>
            <a:pPr algn="r" eaLnBrk="1" hangingPunct="1">
              <a:lnSpc>
                <a:spcPct val="80000"/>
              </a:lnSpc>
            </a:pPr>
            <a:r>
              <a:rPr lang="ru-RU" sz="2800" dirty="0" smtClean="0"/>
              <a:t>литературы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671</Words>
  <Application>Microsoft Office PowerPoint</Application>
  <PresentationFormat>Экран (4:3)</PresentationFormat>
  <Paragraphs>96</Paragraphs>
  <Slides>15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7" baseType="lpstr">
      <vt:lpstr>Тема Office</vt:lpstr>
      <vt:lpstr>Диаграмма</vt:lpstr>
      <vt:lpstr>Презентация  работы МО учителей русского языка  и  литературы</vt:lpstr>
      <vt:lpstr>Презентация PowerPoint</vt:lpstr>
      <vt:lpstr>Презентация PowerPoint</vt:lpstr>
      <vt:lpstr>Образование </vt:lpstr>
      <vt:lpstr>Квалификационный состав МО</vt:lpstr>
      <vt:lpstr>Проблемная тема МО на 2010 – 2011 гг.</vt:lpstr>
      <vt:lpstr>Цели и задачи МО:  </vt:lpstr>
      <vt:lpstr>Цели и задачи МО:</vt:lpstr>
      <vt:lpstr>Методы и формы повышения квалификации</vt:lpstr>
      <vt:lpstr>План заседаний МО</vt:lpstr>
      <vt:lpstr>План заседаний МО</vt:lpstr>
      <vt:lpstr>План заседаний МО</vt:lpstr>
      <vt:lpstr>План заседаний МО</vt:lpstr>
      <vt:lpstr>План заседаний МО</vt:lpstr>
      <vt:lpstr>СПАСИБО за ВНИМАНИЕ!</vt:lpstr>
    </vt:vector>
  </TitlesOfParts>
  <Company>Reanimator Extreme Edition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 работы МО учителей русского языка  и  литературы</dc:title>
  <dc:creator>Admin</dc:creator>
  <cp:lastModifiedBy>ZooM</cp:lastModifiedBy>
  <cp:revision>3</cp:revision>
  <dcterms:created xsi:type="dcterms:W3CDTF">2012-03-09T08:34:30Z</dcterms:created>
  <dcterms:modified xsi:type="dcterms:W3CDTF">2013-11-15T18:15:52Z</dcterms:modified>
</cp:coreProperties>
</file>