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8" autoAdjust="0"/>
    <p:restoredTop sz="94631" autoAdjust="0"/>
  </p:normalViewPr>
  <p:slideViewPr>
    <p:cSldViewPr>
      <p:cViewPr varScale="1">
        <p:scale>
          <a:sx n="74" d="100"/>
          <a:sy n="74" d="100"/>
        </p:scale>
        <p:origin x="-1158" y="-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2688" y="-96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D74AC3-45D1-41CB-A420-73E08869BD78}" type="datetimeFigureOut">
              <a:rPr lang="ru-RU" smtClean="0"/>
              <a:pPr/>
              <a:t>09.02.2014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B9A087-8E98-4C52-BB6E-D4467F1DC40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B9A087-8E98-4C52-BB6E-D4467F1DC40F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B9A087-8E98-4C52-BB6E-D4467F1DC40F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391D3A-9F34-4AB1-BE21-E66FA9E9C498}" type="datetimeFigureOut">
              <a:rPr lang="ru-RU" smtClean="0"/>
              <a:pPr/>
              <a:t>09.02.2014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5AF6A-C6BB-4C9F-8CB2-D2E179900F7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dissolv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391D3A-9F34-4AB1-BE21-E66FA9E9C498}" type="datetimeFigureOut">
              <a:rPr lang="ru-RU" smtClean="0"/>
              <a:pPr/>
              <a:t>09.02.2014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5AF6A-C6BB-4C9F-8CB2-D2E179900F7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391D3A-9F34-4AB1-BE21-E66FA9E9C498}" type="datetimeFigureOut">
              <a:rPr lang="ru-RU" smtClean="0"/>
              <a:pPr/>
              <a:t>09.02.2014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5AF6A-C6BB-4C9F-8CB2-D2E179900F7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dissolv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391D3A-9F34-4AB1-BE21-E66FA9E9C498}" type="datetimeFigureOut">
              <a:rPr lang="ru-RU" smtClean="0"/>
              <a:pPr/>
              <a:t>09.02.2014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5AF6A-C6BB-4C9F-8CB2-D2E179900F7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391D3A-9F34-4AB1-BE21-E66FA9E9C498}" type="datetimeFigureOut">
              <a:rPr lang="ru-RU" smtClean="0"/>
              <a:pPr/>
              <a:t>09.02.2014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5AF6A-C6BB-4C9F-8CB2-D2E179900F7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391D3A-9F34-4AB1-BE21-E66FA9E9C498}" type="datetimeFigureOut">
              <a:rPr lang="ru-RU" smtClean="0"/>
              <a:pPr/>
              <a:t>09.02.2014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5AF6A-C6BB-4C9F-8CB2-D2E179900F7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391D3A-9F34-4AB1-BE21-E66FA9E9C498}" type="datetimeFigureOut">
              <a:rPr lang="ru-RU" smtClean="0"/>
              <a:pPr/>
              <a:t>09.02.2014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5AF6A-C6BB-4C9F-8CB2-D2E179900F7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391D3A-9F34-4AB1-BE21-E66FA9E9C498}" type="datetimeFigureOut">
              <a:rPr lang="ru-RU" smtClean="0"/>
              <a:pPr/>
              <a:t>09.02.2014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5AF6A-C6BB-4C9F-8CB2-D2E179900F7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391D3A-9F34-4AB1-BE21-E66FA9E9C498}" type="datetimeFigureOut">
              <a:rPr lang="ru-RU" smtClean="0"/>
              <a:pPr/>
              <a:t>09.02.2014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0345AF6A-C6BB-4C9F-8CB2-D2E179900F7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dissolv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391D3A-9F34-4AB1-BE21-E66FA9E9C498}" type="datetimeFigureOut">
              <a:rPr lang="ru-RU" smtClean="0"/>
              <a:pPr/>
              <a:t>09.02.2014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5AF6A-C6BB-4C9F-8CB2-D2E179900F7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391D3A-9F34-4AB1-BE21-E66FA9E9C498}" type="datetimeFigureOut">
              <a:rPr lang="ru-RU" smtClean="0"/>
              <a:pPr/>
              <a:t>09.02.2014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5AF6A-C6BB-4C9F-8CB2-D2E179900F7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D391D3A-9F34-4AB1-BE21-E66FA9E9C498}" type="datetimeFigureOut">
              <a:rPr lang="ru-RU" smtClean="0"/>
              <a:pPr/>
              <a:t>09.02.2014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345AF6A-C6BB-4C9F-8CB2-D2E179900F70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>
    <p:dissolve/>
  </p:transition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onkurs.dnttm.ru/" TargetMode="External"/><Relationship Id="rId2" Type="http://schemas.openxmlformats.org/officeDocument/2006/relationships/hyperlink" Target="http://www.issl.dnttm.ru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subscribe.dnttm.ru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1520" y="260648"/>
            <a:ext cx="8640960" cy="6336704"/>
          </a:xfrm>
        </p:spPr>
        <p:txBody>
          <a:bodyPr/>
          <a:lstStyle/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r>
              <a:rPr lang="ru-RU" sz="4000" dirty="0" smtClean="0"/>
              <a:t>Организация</a:t>
            </a:r>
            <a:endParaRPr lang="en-US" sz="4000" dirty="0" smtClean="0"/>
          </a:p>
          <a:p>
            <a:r>
              <a:rPr lang="ru-RU" sz="4000" dirty="0" smtClean="0"/>
              <a:t>  исследовательской деятельности учащихся на уроке и во внеурочное время</a:t>
            </a:r>
            <a:endParaRPr lang="ru-RU" sz="4000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Цель:</a:t>
            </a:r>
            <a:endParaRPr lang="ru-RU" dirty="0" smtClean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40000" lnSpcReduction="20000"/>
          </a:bodyPr>
          <a:lstStyle/>
          <a:p>
            <a:pPr>
              <a:buNone/>
            </a:pPr>
            <a:r>
              <a:rPr lang="ru-RU" sz="8400" dirty="0" smtClean="0">
                <a:latin typeface="Times New Roman" pitchFamily="18" charset="0"/>
                <a:cs typeface="Times New Roman" pitchFamily="18" charset="0"/>
              </a:rPr>
              <a:t>Создание </a:t>
            </a:r>
            <a:r>
              <a:rPr lang="ru-RU" sz="8400" dirty="0" smtClean="0">
                <a:latin typeface="Times New Roman" pitchFamily="18" charset="0"/>
                <a:cs typeface="Times New Roman" pitchFamily="18" charset="0"/>
              </a:rPr>
              <a:t>условий, необходимых </a:t>
            </a:r>
            <a:r>
              <a:rPr lang="ru-RU" sz="8400" dirty="0" smtClean="0">
                <a:latin typeface="Times New Roman" pitchFamily="18" charset="0"/>
                <a:cs typeface="Times New Roman" pitchFamily="18" charset="0"/>
              </a:rPr>
              <a:t>для развития проектно-исследовательской деятельности </a:t>
            </a:r>
            <a:r>
              <a:rPr lang="ru-RU" sz="8400" dirty="0" smtClean="0">
                <a:latin typeface="Times New Roman" pitchFamily="18" charset="0"/>
                <a:cs typeface="Times New Roman" pitchFamily="18" charset="0"/>
              </a:rPr>
              <a:t>учащихся,  </a:t>
            </a:r>
            <a:r>
              <a:rPr lang="ru-RU" sz="8400" dirty="0" smtClean="0">
                <a:latin typeface="Times New Roman" pitchFamily="18" charset="0"/>
                <a:cs typeface="Times New Roman" pitchFamily="18" charset="0"/>
              </a:rPr>
              <a:t>способствующей реализации исследовательского подхода в </a:t>
            </a:r>
            <a:r>
              <a:rPr lang="ru-RU" sz="8400" dirty="0" smtClean="0">
                <a:latin typeface="Times New Roman" pitchFamily="18" charset="0"/>
                <a:cs typeface="Times New Roman" pitchFamily="18" charset="0"/>
              </a:rPr>
              <a:t>обучении в образовательном пространстве Перовского УВК «школа-гимназия»</a:t>
            </a:r>
            <a:endParaRPr lang="ru-RU" sz="8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84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>
              <a:buNone/>
            </a:pPr>
            <a:r>
              <a:rPr lang="ru-RU" sz="8400" b="1" dirty="0" smtClean="0"/>
              <a:t> </a:t>
            </a:r>
            <a:endParaRPr lang="ru-RU" sz="8400" dirty="0" smtClean="0"/>
          </a:p>
          <a:p>
            <a:pPr>
              <a:buNone/>
            </a:pPr>
            <a:r>
              <a:rPr lang="ru-RU" b="1" dirty="0" smtClean="0"/>
              <a:t> </a:t>
            </a:r>
            <a:r>
              <a:rPr lang="en-US" b="1" dirty="0" smtClean="0"/>
              <a:t>	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ransition>
    <p:cover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Задачи: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pPr lvl="0"/>
            <a:r>
              <a:rPr lang="ru-RU" sz="9600" dirty="0" smtClean="0">
                <a:latin typeface="Times New Roman" pitchFamily="18" charset="0"/>
                <a:cs typeface="Times New Roman" pitchFamily="18" charset="0"/>
              </a:rPr>
              <a:t>Теоретическое осмысление проблемы организации исследовательской деятельности учащихся на уроке и во </a:t>
            </a:r>
          </a:p>
          <a:p>
            <a:pPr>
              <a:buNone/>
            </a:pPr>
            <a:r>
              <a:rPr lang="en-US" sz="9600" dirty="0" smtClean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ru-RU" sz="9600" dirty="0" smtClean="0">
                <a:latin typeface="Times New Roman" pitchFamily="18" charset="0"/>
                <a:cs typeface="Times New Roman" pitchFamily="18" charset="0"/>
              </a:rPr>
              <a:t> внеурочное время.</a:t>
            </a:r>
            <a:endParaRPr lang="en-US" sz="96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9600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9600" dirty="0" smtClean="0">
                <a:latin typeface="Times New Roman" pitchFamily="18" charset="0"/>
                <a:cs typeface="Times New Roman" pitchFamily="18" charset="0"/>
              </a:rPr>
              <a:t>Подбор педагогических методов и средств для реализации</a:t>
            </a:r>
          </a:p>
          <a:p>
            <a:pPr>
              <a:buNone/>
            </a:pPr>
            <a:r>
              <a:rPr lang="en-US" sz="9600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9600" dirty="0" smtClean="0">
                <a:latin typeface="Times New Roman" pitchFamily="18" charset="0"/>
                <a:cs typeface="Times New Roman" pitchFamily="18" charset="0"/>
              </a:rPr>
              <a:t> исследовательской деятельности учащихся в </a:t>
            </a:r>
            <a:r>
              <a:rPr lang="ru-RU" sz="9600" dirty="0" smtClean="0">
                <a:latin typeface="Times New Roman" pitchFamily="18" charset="0"/>
                <a:cs typeface="Times New Roman" pitchFamily="18" charset="0"/>
              </a:rPr>
              <a:t>соответствии</a:t>
            </a:r>
            <a:r>
              <a:rPr lang="en-US" sz="9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9600" dirty="0" smtClean="0">
                <a:latin typeface="Times New Roman" pitchFamily="18" charset="0"/>
                <a:cs typeface="Times New Roman" pitchFamily="18" charset="0"/>
              </a:rPr>
              <a:t>с особенностями учебного предмета.</a:t>
            </a:r>
          </a:p>
          <a:p>
            <a:pPr>
              <a:buNone/>
            </a:pPr>
            <a:r>
              <a:rPr lang="ru-RU" sz="9600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en-US" sz="9600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9600" dirty="0" smtClean="0">
                <a:latin typeface="Times New Roman" pitchFamily="18" charset="0"/>
                <a:cs typeface="Times New Roman" pitchFamily="18" charset="0"/>
              </a:rPr>
              <a:t>Мониторинг деятельности учителя и результативности</a:t>
            </a:r>
          </a:p>
          <a:p>
            <a:pPr>
              <a:buNone/>
            </a:pPr>
            <a:r>
              <a:rPr lang="en-US" sz="9600" dirty="0" smtClean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ru-RU" sz="9600" dirty="0" smtClean="0">
                <a:latin typeface="Times New Roman" pitchFamily="18" charset="0"/>
                <a:cs typeface="Times New Roman" pitchFamily="18" charset="0"/>
              </a:rPr>
              <a:t>ученика в овладении </a:t>
            </a:r>
            <a:r>
              <a:rPr lang="ru-RU" sz="9600" dirty="0" smtClean="0">
                <a:latin typeface="Times New Roman" pitchFamily="18" charset="0"/>
                <a:cs typeface="Times New Roman" pitchFamily="18" charset="0"/>
              </a:rPr>
              <a:t>исследовательскими компетенциями</a:t>
            </a:r>
            <a:r>
              <a:rPr lang="ru-RU" sz="96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None/>
            </a:pPr>
            <a:r>
              <a:rPr lang="ru-RU" sz="96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endParaRPr lang="en-US" dirty="0" smtClean="0"/>
          </a:p>
          <a:p>
            <a:pPr>
              <a:buNone/>
            </a:pPr>
            <a:r>
              <a:rPr lang="ru-RU" dirty="0" smtClean="0"/>
              <a:t> </a:t>
            </a:r>
          </a:p>
          <a:p>
            <a:endParaRPr lang="ru-RU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415880"/>
          </a:xfrm>
        </p:spPr>
        <p:txBody>
          <a:bodyPr/>
          <a:lstStyle/>
          <a:p>
            <a:pPr>
              <a:buNone/>
            </a:pPr>
            <a:r>
              <a:rPr lang="ru-RU" i="1" dirty="0" smtClean="0"/>
              <a:t>                                        </a:t>
            </a:r>
          </a:p>
          <a:p>
            <a:pPr>
              <a:buNone/>
            </a:pPr>
            <a:r>
              <a:rPr lang="ru-RU" i="1" dirty="0" smtClean="0"/>
              <a:t>                                         Не существует сколько-нибудь</a:t>
            </a:r>
            <a:endParaRPr lang="ru-RU" dirty="0" smtClean="0"/>
          </a:p>
          <a:p>
            <a:pPr>
              <a:buNone/>
            </a:pPr>
            <a:r>
              <a:rPr lang="ru-RU" i="1" dirty="0" smtClean="0"/>
              <a:t>                            достоверных тестов на одаренность,</a:t>
            </a:r>
            <a:endParaRPr lang="ru-RU" dirty="0" smtClean="0"/>
          </a:p>
          <a:p>
            <a:pPr>
              <a:buNone/>
            </a:pPr>
            <a:r>
              <a:rPr lang="ru-RU" i="1" dirty="0" smtClean="0"/>
              <a:t>                            кроме тех, которые проявляются</a:t>
            </a:r>
            <a:endParaRPr lang="ru-RU" dirty="0" smtClean="0"/>
          </a:p>
          <a:p>
            <a:pPr>
              <a:buNone/>
            </a:pPr>
            <a:r>
              <a:rPr lang="ru-RU" i="1" dirty="0" smtClean="0"/>
              <a:t>                            в результате активного участия</a:t>
            </a:r>
            <a:endParaRPr lang="ru-RU" dirty="0" smtClean="0"/>
          </a:p>
          <a:p>
            <a:pPr>
              <a:buNone/>
            </a:pPr>
            <a:r>
              <a:rPr lang="ru-RU" i="1" dirty="0" smtClean="0"/>
              <a:t>                            хотя бы в самой маленькой</a:t>
            </a:r>
            <a:endParaRPr lang="ru-RU" dirty="0" smtClean="0"/>
          </a:p>
          <a:p>
            <a:pPr>
              <a:buNone/>
            </a:pPr>
            <a:r>
              <a:rPr lang="ru-RU" i="1" dirty="0" smtClean="0"/>
              <a:t>                            поисковой исследовательской работе.</a:t>
            </a:r>
            <a:endParaRPr lang="ru-RU" dirty="0" smtClean="0"/>
          </a:p>
          <a:p>
            <a:pPr>
              <a:buNone/>
            </a:pPr>
            <a:r>
              <a:rPr lang="ru-RU" i="1" dirty="0" smtClean="0"/>
              <a:t>                                                                      А.Н. Колмогоров</a:t>
            </a:r>
            <a:endParaRPr lang="ru-RU" dirty="0"/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ru-RU" i="1" dirty="0" smtClean="0"/>
              <a:t>           </a:t>
            </a:r>
            <a:r>
              <a:rPr lang="ru-RU" sz="4000" b="1" i="1" dirty="0" smtClean="0"/>
              <a:t>Научно-исследовательская деятельность </a:t>
            </a:r>
            <a:r>
              <a:rPr lang="ru-RU" sz="4000" dirty="0" smtClean="0"/>
              <a:t>- </a:t>
            </a:r>
            <a:r>
              <a:rPr lang="ru-RU" sz="4000" i="1" dirty="0" smtClean="0"/>
              <a:t>это вид деятельности, направленный на получение новых объективных научных знаний.</a:t>
            </a:r>
            <a:endParaRPr lang="ru-RU" sz="4000" dirty="0"/>
          </a:p>
        </p:txBody>
      </p:sp>
    </p:spTree>
  </p:cSld>
  <p:clrMapOvr>
    <a:masterClrMapping/>
  </p:clrMapOvr>
  <p:transition>
    <p:strips dir="r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631904"/>
          </a:xfrm>
        </p:spPr>
        <p:txBody>
          <a:bodyPr>
            <a:normAutofit/>
          </a:bodyPr>
          <a:lstStyle/>
          <a:p>
            <a:pPr algn="ctr">
              <a:buNone/>
            </a:pPr>
            <a:endParaRPr lang="ru-RU" sz="3600" i="1" dirty="0" smtClean="0"/>
          </a:p>
          <a:p>
            <a:pPr algn="ctr">
              <a:buNone/>
            </a:pPr>
            <a:r>
              <a:rPr lang="ru-RU" sz="3600" b="1" i="1" dirty="0" smtClean="0"/>
              <a:t>Учебно-исследовательская деятельность</a:t>
            </a:r>
            <a:r>
              <a:rPr lang="ru-RU" sz="3600" i="1" dirty="0" smtClean="0"/>
              <a:t> - это деятельность, главной целью которой является образовательный результат, она направлена на обучение учащихся, развитие у них исследовательского типа мышления.</a:t>
            </a:r>
            <a:endParaRPr lang="ru-RU" sz="3600" dirty="0" smtClean="0"/>
          </a:p>
          <a:p>
            <a:endParaRPr lang="ru-RU" sz="3600" dirty="0"/>
          </a:p>
        </p:txBody>
      </p:sp>
    </p:spTree>
  </p:cSld>
  <p:clrMapOvr>
    <a:masterClrMapping/>
  </p:clrMapOvr>
  <p:transition>
    <p:push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343872"/>
          </a:xfrm>
        </p:spPr>
        <p:txBody>
          <a:bodyPr/>
          <a:lstStyle/>
          <a:p>
            <a:pPr>
              <a:buNone/>
            </a:pPr>
            <a:r>
              <a:rPr lang="ru-RU" b="1" i="1" dirty="0" smtClean="0"/>
              <a:t>       </a:t>
            </a:r>
            <a:r>
              <a:rPr lang="ru-RU" sz="3600" b="1" i="1" dirty="0" smtClean="0">
                <a:latin typeface="Times New Roman" pitchFamily="18" charset="0"/>
                <a:cs typeface="Times New Roman" pitchFamily="18" charset="0"/>
              </a:rPr>
              <a:t>Исследовательская  деятельность 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–   это педагогическая технология, ориентированная не на интеграцию фактических знаний, а на их применение и приобретение новых знаний путем самообразования.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лако 3"/>
          <p:cNvSpPr/>
          <p:nvPr/>
        </p:nvSpPr>
        <p:spPr>
          <a:xfrm>
            <a:off x="2843808" y="1988840"/>
            <a:ext cx="3600400" cy="2088232"/>
          </a:xfrm>
          <a:prstGeom prst="cloud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Проектно-исследовательская деятельность 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5" name="Облако 4"/>
          <p:cNvSpPr/>
          <p:nvPr/>
        </p:nvSpPr>
        <p:spPr>
          <a:xfrm>
            <a:off x="323528" y="908720"/>
            <a:ext cx="2952328" cy="1440160"/>
          </a:xfrm>
          <a:prstGeom prst="cloud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личностно ориентирована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6" name="Облако 5"/>
          <p:cNvSpPr/>
          <p:nvPr/>
        </p:nvSpPr>
        <p:spPr>
          <a:xfrm>
            <a:off x="5292080" y="188640"/>
            <a:ext cx="3672408" cy="2232248"/>
          </a:xfrm>
          <a:prstGeom prst="cloud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характеризуется возрастанием интереса и вовлечённости в работу по мере её выполнения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2" name="Облако 11"/>
          <p:cNvSpPr/>
          <p:nvPr/>
        </p:nvSpPr>
        <p:spPr>
          <a:xfrm>
            <a:off x="0" y="2708920"/>
            <a:ext cx="3059832" cy="2304256"/>
          </a:xfrm>
          <a:prstGeom prst="cloud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позволяет реализовать педагогические цели на всех этапах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1" name="Облако 20"/>
          <p:cNvSpPr/>
          <p:nvPr/>
        </p:nvSpPr>
        <p:spPr>
          <a:xfrm>
            <a:off x="1835696" y="4437112"/>
            <a:ext cx="3312368" cy="2160240"/>
          </a:xfrm>
          <a:prstGeom prst="cloud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позволяет учиться на собственном опыте, на реализации конкретного дела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2" name="Облако 21"/>
          <p:cNvSpPr/>
          <p:nvPr/>
        </p:nvSpPr>
        <p:spPr>
          <a:xfrm>
            <a:off x="5292080" y="3501008"/>
            <a:ext cx="3672408" cy="2880320"/>
          </a:xfrm>
          <a:prstGeom prst="cloud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000000"/>
                </a:solidFill>
                <a:ea typeface="Times New Roman" pitchFamily="18" charset="0"/>
                <a:cs typeface="Times New Roman" pitchFamily="18" charset="0"/>
              </a:rPr>
              <a:t>приносит удовлетворение ученикам, видящим продукт собственного труда</a:t>
            </a:r>
            <a:endParaRPr lang="ru-RU" dirty="0">
              <a:cs typeface="Times New Roman" pitchFamily="18" charset="0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83568" y="1268760"/>
            <a:ext cx="7848872" cy="122413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>
                <a:solidFill>
                  <a:schemeClr val="bg2">
                    <a:lumMod val="10000"/>
                  </a:schemeClr>
                </a:solidFill>
              </a:rPr>
              <a:t>Условия успешности исследовательской  деятельности</a:t>
            </a:r>
            <a:endParaRPr lang="ru-RU" sz="3600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5" name="Блок-схема: перфолента 4"/>
          <p:cNvSpPr/>
          <p:nvPr/>
        </p:nvSpPr>
        <p:spPr>
          <a:xfrm>
            <a:off x="179512" y="2780928"/>
            <a:ext cx="1872208" cy="3384376"/>
          </a:xfrm>
          <a:prstGeom prst="flowChartPunchedTape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bg2">
                    <a:lumMod val="10000"/>
                  </a:schemeClr>
                </a:solidFill>
              </a:rPr>
              <a:t>личный интерес учащегося</a:t>
            </a:r>
            <a:endParaRPr lang="ru-RU" sz="2400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10" name="Блок-схема: перфолента 9"/>
          <p:cNvSpPr/>
          <p:nvPr/>
        </p:nvSpPr>
        <p:spPr>
          <a:xfrm>
            <a:off x="2195736" y="2852936"/>
            <a:ext cx="2160240" cy="3456384"/>
          </a:xfrm>
          <a:prstGeom prst="flowChartPunchedTape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bg2">
                    <a:lumMod val="10000"/>
                  </a:schemeClr>
                </a:solidFill>
              </a:rPr>
              <a:t>четкость и конкретность постановки цели проекта</a:t>
            </a:r>
            <a:endParaRPr lang="ru-RU" sz="2400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11" name="Блок-схема: перфолента 10"/>
          <p:cNvSpPr/>
          <p:nvPr/>
        </p:nvSpPr>
        <p:spPr>
          <a:xfrm>
            <a:off x="4499992" y="2780928"/>
            <a:ext cx="2160240" cy="3456384"/>
          </a:xfrm>
          <a:prstGeom prst="flowChartPunchedTape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bg2">
                    <a:lumMod val="10000"/>
                  </a:schemeClr>
                </a:solidFill>
              </a:rPr>
              <a:t>определение планируемых результатов</a:t>
            </a:r>
            <a:endParaRPr lang="ru-RU" sz="2400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12" name="Блок-схема: перфолента 11"/>
          <p:cNvSpPr/>
          <p:nvPr/>
        </p:nvSpPr>
        <p:spPr>
          <a:xfrm>
            <a:off x="6804248" y="2780928"/>
            <a:ext cx="2088232" cy="3384376"/>
          </a:xfrm>
          <a:prstGeom prst="flowChartPunchedTape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bg2">
                    <a:lumMod val="10000"/>
                  </a:schemeClr>
                </a:solidFill>
              </a:rPr>
              <a:t>констатация исходных данных</a:t>
            </a:r>
            <a:endParaRPr lang="ru-RU" sz="2400" dirty="0">
              <a:solidFill>
                <a:schemeClr val="bg2">
                  <a:lumMod val="10000"/>
                </a:schemeClr>
              </a:solidFill>
            </a:endParaRPr>
          </a:p>
        </p:txBody>
      </p:sp>
      <p:cxnSp>
        <p:nvCxnSpPr>
          <p:cNvPr id="22" name="Прямая со стрелкой 21"/>
          <p:cNvCxnSpPr/>
          <p:nvPr/>
        </p:nvCxnSpPr>
        <p:spPr>
          <a:xfrm>
            <a:off x="3419872" y="2492896"/>
            <a:ext cx="0" cy="2880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/>
          <p:nvPr/>
        </p:nvCxnSpPr>
        <p:spPr>
          <a:xfrm>
            <a:off x="1835696" y="2492896"/>
            <a:ext cx="0" cy="21602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/>
          <p:nvPr/>
        </p:nvCxnSpPr>
        <p:spPr>
          <a:xfrm>
            <a:off x="5004048" y="2492896"/>
            <a:ext cx="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/>
          <p:nvPr/>
        </p:nvCxnSpPr>
        <p:spPr>
          <a:xfrm>
            <a:off x="5436096" y="2492896"/>
            <a:ext cx="0" cy="2880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 стрелкой 31"/>
          <p:cNvCxnSpPr/>
          <p:nvPr/>
        </p:nvCxnSpPr>
        <p:spPr>
          <a:xfrm>
            <a:off x="7308304" y="2492896"/>
            <a:ext cx="0" cy="2880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41588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1800" dirty="0" smtClean="0"/>
              <a:t>                                                                                            </a:t>
            </a:r>
          </a:p>
          <a:p>
            <a:pPr>
              <a:buNone/>
            </a:pPr>
            <a:endParaRPr lang="ru-RU" sz="1800" dirty="0" smtClean="0"/>
          </a:p>
          <a:p>
            <a:pPr>
              <a:buNone/>
            </a:pPr>
            <a:r>
              <a:rPr lang="ru-RU" sz="1800" dirty="0" smtClean="0">
                <a:solidFill>
                  <a:srgbClr val="002060"/>
                </a:solidFill>
              </a:rPr>
              <a:t>Английский язык                                                                                  Физика</a:t>
            </a:r>
          </a:p>
          <a:p>
            <a:pPr>
              <a:buNone/>
            </a:pPr>
            <a:r>
              <a:rPr lang="ru-RU" sz="1800" dirty="0" smtClean="0">
                <a:solidFill>
                  <a:srgbClr val="002060"/>
                </a:solidFill>
              </a:rPr>
              <a:t>Зарубежная литература                                                                       Астрономия</a:t>
            </a:r>
          </a:p>
          <a:p>
            <a:pPr>
              <a:buNone/>
            </a:pPr>
            <a:r>
              <a:rPr lang="ru-RU" sz="1800" dirty="0" smtClean="0">
                <a:solidFill>
                  <a:srgbClr val="002060"/>
                </a:solidFill>
              </a:rPr>
              <a:t>Русский язык                                                                                         Химия</a:t>
            </a:r>
          </a:p>
          <a:p>
            <a:pPr>
              <a:buNone/>
            </a:pPr>
            <a:r>
              <a:rPr lang="ru-RU" sz="1800" dirty="0" smtClean="0">
                <a:solidFill>
                  <a:srgbClr val="002060"/>
                </a:solidFill>
              </a:rPr>
              <a:t>Украинский язык и литература                                                         География</a:t>
            </a:r>
          </a:p>
          <a:p>
            <a:pPr>
              <a:buNone/>
            </a:pPr>
            <a:r>
              <a:rPr lang="ru-RU" sz="1800" dirty="0" smtClean="0">
                <a:solidFill>
                  <a:srgbClr val="002060"/>
                </a:solidFill>
              </a:rPr>
              <a:t>История Украины                                                                                 Биология</a:t>
            </a:r>
          </a:p>
          <a:p>
            <a:pPr>
              <a:buNone/>
            </a:pPr>
            <a:r>
              <a:rPr lang="ru-RU" sz="1800" dirty="0" smtClean="0">
                <a:solidFill>
                  <a:srgbClr val="002060"/>
                </a:solidFill>
              </a:rPr>
              <a:t>Историческое краеведение                                                                 Зоология</a:t>
            </a:r>
          </a:p>
          <a:p>
            <a:pPr>
              <a:buNone/>
            </a:pPr>
            <a:r>
              <a:rPr lang="ru-RU" sz="1800" dirty="0" smtClean="0">
                <a:solidFill>
                  <a:srgbClr val="002060"/>
                </a:solidFill>
              </a:rPr>
              <a:t>Психология                                                                                            Ботаника</a:t>
            </a:r>
          </a:p>
          <a:p>
            <a:pPr>
              <a:buNone/>
            </a:pPr>
            <a:r>
              <a:rPr lang="ru-RU" sz="1800" dirty="0" smtClean="0">
                <a:solidFill>
                  <a:srgbClr val="002060"/>
                </a:solidFill>
              </a:rPr>
              <a:t>Экономика                                                                                             Математика                                                                              </a:t>
            </a:r>
          </a:p>
          <a:p>
            <a:pPr>
              <a:buNone/>
            </a:pPr>
            <a:endParaRPr lang="ru-RU" sz="1800" dirty="0" smtClean="0">
              <a:solidFill>
                <a:srgbClr val="002060"/>
              </a:solidFill>
            </a:endParaRPr>
          </a:p>
          <a:p>
            <a:pPr>
              <a:buNone/>
            </a:pPr>
            <a:endParaRPr lang="ru-RU" sz="1800" dirty="0" smtClean="0">
              <a:solidFill>
                <a:srgbClr val="002060"/>
              </a:solidFill>
            </a:endParaRPr>
          </a:p>
          <a:p>
            <a:pPr>
              <a:buNone/>
            </a:pPr>
            <a:r>
              <a:rPr lang="ru-RU" sz="1800" dirty="0" smtClean="0">
                <a:solidFill>
                  <a:srgbClr val="002060"/>
                </a:solidFill>
              </a:rPr>
              <a:t>                                                  </a:t>
            </a:r>
            <a:r>
              <a:rPr lang="ru-RU" sz="1800" dirty="0" err="1" smtClean="0">
                <a:solidFill>
                  <a:srgbClr val="002060"/>
                </a:solidFill>
              </a:rPr>
              <a:t>Мультимедийные</a:t>
            </a:r>
            <a:r>
              <a:rPr lang="ru-RU" sz="1800" dirty="0" smtClean="0">
                <a:solidFill>
                  <a:srgbClr val="002060"/>
                </a:solidFill>
              </a:rPr>
              <a:t> системы</a:t>
            </a:r>
            <a:endParaRPr lang="ru-RU" sz="1800" dirty="0">
              <a:solidFill>
                <a:srgbClr val="002060"/>
              </a:solidFill>
            </a:endParaRPr>
          </a:p>
        </p:txBody>
      </p:sp>
      <p:sp>
        <p:nvSpPr>
          <p:cNvPr id="4" name="16-конечная звезда 3"/>
          <p:cNvSpPr/>
          <p:nvPr/>
        </p:nvSpPr>
        <p:spPr>
          <a:xfrm>
            <a:off x="3563888" y="1556792"/>
            <a:ext cx="3096344" cy="2880320"/>
          </a:xfrm>
          <a:prstGeom prst="star16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Школьное отделение МАН </a:t>
            </a:r>
            <a:endParaRPr lang="ru-RU" sz="20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415880"/>
          </a:xfrm>
        </p:spPr>
        <p:txBody>
          <a:bodyPr/>
          <a:lstStyle/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r>
              <a:rPr lang="ru-RU" dirty="0" smtClean="0"/>
              <a:t>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Получили звание КДЧ -  101 учащийся.</a:t>
            </a:r>
          </a:p>
          <a:p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Подтвердили звание КДЧ – 17 учащихся</a:t>
            </a:r>
          </a:p>
          <a:p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Стали ДЧ МАН – 14 учащихся</a:t>
            </a:r>
            <a:r>
              <a:rPr lang="ru-RU" sz="3200" dirty="0" smtClean="0"/>
              <a:t>.</a:t>
            </a:r>
            <a:endParaRPr lang="ru-RU" sz="3200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80696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     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Действительные члены МАН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911824"/>
          </a:xfrm>
        </p:spPr>
        <p:txBody>
          <a:bodyPr/>
          <a:lstStyle/>
          <a:p>
            <a:pPr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Русский язык                                             5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Английский язык                                      2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Зарубежная литература                            2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Литературное краеведение                      1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Украинский язык и литература               1</a:t>
            </a:r>
          </a:p>
          <a:p>
            <a:pPr>
              <a:buNone/>
            </a:pP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Мультимедийные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системы                      1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Математика                                               1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Биология человека                                    1 </a:t>
            </a:r>
          </a:p>
          <a:p>
            <a:pPr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576064"/>
          </a:xfrm>
        </p:spPr>
        <p:txBody>
          <a:bodyPr>
            <a:noAutofit/>
          </a:bodyPr>
          <a:lstStyle/>
          <a:p>
            <a:pPr algn="ctr"/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Результативность работы  секций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395535" y="836711"/>
          <a:ext cx="8352928" cy="6021289"/>
        </p:xfrm>
        <a:graphic>
          <a:graphicData uri="http://schemas.openxmlformats.org/drawingml/2006/table">
            <a:tbl>
              <a:tblPr/>
              <a:tblGrid>
                <a:gridCol w="1741499"/>
                <a:gridCol w="1652641"/>
                <a:gridCol w="1652641"/>
                <a:gridCol w="1652641"/>
                <a:gridCol w="1653506"/>
              </a:tblGrid>
              <a:tr h="44602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Секция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082" marR="490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Получили звание КДЧ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082" marR="490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Подтвердили звание КДЧ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082" marR="490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Получили 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Звание ДЧ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082" marR="490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Призовые места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082" marR="490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602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Английский язык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082" marR="490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28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082" marR="490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082" marR="490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082" marR="490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082" marR="490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602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Зарубежная литература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082" marR="490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20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082" marR="490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082" marR="490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082" marR="490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082" marR="490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602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Литературное краеведение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082" marR="490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082" marR="490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082" marR="490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082" marR="490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082" marR="490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301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Русский язык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082" marR="490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6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082" marR="490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082" marR="490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082" marR="490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082" marR="490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602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Украинский яз. и лит.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082" marR="490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18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082" marR="490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082" marR="490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082" marR="490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082" marR="490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602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История Украины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082" marR="490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6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082" marR="490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082" marR="490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082" marR="490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082" marR="490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602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Историческое краеведение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082" marR="490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082" marR="490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082" marR="490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082" marR="490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082" marR="490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301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Психология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082" marR="490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082" marR="490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9082" marR="490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082" marR="490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082" marR="490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301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Экономика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082" marR="490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082" marR="490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082" marR="490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082" marR="490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082" marR="490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301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Физика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082" marR="490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082" marR="490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082" marR="490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082" marR="490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082" marR="490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301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Астрономия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082" marR="490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082" marR="490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082" marR="490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082" marR="490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082" marR="490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301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Химия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082" marR="490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082" marR="490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082" marR="490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082" marR="490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082" marR="490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301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Биология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082" marR="490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082" marR="490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082" marR="490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082" marR="490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082" marR="490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301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География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082" marR="490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082" marR="490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082" marR="490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082" marR="490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082" marR="490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602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Мультимедийные системы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082" marR="490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082" marR="490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082" marR="490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082" marR="490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082" marR="490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301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Зоология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082" marR="490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082" marR="490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082" marR="490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082" marR="490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082" marR="490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301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Ботаника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082" marR="490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082" marR="490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--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082" marR="490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082" marR="490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082" marR="490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301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Математика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082" marR="490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082" marR="490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082" marR="490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082" marR="490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082" marR="490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72008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Выводы: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616624"/>
          </a:xfrm>
        </p:spPr>
        <p:txBody>
          <a:bodyPr>
            <a:normAutofit lnSpcReduction="10000"/>
          </a:bodyPr>
          <a:lstStyle/>
          <a:p>
            <a:pPr marL="514350" indent="-514350">
              <a:buAutoNum type="arabicPeriod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Организация исследовательской деятельности является одним из приоритетов современного образования.</a:t>
            </a:r>
          </a:p>
          <a:p>
            <a:pPr marL="514350" indent="-514350">
              <a:buAutoNum type="arabicPeriod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При практической реализации исследовательского подхода в обучении используются разнообразные формы учебной работы: индивидуальная, групповая, коллективная, фронтальная.</a:t>
            </a:r>
          </a:p>
          <a:p>
            <a:pPr marL="514350" indent="-514350">
              <a:buFont typeface="Wingdings 2"/>
              <a:buAutoNum type="arabicPeriod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Учащиеся, занимающиеся исследовательской деятельностью, более коммуникабельны и компетентны, активно участвуют в деятельности школьной, районной научно-практических конференций, в конкурсах исследовательских работ разного уровня.</a:t>
            </a:r>
          </a:p>
          <a:p>
            <a:pPr marL="514350" indent="-514350">
              <a:buFont typeface="Wingdings 2"/>
              <a:buAutoNum type="arabicPeriod"/>
            </a:pPr>
            <a:r>
              <a:rPr lang="ru-RU" sz="2400" dirty="0" smtClean="0"/>
              <a:t>Учебно-исследовательская деятельность требует определенной под готовки как учащегося, так и педагога. В этой совместной работе успех за висит от подготовленности каждого из ее участников.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AutoNum type="arabicPeriod"/>
            </a:pPr>
            <a:endParaRPr lang="ru-RU" dirty="0"/>
          </a:p>
        </p:txBody>
      </p:sp>
    </p:spTree>
  </p:cSld>
  <p:clrMapOvr>
    <a:masterClrMapping/>
  </p:clrMapOvr>
  <p:transition>
    <p:split dir="in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08012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Список использованной литературы и </a:t>
            </a:r>
            <a:r>
              <a:rPr lang="ru-RU" dirty="0" err="1" smtClean="0"/>
              <a:t>интернет-ресурсов</a:t>
            </a:r>
            <a:r>
              <a:rPr lang="ru-RU" dirty="0" smtClean="0"/>
              <a:t>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055840"/>
          </a:xfrm>
        </p:spPr>
        <p:txBody>
          <a:bodyPr>
            <a:normAutofit fontScale="92500"/>
          </a:bodyPr>
          <a:lstStyle/>
          <a:p>
            <a:pPr lvl="0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1. Шишов С.Е.,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Кальней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В.А. Мониторинг качества образования в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шко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ле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 - М.: Российское педагогическое общество, 1998. - 354 с.</a:t>
            </a:r>
          </a:p>
          <a:p>
            <a:pPr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lvl="0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Госс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B.C.,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Семенюк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Э.П., Урсул А.Д. Категории современной науки: Становление и развитие. - М.: Мысль, 1984. - 268 с.</a:t>
            </a:r>
          </a:p>
          <a:p>
            <a:pPr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3.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  <a:hlinkClick r:id="rId2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  <a:hlinkClick r:id="rId2"/>
              </a:rPr>
              <a:t>www.issl.dnttm.ru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— сайт журнала «Исследовательская работа школьника»</a:t>
            </a:r>
          </a:p>
          <a:p>
            <a:pPr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4.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  <a:hlinkClick r:id="rId3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  <a:hlinkClick r:id="rId3"/>
              </a:rPr>
              <a:t>www.konkurs.dnttm.ru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 — обзор исследовательских и научно-практических юношеских конференций, семинаров конкурсов</a:t>
            </a:r>
          </a:p>
          <a:p>
            <a:pPr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5.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  <a:hlinkClick r:id="rId4"/>
              </a:rPr>
              <a:t> </a:t>
            </a:r>
            <a:r>
              <a:rPr lang="ru-RU" sz="2400" b="1" i="1" dirty="0" err="1" smtClean="0">
                <a:latin typeface="Times New Roman" pitchFamily="18" charset="0"/>
                <a:cs typeface="Times New Roman" pitchFamily="18" charset="0"/>
                <a:hlinkClick r:id="rId4"/>
              </a:rPr>
              <a:t>www.subscribe.dnttm.ru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 — рассылка новостей и информации по разнообразным проблемам и мероприятиям рамках работы системы исследовательской деятельности учащихся 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513</TotalTime>
  <Words>533</Words>
  <Application>Microsoft Office PowerPoint</Application>
  <PresentationFormat>Экран (4:3)</PresentationFormat>
  <Paragraphs>186</Paragraphs>
  <Slides>15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Поток</vt:lpstr>
      <vt:lpstr>Слайд 1</vt:lpstr>
      <vt:lpstr>Цель:</vt:lpstr>
      <vt:lpstr>Задачи: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           Действительные члены МАН</vt:lpstr>
      <vt:lpstr>Результативность работы  секций</vt:lpstr>
      <vt:lpstr>Выводы:</vt:lpstr>
      <vt:lpstr>Список использованной литературы и интернет-ресурсов: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WORK</dc:creator>
  <cp:lastModifiedBy>WORK</cp:lastModifiedBy>
  <cp:revision>57</cp:revision>
  <dcterms:created xsi:type="dcterms:W3CDTF">2013-01-02T12:06:03Z</dcterms:created>
  <dcterms:modified xsi:type="dcterms:W3CDTF">2014-02-08T22:45:14Z</dcterms:modified>
</cp:coreProperties>
</file>