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70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2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B53FA-8933-4A42-8D58-D408462C71B7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2F8F6-07FE-4864-9937-99EB4B8FE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2F8F6-07FE-4864-9937-99EB4B8FEE7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2F8F6-07FE-4864-9937-99EB4B8FEE7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635E0B6-B1C5-45DA-BC41-F78DA9039FDA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0E3960E-28F4-4C0A-B2E2-A520B5DDF3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3571876"/>
            <a:ext cx="7772400" cy="2746628"/>
          </a:xfrm>
        </p:spPr>
        <p:txBody>
          <a:bodyPr/>
          <a:lstStyle/>
          <a:p>
            <a:pPr algn="r"/>
            <a:r>
              <a:rPr lang="ru-RU" sz="4400" dirty="0" smtClean="0">
                <a:solidFill>
                  <a:srgbClr val="FFFF00"/>
                </a:solidFill>
              </a:rPr>
              <a:t>ПРИЗНАКИ ДЕЛИМОСТИ </a:t>
            </a:r>
            <a:br>
              <a:rPr lang="ru-RU" sz="4400" dirty="0" smtClean="0">
                <a:solidFill>
                  <a:srgbClr val="FFFF00"/>
                </a:solidFill>
              </a:rPr>
            </a:br>
            <a:r>
              <a:rPr lang="ru-RU" sz="4400" dirty="0" smtClean="0">
                <a:solidFill>
                  <a:srgbClr val="FFFF00"/>
                </a:solidFill>
              </a:rPr>
              <a:t>НА 9 И НА 3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1857364"/>
            <a:ext cx="7772400" cy="135732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Урок  математики в 6 классе</a:t>
            </a:r>
          </a:p>
          <a:p>
            <a:r>
              <a:rPr lang="ru-RU" sz="2400" dirty="0" smtClean="0"/>
              <a:t>учитель Дмитриева О.Е.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3116"/>
            <a:ext cx="7772400" cy="2143140"/>
          </a:xfrm>
        </p:spPr>
        <p:txBody>
          <a:bodyPr/>
          <a:lstStyle/>
          <a:p>
            <a:pPr algn="ctr"/>
            <a:r>
              <a:rPr lang="ru-RU" sz="9600" dirty="0" smtClean="0">
                <a:solidFill>
                  <a:srgbClr val="FFFF00"/>
                </a:solidFill>
              </a:rPr>
              <a:t>Спасибо!</a:t>
            </a:r>
            <a:endParaRPr lang="ru-RU" sz="9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786446" y="3429000"/>
            <a:ext cx="2714644" cy="10001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А. П. </a:t>
            </a:r>
            <a:r>
              <a:rPr lang="ru-RU" sz="2400" dirty="0" err="1" smtClean="0"/>
              <a:t>Конфорович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6902" y="1000108"/>
            <a:ext cx="8156448" cy="1571636"/>
          </a:xfrm>
        </p:spPr>
        <p:txBody>
          <a:bodyPr/>
          <a:lstStyle/>
          <a:p>
            <a:r>
              <a:rPr lang="ru-RU" sz="4400" dirty="0" smtClean="0"/>
              <a:t>«МАТЕМАТИКА УСТУПАЕТ СВОИ КРЕПОСТИ ЛИШЬ СИЛЬНЫМ И СМЕЛЫМ»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631052"/>
          </a:xfrm>
        </p:spPr>
        <p:txBody>
          <a:bodyPr/>
          <a:lstStyle/>
          <a:p>
            <a:r>
              <a:rPr lang="ru-RU" sz="4400" dirty="0" smtClean="0"/>
              <a:t>Устный счет:</a:t>
            </a:r>
            <a:br>
              <a:rPr lang="ru-RU" sz="4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1.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571744"/>
            <a:ext cx="79296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2.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928670"/>
            <a:ext cx="7772400" cy="542689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Выберите числа кратные 2:</a:t>
            </a:r>
          </a:p>
          <a:p>
            <a:pPr>
              <a:buNone/>
            </a:pPr>
            <a:r>
              <a:rPr lang="ru-RU" dirty="0" smtClean="0"/>
              <a:t>А. </a:t>
            </a:r>
            <a:r>
              <a:rPr lang="ru-RU" dirty="0" smtClean="0">
                <a:latin typeface="+mj-lt"/>
              </a:rPr>
              <a:t>26948752;        Б. 2564769;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В.45866981;        Г. 32155121.</a:t>
            </a:r>
          </a:p>
          <a:p>
            <a:pPr>
              <a:buNone/>
            </a:pPr>
            <a:endParaRPr lang="ru-RU" dirty="0" smtClean="0">
              <a:latin typeface="+mj-lt"/>
            </a:endParaRPr>
          </a:p>
          <a:p>
            <a:pPr>
              <a:buNone/>
            </a:pPr>
            <a:r>
              <a:rPr lang="ru-RU" dirty="0" smtClean="0">
                <a:latin typeface="+mj-lt"/>
              </a:rPr>
              <a:t>3.</a:t>
            </a:r>
          </a:p>
          <a:p>
            <a:pPr>
              <a:buNone/>
            </a:pPr>
            <a:r>
              <a:rPr lang="ru-RU" dirty="0" smtClean="0"/>
              <a:t>Выберите числа кратные  5: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А. 3545621;        Б. 201560;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В. 5214566;        Г. 2545655.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416606"/>
          </a:xfrm>
        </p:spPr>
        <p:txBody>
          <a:bodyPr/>
          <a:lstStyle/>
          <a:p>
            <a:r>
              <a:rPr lang="ru-RU" sz="2400" dirty="0" smtClean="0"/>
              <a:t>4.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928670"/>
            <a:ext cx="7772400" cy="542689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+mj-lt"/>
              </a:rPr>
              <a:t>Выберите числа кратные 2 и 5 одновременно: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А. 5855458;       Б. 4562120;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В. 2555855;       Г. 7454522;</a:t>
            </a:r>
          </a:p>
          <a:p>
            <a:pPr>
              <a:buNone/>
            </a:pPr>
            <a:endParaRPr lang="ru-RU" dirty="0" smtClean="0">
              <a:latin typeface="+mj-lt"/>
            </a:endParaRPr>
          </a:p>
          <a:p>
            <a:pPr>
              <a:buNone/>
            </a:pPr>
            <a:endParaRPr lang="ru-RU" dirty="0" smtClean="0">
              <a:latin typeface="+mj-lt"/>
            </a:endParaRPr>
          </a:p>
          <a:p>
            <a:pPr>
              <a:buNone/>
            </a:pPr>
            <a:endParaRPr lang="ru-RU" dirty="0" smtClean="0">
              <a:latin typeface="+mj-lt"/>
            </a:endParaRPr>
          </a:p>
          <a:p>
            <a:pPr>
              <a:buNone/>
            </a:pP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772400" cy="914400"/>
          </a:xfrm>
        </p:spPr>
        <p:txBody>
          <a:bodyPr/>
          <a:lstStyle/>
          <a:p>
            <a:r>
              <a:rPr lang="ru-RU" dirty="0" smtClean="0"/>
              <a:t>1. Вычислите: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А)</a:t>
            </a:r>
          </a:p>
          <a:p>
            <a:pPr>
              <a:buNone/>
            </a:pPr>
            <a:r>
              <a:rPr lang="ru-RU" dirty="0" smtClean="0"/>
              <a:t>          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</a:t>
            </a:r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dirty="0" smtClean="0">
                <a:latin typeface="+mj-lt"/>
              </a:rPr>
              <a:t>23584071:3 =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428868"/>
            <a:ext cx="527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Users\ольга\Pictures\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429000"/>
            <a:ext cx="1657581" cy="562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Вычислите: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А)</a:t>
            </a:r>
          </a:p>
          <a:p>
            <a:pPr>
              <a:buNone/>
            </a:pPr>
            <a:r>
              <a:rPr lang="ru-RU" dirty="0" smtClean="0"/>
              <a:t>          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    </a:t>
            </a:r>
            <a:r>
              <a:rPr lang="ru-RU" dirty="0" smtClean="0">
                <a:latin typeface="+mj-lt"/>
              </a:rPr>
              <a:t>79301241:9=</a:t>
            </a:r>
            <a:endParaRPr lang="ru-RU" dirty="0">
              <a:latin typeface="+mj-lt"/>
            </a:endParaRPr>
          </a:p>
        </p:txBody>
      </p:sp>
      <p:pic>
        <p:nvPicPr>
          <p:cNvPr id="3075" name="Picture 3" descr="C:\Users\ольга\Pictures\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214554"/>
            <a:ext cx="5268061" cy="562053"/>
          </a:xfrm>
          <a:prstGeom prst="rect">
            <a:avLst/>
          </a:prstGeom>
          <a:noFill/>
        </p:spPr>
      </p:pic>
      <p:pic>
        <p:nvPicPr>
          <p:cNvPr id="3076" name="Picture 4" descr="C:\Users\ольга\Pictures\2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357562"/>
            <a:ext cx="1657581" cy="628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3.Вычислите: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428736"/>
            <a:ext cx="7772400" cy="49268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</a:t>
            </a:r>
          </a:p>
          <a:p>
            <a:pPr>
              <a:buNone/>
            </a:pPr>
            <a:r>
              <a:rPr lang="ru-RU" dirty="0" smtClean="0"/>
              <a:t>      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3)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  </a:t>
            </a:r>
            <a:r>
              <a:rPr lang="ru-RU" dirty="0" smtClean="0">
                <a:latin typeface="+mj-lt"/>
              </a:rPr>
              <a:t>1) 29301419:9=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  2)</a:t>
            </a:r>
            <a:r>
              <a:rPr lang="ru-RU" dirty="0" smtClean="0"/>
              <a:t>  </a:t>
            </a:r>
            <a:r>
              <a:rPr lang="ru-RU" dirty="0" smtClean="0">
                <a:latin typeface="+mj-lt"/>
              </a:rPr>
              <a:t>29301419:3=</a:t>
            </a:r>
            <a:endParaRPr lang="ru-RU" dirty="0">
              <a:latin typeface="+mj-lt"/>
            </a:endParaRPr>
          </a:p>
        </p:txBody>
      </p:sp>
      <p:pic>
        <p:nvPicPr>
          <p:cNvPr id="4098" name="Picture 2" descr="C:\Users\ольга\Pictures\3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357430"/>
            <a:ext cx="5277587" cy="657317"/>
          </a:xfrm>
          <a:prstGeom prst="rect">
            <a:avLst/>
          </a:prstGeom>
          <a:noFill/>
        </p:spPr>
      </p:pic>
      <p:pic>
        <p:nvPicPr>
          <p:cNvPr id="4099" name="Picture 3" descr="C:\Users\ольга\Pictures\3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3357562"/>
            <a:ext cx="1609950" cy="600159"/>
          </a:xfrm>
          <a:prstGeom prst="rect">
            <a:avLst/>
          </a:prstGeom>
          <a:noFill/>
        </p:spPr>
      </p:pic>
      <p:pic>
        <p:nvPicPr>
          <p:cNvPr id="4101" name="Picture 5" descr="C:\Users\ольга\Pictures\3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4429132"/>
            <a:ext cx="1629002" cy="514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29566" cy="914400"/>
          </a:xfrm>
        </p:spPr>
        <p:txBody>
          <a:bodyPr/>
          <a:lstStyle/>
          <a:p>
            <a:pPr algn="ctr"/>
            <a:r>
              <a:rPr lang="ru-RU" dirty="0" smtClean="0"/>
              <a:t>Признак делимости на 3, на 9</a:t>
            </a:r>
            <a:br>
              <a:rPr lang="ru-RU" dirty="0" smtClean="0"/>
            </a:br>
            <a:r>
              <a:rPr lang="ru-RU" dirty="0" smtClean="0"/>
              <a:t> Алгоритм: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endParaRPr lang="ru-RU" dirty="0" smtClean="0"/>
          </a:p>
          <a:p>
            <a:pPr lvl="0"/>
            <a:r>
              <a:rPr lang="ru-RU" dirty="0" smtClean="0"/>
              <a:t>Сложить все цифры участвующие в записи числа;</a:t>
            </a:r>
          </a:p>
          <a:p>
            <a:pPr lvl="0"/>
            <a:r>
              <a:rPr lang="ru-RU" dirty="0" smtClean="0"/>
              <a:t>Полученную сумму разделить на 3 или на 9.</a:t>
            </a:r>
          </a:p>
          <a:p>
            <a:pPr lvl="0"/>
            <a:r>
              <a:rPr lang="ru-RU" dirty="0" smtClean="0"/>
              <a:t>Если сумма делится без остатка, то число кратно 3 или 9, если с остатком, то число не делится на 3 или на 9.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488308"/>
          </a:xfrm>
        </p:spPr>
        <p:txBody>
          <a:bodyPr/>
          <a:lstStyle/>
          <a:p>
            <a:r>
              <a:rPr lang="ru-RU" sz="2800" dirty="0" smtClean="0"/>
              <a:t>1.Среди чисел 3156408, 666,85413, 521836,   158409, 3236, 111111, 555, 3003003, выясните какие числа делятся на 3, какие на 9?</a:t>
            </a:r>
            <a:br>
              <a:rPr lang="ru-RU" sz="2800" dirty="0" smtClean="0"/>
            </a:br>
            <a:r>
              <a:rPr lang="ru-RU" sz="2800" dirty="0" smtClean="0"/>
              <a:t>2.Есть ли числа , которые делятся и на 3 и на 9 одновременно? Почему?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3786190"/>
            <a:ext cx="7772400" cy="28575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latin typeface="+mj-lt"/>
              </a:rPr>
              <a:t>3. Вместо звездочки поставьте цифру так, чтобы получилось число кратное 3: 24568*; 9785*21; 77*.</a:t>
            </a:r>
          </a:p>
          <a:p>
            <a:pPr>
              <a:buNone/>
            </a:pPr>
            <a:r>
              <a:rPr lang="ru-RU" sz="2800" dirty="0" smtClean="0">
                <a:latin typeface="+mj-lt"/>
              </a:rPr>
              <a:t>4. Вместо звездочки поставьте цифру так, чтобы получилось число кратное 9: 24568*; 9785*21; 77* </a:t>
            </a:r>
            <a:r>
              <a:rPr lang="ru-RU" sz="2400" dirty="0" smtClean="0">
                <a:latin typeface="+mj-lt"/>
              </a:rPr>
              <a:t/>
            </a:r>
            <a:br>
              <a:rPr lang="ru-RU" sz="2400" dirty="0" smtClean="0">
                <a:latin typeface="+mj-lt"/>
              </a:rPr>
            </a:br>
            <a:endParaRPr lang="ru-R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559482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РЕШЕНИЕ: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42984"/>
            <a:ext cx="8143932" cy="5212576"/>
          </a:xfrm>
        </p:spPr>
        <p:txBody>
          <a:bodyPr>
            <a:normAutofit/>
          </a:bodyPr>
          <a:lstStyle/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1) Сложим известные цифры числа: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	 2+4+5+6+8= 15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2) Найдем ближайшее к нему число (числа) кратное 3: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	15, 18, 21, 24, 27…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3) Найдем разность найденного числа и полученной суммы: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	15-15=0;    21-15=6;   27-15=12…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	18-15=3;    24-15=9;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4) Из всех полученных чисел нам подходят только однозначные: 0; 3; 6.</a:t>
            </a:r>
          </a:p>
          <a:p>
            <a:pPr marL="582930" indent="-514350">
              <a:buNone/>
            </a:pPr>
            <a:r>
              <a:rPr lang="ru-RU" sz="2400" dirty="0" smtClean="0">
                <a:latin typeface="+mj-lt"/>
              </a:rPr>
              <a:t>ЗНАЧИТ: вместо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*</a:t>
            </a:r>
            <a:r>
              <a:rPr lang="ru-RU" sz="2400" dirty="0" smtClean="0">
                <a:latin typeface="+mj-lt"/>
              </a:rPr>
              <a:t> можно подставить: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0; 3; 6</a:t>
            </a:r>
            <a:r>
              <a:rPr lang="ru-RU" sz="2400" dirty="0" smtClean="0"/>
              <a:t>.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ОТВЕТ 3</a:t>
            </a:r>
            <a:r>
              <a:rPr lang="ru-RU" dirty="0" smtClean="0"/>
              <a:t>:           </a:t>
            </a:r>
            <a:r>
              <a:rPr lang="ru-RU" sz="3200" dirty="0" smtClean="0"/>
              <a:t>ОТВЕТ 4: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357298"/>
            <a:ext cx="7772400" cy="49982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+mj-lt"/>
              </a:rPr>
              <a:t>24568* : 3                     24568* : 9 </a:t>
            </a:r>
          </a:p>
          <a:p>
            <a:pPr>
              <a:buNone/>
            </a:pPr>
            <a:r>
              <a:rPr lang="ru-RU" sz="2400" dirty="0" smtClean="0">
                <a:latin typeface="+mj-lt"/>
              </a:rPr>
              <a:t>	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*</a:t>
            </a:r>
            <a:r>
              <a:rPr lang="ru-RU" sz="2400" dirty="0" smtClean="0">
                <a:latin typeface="+mj-lt"/>
              </a:rPr>
              <a:t> это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0; 3; 6.                 </a:t>
            </a:r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*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это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3.</a:t>
            </a:r>
          </a:p>
          <a:p>
            <a:pPr>
              <a:buNone/>
            </a:pPr>
            <a:endParaRPr lang="ru-RU" sz="2400" dirty="0" smtClean="0">
              <a:solidFill>
                <a:srgbClr val="00B0F0"/>
              </a:solidFill>
              <a:latin typeface="+mj-lt"/>
            </a:endParaRPr>
          </a:p>
          <a:p>
            <a:pPr>
              <a:buNone/>
            </a:pPr>
            <a:endParaRPr lang="ru-RU" sz="2400" dirty="0" smtClean="0">
              <a:solidFill>
                <a:srgbClr val="00B0F0"/>
              </a:solidFill>
              <a:latin typeface="+mj-lt"/>
            </a:endParaRPr>
          </a:p>
          <a:p>
            <a:pPr>
              <a:buNone/>
            </a:pPr>
            <a:r>
              <a:rPr lang="ru-RU" sz="2400" dirty="0" smtClean="0">
                <a:latin typeface="+mj-lt"/>
              </a:rPr>
              <a:t>9785*21 : 3                   9785*21 : 3 </a:t>
            </a:r>
          </a:p>
          <a:p>
            <a:pPr>
              <a:buNone/>
            </a:pPr>
            <a:r>
              <a:rPr lang="ru-RU" sz="2400" dirty="0" smtClean="0">
                <a:latin typeface="+mj-lt"/>
              </a:rPr>
              <a:t>	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* </a:t>
            </a:r>
            <a:r>
              <a:rPr lang="ru-RU" sz="2400" dirty="0" smtClean="0">
                <a:latin typeface="+mj-lt"/>
              </a:rPr>
              <a:t>это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1; 4; 7</a:t>
            </a:r>
            <a:r>
              <a:rPr lang="ru-RU" sz="2400" dirty="0" smtClean="0">
                <a:latin typeface="+mj-lt"/>
              </a:rPr>
              <a:t>.                </a:t>
            </a:r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*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это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4.</a:t>
            </a:r>
            <a:r>
              <a:rPr lang="ru-RU" sz="2400" dirty="0" smtClean="0">
                <a:latin typeface="+mj-lt"/>
              </a:rPr>
              <a:t>  </a:t>
            </a:r>
          </a:p>
          <a:p>
            <a:pPr>
              <a:buNone/>
            </a:pPr>
            <a:endParaRPr lang="ru-RU" sz="2400" dirty="0" smtClean="0">
              <a:latin typeface="+mj-lt"/>
            </a:endParaRPr>
          </a:p>
          <a:p>
            <a:pPr>
              <a:buNone/>
            </a:pPr>
            <a:endParaRPr lang="ru-RU" sz="2400" dirty="0" smtClean="0">
              <a:latin typeface="+mj-lt"/>
            </a:endParaRPr>
          </a:p>
          <a:p>
            <a:pPr>
              <a:buNone/>
            </a:pPr>
            <a:r>
              <a:rPr lang="ru-RU" sz="2400" dirty="0" smtClean="0"/>
              <a:t>77* : 3                                                                           77* : 3</a:t>
            </a:r>
          </a:p>
          <a:p>
            <a:pPr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*</a:t>
            </a:r>
            <a:r>
              <a:rPr lang="ru-RU" sz="2400" dirty="0" smtClean="0">
                <a:latin typeface="+mj-lt"/>
              </a:rPr>
              <a:t> это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1; 4; 7</a:t>
            </a:r>
            <a:r>
              <a:rPr lang="ru-RU" sz="2400" dirty="0" smtClean="0">
                <a:latin typeface="+mj-lt"/>
              </a:rPr>
              <a:t>.                 </a:t>
            </a:r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*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это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00B0F0"/>
                </a:solidFill>
                <a:latin typeface="+mj-lt"/>
              </a:rPr>
              <a:t>4.</a:t>
            </a:r>
            <a:r>
              <a:rPr lang="ru-RU" sz="2400" dirty="0" smtClean="0">
                <a:latin typeface="+mj-lt"/>
              </a:rPr>
              <a:t> </a:t>
            </a:r>
          </a:p>
          <a:p>
            <a:pPr>
              <a:buNone/>
            </a:pPr>
            <a:endParaRPr lang="ru-RU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57752" y="714356"/>
            <a:ext cx="45719" cy="5572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85860"/>
            <a:ext cx="7772400" cy="50697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j-lt"/>
              </a:rPr>
              <a:t>№62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ОТВЕТ:</a:t>
            </a:r>
            <a:r>
              <a:rPr lang="ru-RU" sz="2400" b="1" dirty="0" smtClean="0">
                <a:latin typeface="+mj-lt"/>
              </a:rPr>
              <a:t> </a:t>
            </a:r>
            <a:endParaRPr lang="ru-RU" sz="2400" dirty="0" smtClean="0">
              <a:latin typeface="+mj-lt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На 3:  75432; 2772825;    5402070.</a:t>
            </a:r>
            <a:endParaRPr lang="ru-RU" sz="2400" dirty="0" smtClean="0">
              <a:solidFill>
                <a:srgbClr val="FFFF00"/>
              </a:solidFill>
              <a:latin typeface="+mj-lt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На 9: 5402070.</a:t>
            </a:r>
            <a:endParaRPr lang="ru-RU" sz="2400" dirty="0" smtClean="0">
              <a:solidFill>
                <a:srgbClr val="FFFF00"/>
              </a:solidFill>
              <a:latin typeface="+mj-lt"/>
            </a:endParaRPr>
          </a:p>
          <a:p>
            <a:r>
              <a:rPr lang="ru-RU" sz="2400" dirty="0" smtClean="0">
                <a:latin typeface="+mj-lt"/>
              </a:rPr>
              <a:t> №64.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ОТВЕТ:</a:t>
            </a:r>
            <a:endParaRPr lang="ru-RU" sz="2400" dirty="0" smtClean="0">
              <a:latin typeface="+mj-lt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а) 111; 111111; 111111111.</a:t>
            </a:r>
            <a:endParaRPr lang="ru-RU" sz="2400" dirty="0" smtClean="0">
              <a:solidFill>
                <a:srgbClr val="FFFF00"/>
              </a:solidFill>
              <a:latin typeface="+mj-lt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б) 666; 666666; 666666666.</a:t>
            </a:r>
            <a:endParaRPr lang="ru-RU" sz="2400" dirty="0" smtClean="0">
              <a:solidFill>
                <a:srgbClr val="FFFF00"/>
              </a:solidFill>
              <a:latin typeface="+mj-lt"/>
            </a:endParaRPr>
          </a:p>
          <a:p>
            <a:r>
              <a:rPr lang="ru-RU" sz="2400" dirty="0" smtClean="0">
                <a:latin typeface="+mj-lt"/>
              </a:rPr>
              <a:t>№68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ОТВЕТ: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+mj-lt"/>
              </a:rPr>
              <a:t>60кг – нет,  56кг - да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389</TotalTime>
  <Words>358</Words>
  <Application>Microsoft Office PowerPoint</Application>
  <PresentationFormat>Экран (4:3)</PresentationFormat>
  <Paragraphs>91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Метро</vt:lpstr>
      <vt:lpstr>ПРИЗНАКИ ДЕЛИМОСТИ  НА 9 И НА 3</vt:lpstr>
      <vt:lpstr>Спасибо!</vt:lpstr>
      <vt:lpstr>«МАТЕМАТИКА УСТУПАЕТ СВОИ КРЕПОСТИ ЛИШЬ СИЛЬНЫМ И СМЕЛЫМ»</vt:lpstr>
      <vt:lpstr>Устный счет:  1.</vt:lpstr>
      <vt:lpstr>2.</vt:lpstr>
      <vt:lpstr>4.</vt:lpstr>
      <vt:lpstr>1. Вычислите:</vt:lpstr>
      <vt:lpstr>2. Вычислите:</vt:lpstr>
      <vt:lpstr>3.Вычислите:</vt:lpstr>
      <vt:lpstr>Признак делимости на 3, на 9  Алгоритм:  </vt:lpstr>
      <vt:lpstr>1.Среди чисел 3156408, 666,85413, 521836,   158409, 3236, 111111, 555, 3003003, выясните какие числа делятся на 3, какие на 9? 2.Есть ли числа , которые делятся и на 3 и на 9 одновременно? Почему?</vt:lpstr>
      <vt:lpstr>РЕШЕНИЕ:</vt:lpstr>
      <vt:lpstr>ОТВЕТ 3:           ОТВЕТ 4:</vt:lpstr>
      <vt:lpstr>Самостоятельная работа: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ПРИЗНАКИ ДЕЛИМОСТИ  НА 9 И НА 3</dc:title>
  <dc:creator>ольга</dc:creator>
  <cp:lastModifiedBy>ольга</cp:lastModifiedBy>
  <cp:revision>40</cp:revision>
  <dcterms:created xsi:type="dcterms:W3CDTF">2013-12-08T18:04:09Z</dcterms:created>
  <dcterms:modified xsi:type="dcterms:W3CDTF">2013-12-09T18:40:32Z</dcterms:modified>
</cp:coreProperties>
</file>