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2D307-EC0A-471F-AFD7-31FF996A4363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56B2-E319-416A-ADDC-366D264AD3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23528" y="1600200"/>
            <a:ext cx="8424936" cy="452596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 algn="ctr">
              <a:buNone/>
            </a:pPr>
            <a:r>
              <a:rPr lang="ru-RU" sz="4000" b="1" dirty="0" smtClean="0">
                <a:solidFill>
                  <a:srgbClr val="FFFF00"/>
                </a:solidFill>
              </a:rPr>
              <a:t>§ 13. ОБЩЕСТВЕННОЕ </a:t>
            </a:r>
            <a:r>
              <a:rPr lang="ru-RU" sz="4000" b="1" dirty="0" smtClean="0">
                <a:solidFill>
                  <a:srgbClr val="FFFF00"/>
                </a:solidFill>
              </a:rPr>
              <a:t>СОЗНАНИЕ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План темы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1. Сущность и особенности общественного сознания.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2. Структура общественного сознания.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3. Общественная психология и идеология 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4. Индивидуальное и общественное сознание.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11560" y="476672"/>
            <a:ext cx="7848872" cy="5649491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b="1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chemeClr val="bg1"/>
                </a:solidFill>
              </a:rPr>
              <a:t>В обществе сознание выступает как общественное сознание, как сфера духовной жизни, в которой осмысливаются. Оформляются и реализуются интересы и представления различных социальных групп и общества в целом.</a:t>
            </a:r>
          </a:p>
          <a:p>
            <a:pPr>
              <a:buNone/>
            </a:pPr>
            <a:endParaRPr lang="ru-RU" sz="2400" b="1" i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</a:rPr>
              <a:t>Общественное сознание </a:t>
            </a:r>
            <a:r>
              <a:rPr lang="ru-RU" sz="2800" b="1" dirty="0" smtClean="0">
                <a:solidFill>
                  <a:schemeClr val="bg1"/>
                </a:solidFill>
              </a:rPr>
              <a:t>– </a:t>
            </a:r>
            <a:r>
              <a:rPr lang="ru-RU" sz="2800" dirty="0" smtClean="0">
                <a:solidFill>
                  <a:schemeClr val="bg1"/>
                </a:solidFill>
              </a:rPr>
              <a:t>совокупность идей, взглядов, теорий, а также чувств, привычек и нравов   определенной социальной общности или группы.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Факторы общественного сознания</a:t>
            </a:r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412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41297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Деятельность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людей,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направленная на удовлетворение потребностей в новых идеях, знаниях, нравственном совершенствовании, удовлетворении чувства</a:t>
                      </a:r>
                      <a:r>
                        <a:rPr lang="ru-RU" sz="2400" baseline="0" dirty="0" smtClean="0"/>
                        <a:t> прекрасного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Деятельность, направленная на распространение</a:t>
                      </a:r>
                      <a:r>
                        <a:rPr lang="ru-RU" sz="2400" baseline="0" dirty="0" smtClean="0"/>
                        <a:t> научных знаний, норм морали (функции школ, ВУЗов, СМИ и др.)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Особенности общественного сознания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FFFF00"/>
                </a:solidFill>
              </a:rPr>
              <a:t>1. Относительный характер:</a:t>
            </a:r>
          </a:p>
          <a:p>
            <a:pPr>
              <a:buNone/>
            </a:pPr>
            <a:r>
              <a:rPr lang="ru-RU" sz="2400" dirty="0">
                <a:solidFill>
                  <a:schemeClr val="bg1"/>
                </a:solidFill>
              </a:rPr>
              <a:t>а</a:t>
            </a:r>
            <a:r>
              <a:rPr lang="ru-RU" sz="2400" dirty="0" smtClean="0">
                <a:solidFill>
                  <a:schemeClr val="bg1"/>
                </a:solidFill>
              </a:rPr>
              <a:t>) возможно отставание общественного сознания от общественного бытия (пережитки прошлого, традиции)</a:t>
            </a:r>
          </a:p>
          <a:p>
            <a:pPr>
              <a:buNone/>
            </a:pPr>
            <a:r>
              <a:rPr lang="ru-RU" sz="2400" dirty="0">
                <a:solidFill>
                  <a:schemeClr val="bg1"/>
                </a:solidFill>
              </a:rPr>
              <a:t>б</a:t>
            </a:r>
            <a:r>
              <a:rPr lang="ru-RU" sz="2400" dirty="0" smtClean="0">
                <a:solidFill>
                  <a:schemeClr val="bg1"/>
                </a:solidFill>
              </a:rPr>
              <a:t>) идеи и взгляды могут опережать  реальные условия (прогнозы, социальные мечты)</a:t>
            </a:r>
          </a:p>
          <a:p>
            <a:pPr>
              <a:buNone/>
            </a:pPr>
            <a:r>
              <a:rPr lang="ru-RU" sz="2400" dirty="0" smtClean="0">
                <a:solidFill>
                  <a:srgbClr val="FFFF00"/>
                </a:solidFill>
              </a:rPr>
              <a:t>2. Преемственность: </a:t>
            </a:r>
            <a:r>
              <a:rPr lang="ru-RU" sz="2400" dirty="0" smtClean="0">
                <a:solidFill>
                  <a:schemeClr val="bg1"/>
                </a:solidFill>
              </a:rPr>
              <a:t>сохранение лучшего и полезного, что было в старом обществе (наука, мораль, традиции)</a:t>
            </a:r>
          </a:p>
          <a:p>
            <a:pPr>
              <a:buNone/>
            </a:pPr>
            <a:r>
              <a:rPr lang="ru-RU" sz="2400" dirty="0" smtClean="0">
                <a:solidFill>
                  <a:srgbClr val="FFFF00"/>
                </a:solidFill>
              </a:rPr>
              <a:t>3. Воздействие общественного сознания на всю жизнь общества: </a:t>
            </a:r>
            <a:r>
              <a:rPr lang="ru-RU" sz="2400" dirty="0" smtClean="0">
                <a:solidFill>
                  <a:schemeClr val="bg1"/>
                </a:solidFill>
              </a:rPr>
              <a:t>проявляется через деятельность людей (действия могут быть прогрессивными и тормозящими</a:t>
            </a:r>
            <a:r>
              <a:rPr lang="ru-RU" sz="2000" dirty="0" smtClean="0">
                <a:solidFill>
                  <a:schemeClr val="bg1"/>
                </a:solidFill>
              </a:rPr>
              <a:t>)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Структура общественного сознания</a:t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3600" dirty="0" smtClean="0">
                <a:solidFill>
                  <a:srgbClr val="FFFF00"/>
                </a:solidFill>
              </a:rPr>
              <a:t/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заполнить таблицу  учебник , стр. 149</a:t>
            </a:r>
            <a:endParaRPr lang="ru-RU" sz="1800" dirty="0">
              <a:solidFill>
                <a:schemeClr val="bg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132855"/>
          <a:ext cx="8229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29030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Формы общественного сознания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содержание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Уровни общественного сознания</a:t>
            </a:r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Обыденный</a:t>
                      </a:r>
                    </a:p>
                    <a:p>
                      <a:pPr algn="l"/>
                      <a:endParaRPr lang="ru-RU" sz="2400" dirty="0" smtClean="0"/>
                    </a:p>
                    <a:p>
                      <a:pPr algn="l"/>
                      <a:r>
                        <a:rPr lang="ru-RU" sz="2400" b="1" dirty="0" smtClean="0"/>
                        <a:t>Общественная психология </a:t>
                      </a:r>
                      <a:r>
                        <a:rPr lang="ru-RU" sz="2400" b="0" dirty="0" smtClean="0"/>
                        <a:t>– психологический склад (социальный характер), психологическое состояние (апатия, стресс), психические явления (паника, слухи, мода)</a:t>
                      </a:r>
                    </a:p>
                    <a:p>
                      <a:pPr algn="ctr"/>
                      <a:endParaRPr lang="ru-RU" sz="2400" b="0" dirty="0" smtClean="0"/>
                    </a:p>
                    <a:p>
                      <a:pPr algn="l"/>
                      <a:r>
                        <a:rPr lang="ru-RU" sz="2400" b="0" dirty="0" smtClean="0"/>
                        <a:t>Формируется в основном стихийно, но возможно и целенаправленное</a:t>
                      </a:r>
                      <a:r>
                        <a:rPr lang="ru-RU" sz="2400" b="0" baseline="0" dirty="0" smtClean="0"/>
                        <a:t> формирование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Теоретический</a:t>
                      </a:r>
                    </a:p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Идеология -  </a:t>
                      </a:r>
                      <a:r>
                        <a:rPr lang="ru-RU" sz="2400" b="0" dirty="0" smtClean="0"/>
                        <a:t>система теоретических взглядов  и идей  тех или иных социальных групп</a:t>
                      </a:r>
                    </a:p>
                    <a:p>
                      <a:pPr algn="l"/>
                      <a:endParaRPr lang="ru-RU" sz="2400" b="0" dirty="0" smtClean="0"/>
                    </a:p>
                    <a:p>
                      <a:pPr algn="l"/>
                      <a:endParaRPr lang="ru-RU" sz="2400" b="0" dirty="0" smtClean="0"/>
                    </a:p>
                    <a:p>
                      <a:pPr algn="ctr"/>
                      <a:r>
                        <a:rPr lang="ru-RU" sz="2400" b="0" dirty="0" smtClean="0"/>
                        <a:t>Формируется целенаправленно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Стрелка вниз 7"/>
          <p:cNvSpPr/>
          <p:nvPr/>
        </p:nvSpPr>
        <p:spPr>
          <a:xfrm>
            <a:off x="2483768" y="2132856"/>
            <a:ext cx="57606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2411760" y="4581128"/>
            <a:ext cx="43204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6588224" y="4005064"/>
            <a:ext cx="4846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39552" y="692696"/>
            <a:ext cx="7690048" cy="5433467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dirty="0" smtClean="0">
                <a:solidFill>
                  <a:srgbClr val="FFFF00"/>
                </a:solidFill>
              </a:rPr>
              <a:t>Общественное сознание зависит от общественного бытия.</a:t>
            </a:r>
          </a:p>
          <a:p>
            <a:pPr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Общественное бытие – материальная жизнь людей (материальная деятельность людей и материальные отношения в процессе этой деятельности)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Соотношение общественного бытия и общественного сознания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Относительная самостоятельность общественного сознания (преемственность, опережение, отставание)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Активная роль общественного сознания может способствовать или тормозить общественное развитие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Классовый характер общественного бытия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Стороны общественного сознания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м</a:t>
            </a:r>
            <a:r>
              <a:rPr lang="ru-RU" dirty="0" smtClean="0">
                <a:solidFill>
                  <a:srgbClr val="FFFF00"/>
                </a:solidFill>
              </a:rPr>
              <a:t>ассовое сознание</a:t>
            </a:r>
            <a:r>
              <a:rPr lang="ru-RU" dirty="0" smtClean="0">
                <a:solidFill>
                  <a:schemeClr val="bg1"/>
                </a:solidFill>
              </a:rPr>
              <a:t>, выражением которого служит общественное мнение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о</a:t>
            </a:r>
            <a:r>
              <a:rPr lang="ru-RU" dirty="0" smtClean="0">
                <a:solidFill>
                  <a:srgbClr val="FFFF00"/>
                </a:solidFill>
              </a:rPr>
              <a:t>быденное сознание  </a:t>
            </a:r>
            <a:r>
              <a:rPr lang="ru-RU" dirty="0" smtClean="0">
                <a:solidFill>
                  <a:schemeClr val="bg1"/>
                </a:solidFill>
              </a:rPr>
              <a:t>не поднимается до теоретических обобщений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55576" y="476672"/>
            <a:ext cx="7474024" cy="56494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Носителем общественного сознания  может быть отдельный человек или социальная группа, то есть </a:t>
            </a:r>
            <a:r>
              <a:rPr lang="ru-RU" sz="2800" dirty="0" smtClean="0">
                <a:solidFill>
                  <a:srgbClr val="FFFF00"/>
                </a:solidFill>
              </a:rPr>
              <a:t>индивидуальное и общественное сознание.</a:t>
            </a:r>
          </a:p>
          <a:p>
            <a:pPr>
              <a:buNone/>
            </a:pPr>
            <a:endParaRPr lang="ru-RU" sz="2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FFFF00"/>
                </a:solidFill>
              </a:rPr>
              <a:t>Индивидуальному сознанию свойственны</a:t>
            </a:r>
          </a:p>
          <a:p>
            <a:pPr>
              <a:buFontTx/>
              <a:buChar char="-"/>
            </a:pPr>
            <a:r>
              <a:rPr lang="ru-RU" sz="2800" i="1" dirty="0" smtClean="0">
                <a:solidFill>
                  <a:schemeClr val="bg1"/>
                </a:solidFill>
              </a:rPr>
              <a:t>все черты, присущие человеку (способности, интересы, национальность, образование)</a:t>
            </a:r>
          </a:p>
          <a:p>
            <a:pPr>
              <a:buFontTx/>
              <a:buChar char="-"/>
            </a:pPr>
            <a:r>
              <a:rPr lang="ru-RU" sz="2800" i="1" dirty="0">
                <a:solidFill>
                  <a:schemeClr val="bg1"/>
                </a:solidFill>
              </a:rPr>
              <a:t>т</a:t>
            </a:r>
            <a:r>
              <a:rPr lang="ru-RU" sz="2800" i="1" dirty="0" smtClean="0">
                <a:solidFill>
                  <a:schemeClr val="bg1"/>
                </a:solidFill>
              </a:rPr>
              <a:t>о общее, что характеризует ту социальную группу, к которой принадлежит данный человек</a:t>
            </a:r>
          </a:p>
          <a:p>
            <a:pPr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4" y="404664"/>
          <a:ext cx="8280920" cy="604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98067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Общественное сознание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Индивидуальное  сознание</a:t>
                      </a:r>
                      <a:endParaRPr lang="ru-RU" sz="2400" dirty="0"/>
                    </a:p>
                  </a:txBody>
                  <a:tcPr/>
                </a:tc>
              </a:tr>
              <a:tr h="5067993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Характеризует способ существования данного</a:t>
                      </a:r>
                      <a:r>
                        <a:rPr lang="ru-RU" sz="2400" baseline="0" dirty="0" smtClean="0"/>
                        <a:t> общества.</a:t>
                      </a:r>
                    </a:p>
                    <a:p>
                      <a:endParaRPr lang="ru-RU" sz="2400" baseline="0" dirty="0" smtClean="0"/>
                    </a:p>
                    <a:p>
                      <a:r>
                        <a:rPr lang="ru-RU" sz="2400" baseline="0" dirty="0" smtClean="0"/>
                        <a:t>Формируется под влиянием общ. бытия. Но эта зависимость не является абсолютной.</a:t>
                      </a:r>
                    </a:p>
                    <a:p>
                      <a:endParaRPr lang="ru-RU" sz="2400" baseline="0" dirty="0" smtClean="0"/>
                    </a:p>
                    <a:p>
                      <a:endParaRPr lang="ru-RU" sz="2400" baseline="0" dirty="0" smtClean="0"/>
                    </a:p>
                    <a:p>
                      <a:r>
                        <a:rPr lang="ru-RU" sz="2400" baseline="0" dirty="0" smtClean="0"/>
                        <a:t>Обслуживает потребности общества как единого целого.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Рождается и умирает вместе с конкретным человеком.</a:t>
                      </a:r>
                    </a:p>
                    <a:p>
                      <a:endParaRPr lang="ru-RU" sz="2400" dirty="0" smtClean="0"/>
                    </a:p>
                    <a:p>
                      <a:r>
                        <a:rPr lang="ru-RU" sz="2400" dirty="0" smtClean="0"/>
                        <a:t>Формируется как результат взаимодействия макросреды </a:t>
                      </a:r>
                      <a:r>
                        <a:rPr lang="ru-RU" sz="2400" baseline="0" dirty="0" smtClean="0"/>
                        <a:t> (общественного бытия) и микросреды (условий личной жизни и ближнего окружения).</a:t>
                      </a:r>
                    </a:p>
                    <a:p>
                      <a:endParaRPr lang="ru-RU" sz="2400" baseline="0" dirty="0" smtClean="0"/>
                    </a:p>
                    <a:p>
                      <a:r>
                        <a:rPr lang="ru-RU" sz="2400" dirty="0" smtClean="0"/>
                        <a:t>Обслуживает потребности индивида.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11560" y="548680"/>
            <a:ext cx="7618040" cy="557748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</a:t>
            </a:r>
            <a:r>
              <a:rPr lang="ru-RU" dirty="0" smtClean="0">
                <a:solidFill>
                  <a:srgbClr val="FFFF00"/>
                </a:solidFill>
              </a:rPr>
              <a:t>Общественное  и индивидуальное сознание постоянно взаимодействуют между собой:</a:t>
            </a:r>
          </a:p>
          <a:p>
            <a:pPr>
              <a:buNone/>
            </a:pPr>
            <a:endParaRPr lang="ru-RU" sz="1000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ru-RU" sz="2800" i="1" dirty="0" smtClean="0">
                <a:solidFill>
                  <a:schemeClr val="bg1"/>
                </a:solidFill>
              </a:rPr>
              <a:t>влияние общественного сознания на индивида  через обучение, воспитание, отношения с другими людьми (избирательное отношение)</a:t>
            </a:r>
          </a:p>
          <a:p>
            <a:pPr>
              <a:buFontTx/>
              <a:buChar char="-"/>
            </a:pPr>
            <a:r>
              <a:rPr lang="ru-RU" sz="2800" i="1" dirty="0">
                <a:solidFill>
                  <a:schemeClr val="bg1"/>
                </a:solidFill>
              </a:rPr>
              <a:t>и</a:t>
            </a:r>
            <a:r>
              <a:rPr lang="ru-RU" sz="2800" i="1" dirty="0" smtClean="0">
                <a:solidFill>
                  <a:schemeClr val="bg1"/>
                </a:solidFill>
              </a:rPr>
              <a:t>сходящая от индивида мысль может стать общественным достоянием и стать убеждениями, нормой поведения других людей</a:t>
            </a:r>
            <a:endParaRPr lang="ru-RU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Домашнее задание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bg1"/>
                </a:solidFill>
              </a:rPr>
              <a:t>§ 13, вопросы и задания к документу  на стр. 154 (из книги французского психолога, историка </a:t>
            </a:r>
            <a:r>
              <a:rPr lang="ru-RU" dirty="0" err="1" smtClean="0">
                <a:solidFill>
                  <a:schemeClr val="bg1"/>
                </a:solidFill>
              </a:rPr>
              <a:t>Г.Лебона</a:t>
            </a:r>
            <a:r>
              <a:rPr lang="ru-RU" dirty="0" smtClean="0">
                <a:solidFill>
                  <a:schemeClr val="bg1"/>
                </a:solidFill>
              </a:rPr>
              <a:t> «Психология народов и масс»).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531</Words>
  <Application>Microsoft Office PowerPoint</Application>
  <PresentationFormat>Экран (4:3)</PresentationFormat>
  <Paragraphs>84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План темы</vt:lpstr>
      <vt:lpstr>Слайд 3</vt:lpstr>
      <vt:lpstr>Факторы общественного сознания</vt:lpstr>
      <vt:lpstr>Особенности общественного сознания</vt:lpstr>
      <vt:lpstr>Структура общественного сознания  заполнить таблицу  учебник , стр. 149</vt:lpstr>
      <vt:lpstr>Уровни общественного сознания</vt:lpstr>
      <vt:lpstr>Слайд 8</vt:lpstr>
      <vt:lpstr>Соотношение общественного бытия и общественного сознания</vt:lpstr>
      <vt:lpstr>Стороны общественного сознания</vt:lpstr>
      <vt:lpstr>Слайд 11</vt:lpstr>
      <vt:lpstr>Слайд 12</vt:lpstr>
      <vt:lpstr>Слайд 13</vt:lpstr>
      <vt:lpstr>Домашнее задание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Валентина</cp:lastModifiedBy>
  <cp:revision>13</cp:revision>
  <dcterms:created xsi:type="dcterms:W3CDTF">2013-12-10T17:38:29Z</dcterms:created>
  <dcterms:modified xsi:type="dcterms:W3CDTF">2013-12-14T18:47:57Z</dcterms:modified>
</cp:coreProperties>
</file>