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activeX/activeX1.xml" ContentType="application/vnd.ms-office.activeX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94" r:id="rId5"/>
    <p:sldId id="295" r:id="rId6"/>
    <p:sldId id="296" r:id="rId7"/>
    <p:sldId id="290" r:id="rId8"/>
    <p:sldId id="299" r:id="rId9"/>
    <p:sldId id="303" r:id="rId10"/>
    <p:sldId id="307" r:id="rId11"/>
    <p:sldId id="291" r:id="rId12"/>
    <p:sldId id="300" r:id="rId13"/>
    <p:sldId id="304" r:id="rId14"/>
    <p:sldId id="308" r:id="rId15"/>
    <p:sldId id="292" r:id="rId16"/>
    <p:sldId id="301" r:id="rId17"/>
    <p:sldId id="305" r:id="rId18"/>
    <p:sldId id="309" r:id="rId19"/>
    <p:sldId id="293" r:id="rId20"/>
    <p:sldId id="302" r:id="rId21"/>
    <p:sldId id="306" r:id="rId22"/>
    <p:sldId id="310" r:id="rId23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939CF"/>
    <a:srgbClr val="FF99FF"/>
    <a:srgbClr val="FF33CC"/>
    <a:srgbClr val="3CC2F2"/>
    <a:srgbClr val="660033"/>
    <a:srgbClr val="FF66FF"/>
    <a:srgbClr val="800000"/>
    <a:srgbClr val="FFCCCC"/>
    <a:srgbClr val="FF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90" autoAdjust="0"/>
    <p:restoredTop sz="94693" autoAdjust="0"/>
  </p:normalViewPr>
  <p:slideViewPr>
    <p:cSldViewPr>
      <p:cViewPr varScale="1">
        <p:scale>
          <a:sx n="70" d="100"/>
          <a:sy n="70" d="100"/>
        </p:scale>
        <p:origin x="-5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2894088219"/>
  <ax:ocxPr ax:name="Size" ax:value="3175;1270"/>
  <ax:ocxPr ax:name="Value" ax:value="0"/>
  <ax:ocxPr ax:name="BorderColor" ax:value="2147483650"/>
  <ax:ocxPr ax:name="FontName" ax:value="Arial"/>
  <ax:ocxPr ax:name="FontHeight" ax:value="480"/>
  <ax:ocxPr ax:name="FontCharSet" ax:value="204"/>
  <ax:ocxPr ax:name="FontPitchAndFamily" ax:value="2"/>
  <ax:ocxPr ax:name="ParagraphAlign" ax:value="3"/>
</ax:ocx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2894088219"/>
  <ax:ocxPr ax:name="Size" ax:value="3175;1270"/>
  <ax:ocxPr ax:name="Value" ax:value="0"/>
  <ax:ocxPr ax:name="BorderColor" ax:value="2147483650"/>
  <ax:ocxPr ax:name="FontName" ax:value="Arial"/>
  <ax:ocxPr ax:name="FontHeight" ax:value="480"/>
  <ax:ocxPr ax:name="FontCharSet" ax:value="204"/>
  <ax:ocxPr ax:name="FontPitchAndFamily" ax:value="2"/>
  <ax:ocxPr ax:name="ParagraphAlign" ax:value="3"/>
</ax:ocx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2894088219"/>
  <ax:ocxPr ax:name="Size" ax:value="3175;1270"/>
  <ax:ocxPr ax:name="Value" ax:value="0"/>
  <ax:ocxPr ax:name="BorderColor" ax:value="2147483650"/>
  <ax:ocxPr ax:name="FontName" ax:value="Arial"/>
  <ax:ocxPr ax:name="FontHeight" ax:value="480"/>
  <ax:ocxPr ax:name="FontCharSet" ax:value="204"/>
  <ax:ocxPr ax:name="FontPitchAndFamily" ax:value="2"/>
  <ax:ocxPr ax:name="ParagraphAlign" ax:value="3"/>
</ax:ocx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76C1-CC53-4999-8886-B135B66CC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65CED-262B-498B-B2E9-002AACFB3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9FA73-96E8-412A-A852-ACE848381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C3B2D-3EBA-47C3-83E6-AD68CC26A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EF236-6835-4137-9CC2-757E30DDE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D3CFD-4F3B-4800-8CD6-F59931286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6435B-F8B9-4886-A2C9-CDADCC2A9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E0A07-A318-4543-9A39-9D5A875EB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BF61B-8A74-49D1-8646-177C6F0BB3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D2A10-BB9B-4761-BCEF-8DF673187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489E1-56CD-4AED-B124-AFDB20FF6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EF710CA5-5166-4BDE-823A-BA68DF106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84;&#1086;&#1081;&#1076;&#1080;&#1089;&#1082;&#1087;&#1088;&#1086;&#1073;\&#1076;&#1080;&#1089;&#1082;\&#1089;&#1074;&#1086;&#1103;%20&#1080;&#1075;&#1088;&#1072;\JeopardyMusic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4.xml"/><Relationship Id="rId18" Type="http://schemas.openxmlformats.org/officeDocument/2006/relationships/slide" Target="slide20.xml"/><Relationship Id="rId26" Type="http://schemas.openxmlformats.org/officeDocument/2006/relationships/image" Target="../media/image6.png"/><Relationship Id="rId3" Type="http://schemas.openxmlformats.org/officeDocument/2006/relationships/control" Target="../activeX/activeX2.xml"/><Relationship Id="rId21" Type="http://schemas.openxmlformats.org/officeDocument/2006/relationships/slide" Target="slide17.xml"/><Relationship Id="rId7" Type="http://schemas.openxmlformats.org/officeDocument/2006/relationships/slide" Target="slide3.xml"/><Relationship Id="rId12" Type="http://schemas.openxmlformats.org/officeDocument/2006/relationships/slide" Target="slide9.xml"/><Relationship Id="rId17" Type="http://schemas.openxmlformats.org/officeDocument/2006/relationships/slide" Target="slide13.xml"/><Relationship Id="rId25" Type="http://schemas.openxmlformats.org/officeDocument/2006/relationships/slide" Target="slide22.xml"/><Relationship Id="rId2" Type="http://schemas.openxmlformats.org/officeDocument/2006/relationships/control" Target="../activeX/activeX1.xml"/><Relationship Id="rId16" Type="http://schemas.openxmlformats.org/officeDocument/2006/relationships/slide" Target="slide11.xml"/><Relationship Id="rId20" Type="http://schemas.openxmlformats.org/officeDocument/2006/relationships/slide" Target="slide15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slide" Target="slide2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12.xml"/><Relationship Id="rId23" Type="http://schemas.openxmlformats.org/officeDocument/2006/relationships/slide" Target="slide19.xml"/><Relationship Id="rId10" Type="http://schemas.openxmlformats.org/officeDocument/2006/relationships/slide" Target="slide6.xml"/><Relationship Id="rId19" Type="http://schemas.openxmlformats.org/officeDocument/2006/relationships/slide" Target="slide16.xml"/><Relationship Id="rId4" Type="http://schemas.openxmlformats.org/officeDocument/2006/relationships/control" Target="../activeX/activeX3.xml"/><Relationship Id="rId9" Type="http://schemas.openxmlformats.org/officeDocument/2006/relationships/slide" Target="slide8.xml"/><Relationship Id="rId14" Type="http://schemas.openxmlformats.org/officeDocument/2006/relationships/slide" Target="slide10.xml"/><Relationship Id="rId22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200" cy="634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3503" y="685800"/>
            <a:ext cx="5917004" cy="1569660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9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Своя игра</a:t>
            </a:r>
          </a:p>
        </p:txBody>
      </p:sp>
      <p:pic>
        <p:nvPicPr>
          <p:cNvPr id="9" name="Jeopardy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1346" y="2967335"/>
            <a:ext cx="8561318" cy="2061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 Герои земли владимирской»</a:t>
            </a:r>
            <a:endParaRPr lang="ru-RU" sz="48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8839199" y="457199"/>
            <a:ext cx="152399" cy="1523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10" name="Text Box 51"/>
          <p:cNvSpPr txBox="1">
            <a:spLocks noChangeArrowheads="1"/>
          </p:cNvSpPr>
          <p:nvPr/>
        </p:nvSpPr>
        <p:spPr bwMode="auto">
          <a:xfrm>
            <a:off x="593725" y="319088"/>
            <a:ext cx="11969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</a:t>
            </a:r>
          </a:p>
          <a:p>
            <a:pPr algn="ctr">
              <a:spcBef>
                <a:spcPct val="50000"/>
              </a:spcBef>
            </a:pP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Муромец</a:t>
            </a:r>
            <a:endParaRPr lang="en-US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3112" name="Text Box 161"/>
          <p:cNvSpPr txBox="1">
            <a:spLocks noChangeArrowheads="1"/>
          </p:cNvSpPr>
          <p:nvPr/>
        </p:nvSpPr>
        <p:spPr bwMode="auto">
          <a:xfrm>
            <a:off x="6555659" y="289717"/>
            <a:ext cx="11969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нашим краем</a:t>
            </a:r>
            <a:endParaRPr lang="en-US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113" name="Text Box 162"/>
          <p:cNvSpPr txBox="1">
            <a:spLocks noChangeArrowheads="1"/>
          </p:cNvSpPr>
          <p:nvPr/>
        </p:nvSpPr>
        <p:spPr bwMode="auto">
          <a:xfrm>
            <a:off x="2244019" y="381000"/>
            <a:ext cx="134112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</a:t>
            </a:r>
            <a:endParaRPr lang="en-US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213" name="Text Box 165"/>
          <p:cNvSpPr txBox="1">
            <a:spLocks noChangeArrowheads="1"/>
          </p:cNvSpPr>
          <p:nvPr/>
        </p:nvSpPr>
        <p:spPr bwMode="auto">
          <a:xfrm>
            <a:off x="4332214" y="307196"/>
            <a:ext cx="12954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киногерои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121" name="Text Box 171">
            <a:hlinkClick r:id="" action="ppaction://macro?name=team1"/>
          </p:cNvPr>
          <p:cNvSpPr txBox="1">
            <a:spLocks noChangeArrowheads="1"/>
          </p:cNvSpPr>
          <p:nvPr/>
        </p:nvSpPr>
        <p:spPr bwMode="auto">
          <a:xfrm>
            <a:off x="1348739" y="5486400"/>
            <a:ext cx="99060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Arial" pitchFamily="34" charset="0"/>
              </a:rPr>
              <a:t>1</a:t>
            </a:r>
            <a:endParaRPr lang="en-US" sz="2000" b="1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125" name="Text Box 178"/>
          <p:cNvSpPr txBox="1">
            <a:spLocks noChangeArrowheads="1"/>
          </p:cNvSpPr>
          <p:nvPr/>
        </p:nvSpPr>
        <p:spPr bwMode="auto">
          <a:xfrm>
            <a:off x="1087200" y="5943600"/>
            <a:ext cx="1444625" cy="7620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57" name="Скругленный прямоугольник 56">
            <a:hlinkClick r:id="rId6" action="ppaction://hlinksldjump"/>
          </p:cNvPr>
          <p:cNvSpPr/>
          <p:nvPr/>
        </p:nvSpPr>
        <p:spPr>
          <a:xfrm>
            <a:off x="2137064" y="1160507"/>
            <a:ext cx="1577880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100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58" name="Скругленный прямоугольник 57">
            <a:hlinkClick r:id="rId7" action="ppaction://hlinksldjump"/>
          </p:cNvPr>
          <p:cNvSpPr/>
          <p:nvPr/>
        </p:nvSpPr>
        <p:spPr>
          <a:xfrm>
            <a:off x="457199" y="1185000"/>
            <a:ext cx="1523997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100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0" name="Скругленный прямоугольник 59">
            <a:hlinkClick r:id="rId8" action="ppaction://hlinksldjump"/>
          </p:cNvPr>
          <p:cNvSpPr/>
          <p:nvPr/>
        </p:nvSpPr>
        <p:spPr>
          <a:xfrm>
            <a:off x="3984720" y="1185000"/>
            <a:ext cx="1707960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100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2" name="Скругленный прямоугольник 61">
            <a:hlinkClick r:id="rId9" action="ppaction://hlinksldjump"/>
          </p:cNvPr>
          <p:cNvSpPr/>
          <p:nvPr/>
        </p:nvSpPr>
        <p:spPr>
          <a:xfrm>
            <a:off x="6215074" y="1142984"/>
            <a:ext cx="2050813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hlinkClick r:id="rId10" action="ppaction://hlinksldjump"/>
              </a:rPr>
              <a:t>100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4" name="Скругленный прямоугольник 63">
            <a:hlinkClick r:id="rId9" action="ppaction://hlinksldjump"/>
          </p:cNvPr>
          <p:cNvSpPr/>
          <p:nvPr/>
        </p:nvSpPr>
        <p:spPr>
          <a:xfrm>
            <a:off x="2133600" y="2023200"/>
            <a:ext cx="1577880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200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5" name="Скругленный прямоугольник 64">
            <a:hlinkClick r:id="rId11" action="ppaction://hlinksldjump"/>
          </p:cNvPr>
          <p:cNvSpPr/>
          <p:nvPr/>
        </p:nvSpPr>
        <p:spPr>
          <a:xfrm>
            <a:off x="457199" y="2023200"/>
            <a:ext cx="1523999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200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7" name="Скругленный прямоугольник 66">
            <a:hlinkClick r:id="rId12" action="ppaction://hlinksldjump"/>
          </p:cNvPr>
          <p:cNvSpPr/>
          <p:nvPr/>
        </p:nvSpPr>
        <p:spPr>
          <a:xfrm>
            <a:off x="3984720" y="2023200"/>
            <a:ext cx="1707960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200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69" name="Скругленный прямоугольник 68">
            <a:hlinkClick r:id="rId13" action="ppaction://hlinksldjump"/>
          </p:cNvPr>
          <p:cNvSpPr/>
          <p:nvPr/>
        </p:nvSpPr>
        <p:spPr>
          <a:xfrm>
            <a:off x="6083134" y="2023200"/>
            <a:ext cx="2050813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hlinkClick r:id="rId14" action="ppaction://hlinksldjump"/>
              </a:rPr>
              <a:t>200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0" name="Скругленный прямоугольник 69">
            <a:hlinkClick r:id="rId15" action="ppaction://hlinksldjump"/>
          </p:cNvPr>
          <p:cNvSpPr/>
          <p:nvPr/>
        </p:nvSpPr>
        <p:spPr>
          <a:xfrm>
            <a:off x="2133600" y="2861400"/>
            <a:ext cx="1568927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300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1" name="Скругленный прямоугольник 70">
            <a:hlinkClick r:id="rId16" action="ppaction://hlinksldjump"/>
          </p:cNvPr>
          <p:cNvSpPr/>
          <p:nvPr/>
        </p:nvSpPr>
        <p:spPr>
          <a:xfrm>
            <a:off x="452214" y="2861400"/>
            <a:ext cx="1528983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300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3" name="Скругленный прямоугольник 72">
            <a:hlinkClick r:id="rId17" action="ppaction://hlinksldjump"/>
          </p:cNvPr>
          <p:cNvSpPr/>
          <p:nvPr/>
        </p:nvSpPr>
        <p:spPr>
          <a:xfrm>
            <a:off x="4021244" y="2861400"/>
            <a:ext cx="1671435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300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5" name="Скругленный прямоугольник 74">
            <a:hlinkClick r:id="rId18" action="ppaction://hlinksldjump"/>
          </p:cNvPr>
          <p:cNvSpPr/>
          <p:nvPr/>
        </p:nvSpPr>
        <p:spPr>
          <a:xfrm>
            <a:off x="6105983" y="2861400"/>
            <a:ext cx="2027964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hlinkClick r:id="rId13" action="ppaction://hlinksldjump"/>
              </a:rPr>
              <a:t>300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6" name="Скругленный прямоугольник 75">
            <a:hlinkClick r:id="rId19" action="ppaction://hlinksldjump"/>
          </p:cNvPr>
          <p:cNvSpPr/>
          <p:nvPr/>
        </p:nvSpPr>
        <p:spPr>
          <a:xfrm>
            <a:off x="2133600" y="3699600"/>
            <a:ext cx="1566151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400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7" name="Скругленный прямоугольник 76">
            <a:hlinkClick r:id="rId20" action="ppaction://hlinksldjump"/>
          </p:cNvPr>
          <p:cNvSpPr/>
          <p:nvPr/>
        </p:nvSpPr>
        <p:spPr>
          <a:xfrm>
            <a:off x="457199" y="3699600"/>
            <a:ext cx="1523999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400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79" name="Скругленный прямоугольник 78">
            <a:hlinkClick r:id="rId21" action="ppaction://hlinksldjump"/>
          </p:cNvPr>
          <p:cNvSpPr/>
          <p:nvPr/>
        </p:nvSpPr>
        <p:spPr>
          <a:xfrm>
            <a:off x="4021243" y="3699600"/>
            <a:ext cx="1671435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400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81" name="Скругленный прямоугольник 80">
            <a:hlinkClick r:id="" action="ppaction://noaction"/>
          </p:cNvPr>
          <p:cNvSpPr/>
          <p:nvPr/>
        </p:nvSpPr>
        <p:spPr>
          <a:xfrm>
            <a:off x="6098298" y="3699600"/>
            <a:ext cx="2055102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hlinkClick r:id="rId22" action="ppaction://hlinksldjump"/>
              </a:rPr>
              <a:t>400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82" name="Скругленный прямоугольник 81">
            <a:hlinkClick r:id="rId18" action="ppaction://hlinksldjump"/>
          </p:cNvPr>
          <p:cNvSpPr/>
          <p:nvPr/>
        </p:nvSpPr>
        <p:spPr>
          <a:xfrm>
            <a:off x="2133600" y="4508758"/>
            <a:ext cx="1561958" cy="749042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500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83" name="Скругленный прямоугольник 82">
            <a:hlinkClick r:id="rId23" action="ppaction://hlinksldjump"/>
          </p:cNvPr>
          <p:cNvSpPr/>
          <p:nvPr/>
        </p:nvSpPr>
        <p:spPr>
          <a:xfrm>
            <a:off x="451502" y="4537800"/>
            <a:ext cx="1529697" cy="690958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500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85" name="Скругленный прямоугольник 84">
            <a:hlinkClick r:id="rId24" action="ppaction://hlinksldjump"/>
          </p:cNvPr>
          <p:cNvSpPr/>
          <p:nvPr/>
        </p:nvSpPr>
        <p:spPr>
          <a:xfrm>
            <a:off x="4021242" y="4508758"/>
            <a:ext cx="1671437" cy="720000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500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87" name="Скругленный прямоугольник 86">
            <a:hlinkClick r:id="" action="ppaction://noaction"/>
          </p:cNvPr>
          <p:cNvSpPr/>
          <p:nvPr/>
        </p:nvSpPr>
        <p:spPr>
          <a:xfrm>
            <a:off x="6083134" y="4537800"/>
            <a:ext cx="1997478" cy="690958"/>
          </a:xfrm>
          <a:prstGeom prst="round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hlinkClick r:id="rId25" action="ppaction://hlinksldjump"/>
              </a:rPr>
              <a:t>500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55" name="Text Box 178"/>
          <p:cNvSpPr txBox="1">
            <a:spLocks noChangeArrowheads="1"/>
          </p:cNvSpPr>
          <p:nvPr/>
        </p:nvSpPr>
        <p:spPr bwMode="auto">
          <a:xfrm>
            <a:off x="4116387" y="5924266"/>
            <a:ext cx="1444625" cy="7620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en-US" b="1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56" name="Text Box 178"/>
          <p:cNvSpPr txBox="1">
            <a:spLocks noChangeArrowheads="1"/>
          </p:cNvSpPr>
          <p:nvPr/>
        </p:nvSpPr>
        <p:spPr bwMode="auto">
          <a:xfrm>
            <a:off x="6635987" y="5884492"/>
            <a:ext cx="1444625" cy="7620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en-US" b="1" dirty="0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8" name="Text Box 171">
            <a:hlinkClick r:id="" action="ppaction://macro?name=team1"/>
          </p:cNvPr>
          <p:cNvSpPr txBox="1">
            <a:spLocks noChangeArrowheads="1"/>
          </p:cNvSpPr>
          <p:nvPr/>
        </p:nvSpPr>
        <p:spPr bwMode="auto">
          <a:xfrm>
            <a:off x="4343398" y="5448332"/>
            <a:ext cx="99060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</a:rPr>
              <a:t>2</a:t>
            </a:r>
            <a:endParaRPr lang="en-US" sz="2000" b="1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9" name="Text Box 171">
            <a:hlinkClick r:id="" action="ppaction://macro?name=team1"/>
          </p:cNvPr>
          <p:cNvSpPr txBox="1">
            <a:spLocks noChangeArrowheads="1"/>
          </p:cNvSpPr>
          <p:nvPr/>
        </p:nvSpPr>
        <p:spPr bwMode="auto">
          <a:xfrm>
            <a:off x="6862998" y="5503492"/>
            <a:ext cx="99060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</a:rPr>
              <a:t>3</a:t>
            </a:r>
            <a:endParaRPr lang="en-US" sz="2000" b="1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49" name="Рисунок 48" descr="help copy.png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53400" y="5486400"/>
            <a:ext cx="1219200" cy="1219200"/>
          </a:xfrm>
          <a:prstGeom prst="rect">
            <a:avLst/>
          </a:prstGeom>
        </p:spPr>
      </p:pic>
    </p:spTree>
    <p:controls>
      <p:control spid="1026" name="TextBox1" r:id="rId2" imgW="1143000" imgH="457200"/>
      <p:control spid="1027" name="TextBox2" r:id="rId3" imgW="1143000" imgH="457200"/>
      <p:control spid="1028" name="TextBox3" r:id="rId4" imgW="1143000" imgH="457200"/>
    </p:controls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60" grpId="0" animBg="1"/>
      <p:bldP spid="62" grpId="0" animBg="1"/>
      <p:bldP spid="64" grpId="0" animBg="1"/>
      <p:bldP spid="65" grpId="0" animBg="1"/>
      <p:bldP spid="67" grpId="0" animBg="1"/>
      <p:bldP spid="69" grpId="0" animBg="1"/>
      <p:bldP spid="70" grpId="0" animBg="1"/>
      <p:bldP spid="71" grpId="0" animBg="1"/>
      <p:bldP spid="73" grpId="0" animBg="1"/>
      <p:bldP spid="75" grpId="0" animBg="1"/>
      <p:bldP spid="76" grpId="0" animBg="1"/>
      <p:bldP spid="77" grpId="0" animBg="1"/>
      <p:bldP spid="79" grpId="0" animBg="1"/>
      <p:bldP spid="81" grpId="0" animBg="1"/>
      <p:bldP spid="82" grpId="0" animBg="1"/>
      <p:bldP spid="83" grpId="0" animBg="1"/>
      <p:bldP spid="85" grpId="0" animBg="1"/>
      <p:bldP spid="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-18300" y="434339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под Муромом, село </a:t>
            </a:r>
            <a:r>
              <a:rPr lang="ru-RU" sz="3600" b="1" dirty="0" err="1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Карачарово</a:t>
            </a: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2762140"/>
            <a:ext cx="7010400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Где родился Илья Муромец?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</a:t>
            </a: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Муромец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100</a:t>
            </a:r>
            <a:endParaRPr lang="en-US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>
                <a:solidFill>
                  <a:srgbClr val="CCFF33"/>
                </a:solidFill>
                <a:latin typeface="Tahoma" pitchFamily="34" charset="0"/>
              </a:rPr>
              <a:t>князь  Андрей  </a:t>
            </a:r>
            <a:r>
              <a:rPr lang="ru-RU" sz="3200" dirty="0" err="1">
                <a:solidFill>
                  <a:srgbClr val="CCFF33"/>
                </a:solidFill>
                <a:latin typeface="Tahoma" pitchFamily="34" charset="0"/>
              </a:rPr>
              <a:t>Боголюбский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1932801"/>
            <a:ext cx="7010400" cy="2308324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Кто из  владимирских князей в           1159 году построил храм  Рождества Богородицы  и заложил город  Боголюбов?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 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100</a:t>
            </a:r>
            <a:endParaRPr lang="en-US" sz="4400" b="1" spc="5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Илья Муромец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4343400" y="2500489"/>
            <a:ext cx="3719400" cy="1754326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6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Назовите главного героя фильма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киногерой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100</a:t>
            </a:r>
            <a:endParaRPr lang="en-US" sz="4400" b="1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5" descr="Илья Муромец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766" y="1371601"/>
            <a:ext cx="2516540" cy="362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730884" y="1601337"/>
            <a:ext cx="2160588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99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Мишулин Василий Александрович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143000" y="1872496"/>
            <a:ext cx="6858000" cy="2369880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Этот герой родился 6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апреля 1900 года в селе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Мошок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Судогодского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уезда — полковник, командир 57-й танковой дивизии Западного фронта, Герой Советского Союза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1066800" y="731838"/>
            <a:ext cx="6858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нашим краем 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100</a:t>
            </a:r>
            <a:endParaRPr lang="en-US" sz="4400" b="1" spc="5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Иван Тимофеевич и Ефросинья Яковлевна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143000" y="2658070"/>
            <a:ext cx="6858000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Как звали родителей Ильи?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609600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Муромец 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200</a:t>
            </a:r>
            <a:endParaRPr lang="en-US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с </a:t>
            </a: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именем Владимира Мономаха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932021" y="1891844"/>
            <a:ext cx="7315200" cy="954107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С именем какого князя связано перенесение столицы из Киева во Владимир? </a:t>
            </a:r>
            <a:endParaRPr lang="ru-RU" sz="2800" b="1" dirty="0" smtClean="0">
              <a:solidFill>
                <a:srgbClr val="000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2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894463" y="4459069"/>
            <a:ext cx="624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Александр Невский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5105400" y="1626275"/>
            <a:ext cx="2895600" cy="2862322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О каком герое русской истории снят этот фильм?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киногерой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2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4" descr="Арександр Невский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7" y="1501374"/>
            <a:ext cx="3033713" cy="359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946" y="3845679"/>
            <a:ext cx="2325054" cy="78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Александр Васильевич Суворов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304800" y="1718607"/>
            <a:ext cx="8520000" cy="2677656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Выдающийся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русский полководец, принявший участие в самых значимых для России и крупнейших европейских войнах второй половины XVIII века, не проигравший ни одного сражения, прекрасный администратор, дипломат, основоположник русской военной науки.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Имел земли во Владимирской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губернии,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и строил церковь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Василия Великого в селе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Кистыш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Суздальского уезда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754800" y="411957"/>
            <a:ext cx="793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нашим краем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2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Святогор-богатырь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2734270"/>
            <a:ext cx="7010400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Кто обучил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Илью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военному делу?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609600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Муромец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300</a:t>
            </a:r>
            <a:endParaRPr lang="en-US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-36394" y="434243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князя  Александра  Невского</a:t>
            </a:r>
            <a:endParaRPr lang="ru-RU" sz="3600" b="1" dirty="0" smtClean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1778675"/>
            <a:ext cx="7010400" cy="2308324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В честь какого князя был учреждён орден для награждения командиров в 1942 году</a:t>
            </a:r>
            <a:endParaRPr lang="ru-RU" sz="3600" b="1" dirty="0" smtClean="0">
              <a:solidFill>
                <a:srgbClr val="000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3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564956" y="4343400"/>
            <a:ext cx="75790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Адмирал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4343400" y="1718608"/>
            <a:ext cx="3657600" cy="2677656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В этом фильме К. Хабенский сыграл героя гражданской войны Колчака. А как называется этот фильм?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030104" y="746327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Киногерой 3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4" descr="адмирал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9" y="1357087"/>
            <a:ext cx="2375470" cy="3309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96037" y="3057436"/>
            <a:ext cx="2447925" cy="792163"/>
          </a:xfrm>
          <a:prstGeom prst="rect">
            <a:avLst/>
          </a:prstGeom>
          <a:gradFill rotWithShape="1">
            <a:gsLst>
              <a:gs pos="0">
                <a:srgbClr val="9999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князь Петр Багратион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48500" y="1905000"/>
            <a:ext cx="7010400" cy="2308324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В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селе Сима Юрьев-Польского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района первоначально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был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похоронен, этот герой, судьба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которого тесно связана с Владимирским краем. Полководец неоднократно бывал в имении друга - князя Голицына, также участвовавшего в Бородинской битве. 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нашим краем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3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Васнецов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4760794" y="1617133"/>
            <a:ext cx="3200400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Кто написал эту картину?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609600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Муромец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400</a:t>
            </a:r>
            <a:endParaRPr lang="en-US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Картина Три богатыря Васнец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17133"/>
            <a:ext cx="3967989" cy="25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Александр Невский</a:t>
            </a:r>
          </a:p>
          <a:p>
            <a:pPr algn="ctr">
              <a:spcBef>
                <a:spcPct val="50000"/>
              </a:spcBef>
            </a:pPr>
            <a:endParaRPr lang="ru-RU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143000" y="1934051"/>
            <a:ext cx="6858000" cy="2246769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второй сын </a:t>
            </a:r>
            <a:r>
              <a:rPr lang="ru-RU" sz="2800" b="1" dirty="0" err="1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переяславского</a:t>
            </a: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 князя Ярослава Всеволодовича. В 1240 и 1242 гг. участвовал в битвах против шведов. За одну из этих битв князь получил прозвище, с которым и вошёл в историю</a:t>
            </a:r>
            <a:endParaRPr lang="ru-RU" sz="2800" b="1" dirty="0" smtClean="0">
              <a:solidFill>
                <a:srgbClr val="000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3124200" y="3581400"/>
            <a:ext cx="601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sz="3200" b="1" dirty="0" smtClean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143000" y="914400"/>
            <a:ext cx="6858000" cy="3416320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Эта киносказка стала первым советским фильмом, выпущенным на широкоформатной пленке. В сюжете картины слилось воедино множество былинных сказаний, а также некоторые элементы сказок Пушкина. Фильм начинается с того, как деревню  героя грабит жестокое племя варваров. Кроме разрушений безжалостные </a:t>
            </a:r>
            <a:r>
              <a:rPr lang="ru-RU" b="1" dirty="0" err="1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тугары</a:t>
            </a:r>
            <a:r>
              <a:rPr lang="ru-RU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 уводят молодых девушек, в числе которых оказывается Василиса.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67700" y="92076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киногерой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1600" y="4419600"/>
            <a:ext cx="61158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FF"/>
                </a:solidFill>
              </a:rPr>
              <a:t>Илья Муромец</a:t>
            </a:r>
            <a:endParaRPr lang="ru-RU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7621" y="451909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Михаил Петрович Лазарев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457200" y="1066800"/>
            <a:ext cx="7917600" cy="3477875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Уроженец Владимирской губернии ,флотоводец и мореплаватель, адмирал вошел в отечественную историю и как неутомимый мореплаватель, совершивший три кругосветных путешествия, как первооткрыватель и исследователь Антарктиды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.</a:t>
            </a:r>
          </a:p>
          <a:p>
            <a:pPr algn="ctr">
              <a:defRPr/>
            </a:pPr>
            <a:endParaRPr lang="ru-RU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1052100" y="228600"/>
            <a:ext cx="7003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нашим краем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крестьянин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2589073"/>
            <a:ext cx="7010400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К какому сословию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charset="0"/>
              </a:rPr>
              <a:t>принадлежал Илья Муромец?</a:t>
            </a:r>
            <a:endParaRPr lang="ru-RU" sz="36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609600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Илья </a:t>
            </a:r>
            <a:r>
              <a:rPr lang="ru-RU" sz="4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М</a:t>
            </a:r>
            <a:r>
              <a:rPr lang="ru-RU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уромец</a:t>
            </a:r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500</a:t>
            </a:r>
            <a:endParaRPr lang="en-US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Дмитрий Донской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66800" y="1351002"/>
            <a:ext cx="7010400" cy="2862322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Великий князь московский и владимирский, сын князя Ивана II Красного. Получил своё прозвище за победу в Куликовской битве</a:t>
            </a:r>
            <a:endParaRPr lang="ru-RU" sz="3600" b="1" dirty="0" smtClean="0">
              <a:solidFill>
                <a:srgbClr val="000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князья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5</a:t>
            </a:r>
            <a:r>
              <a:rPr lang="en-US" sz="4400" b="1" spc="50" dirty="0" smtClean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rgbClr val="E0E0E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7621" y="401331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2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о Владимире Красное Солнышко</a:t>
            </a:r>
            <a:endParaRPr lang="ru-RU" sz="3200" b="1" dirty="0" smtClean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3962400" y="1705451"/>
            <a:ext cx="4038600" cy="2246769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Былинная история о князе, Киевской Руси и нашествии </a:t>
            </a:r>
            <a:r>
              <a:rPr lang="ru-RU" sz="2800" b="1" dirty="0" err="1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печенегов.О</a:t>
            </a:r>
            <a:r>
              <a:rPr lang="ru-RU" sz="2800" b="1" dirty="0">
                <a:solidFill>
                  <a:srgbClr val="000080"/>
                </a:solidFill>
                <a:latin typeface="Calibri" pitchFamily="34" charset="0"/>
                <a:cs typeface="Times New Roman" pitchFamily="18" charset="0"/>
              </a:rPr>
              <a:t> каком князе идет речь в этом мультфильме?</a:t>
            </a:r>
            <a:endParaRPr lang="ru-RU" sz="2800" b="1" dirty="0" smtClean="0">
              <a:solidFill>
                <a:srgbClr val="000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киногерой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5</a:t>
            </a:r>
            <a:r>
              <a:rPr lang="en-US" sz="44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media.tvcok.ru/media/posters/2012/04/04/cache/sm_376283_prewie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132" y="907315"/>
            <a:ext cx="2025650" cy="310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2132" y="3124200"/>
            <a:ext cx="202565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620000" y="5638800"/>
            <a:ext cx="5867400" cy="152400"/>
          </a:xfrm>
          <a:prstGeom prst="roundRect">
            <a:avLst/>
          </a:prstGeom>
          <a:solidFill>
            <a:srgbClr val="FFFF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20000" y="5643000"/>
            <a:ext cx="5867400" cy="14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434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Николай Григорьевич Столетов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048500" y="1749821"/>
            <a:ext cx="7010400" cy="2677656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Генерал от инфантерии, герой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Шипки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, обессмертил свое имя самоотверженной помощью братскому болгарскому народу в период русско-турецкой войны 1877 - 1878 гг. Родился во Владимире и там же окончил гимназию.</a:t>
            </a: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7924800" y="5181600"/>
            <a:ext cx="900000" cy="720000"/>
          </a:xfrm>
          <a:prstGeom prst="actionButtonHom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2286000" y="731838"/>
            <a:ext cx="4572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Его имя связано с нашем краем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5</a:t>
            </a:r>
            <a:r>
              <a:rPr lang="en-US" sz="4400" b="1" spc="5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00</a:t>
            </a:r>
            <a:endParaRPr lang="en-US" sz="4400" b="1" spc="5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kton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105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43400" y="5105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4957" y="51210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6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5181600"/>
            <a:ext cx="900000" cy="720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2D2DB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старт</a:t>
            </a:r>
            <a:endParaRPr lang="ru-RU" sz="2000" b="1" dirty="0">
              <a:solidFill>
                <a:srgbClr val="2D2DB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6172200"/>
            <a:ext cx="2590800" cy="381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latin typeface="Arial" pitchFamily="34" charset="0"/>
                <a:cs typeface="Arial" pitchFamily="34" charset="0"/>
              </a:rPr>
              <a:t>Правильный ответ</a:t>
            </a:r>
            <a:endParaRPr lang="ru-RU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6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3091" grpId="0"/>
      <p:bldP spid="309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01af364f1b0b255f2ad491dca828fc5085ea83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0000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AAA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</TotalTime>
  <Words>721</Words>
  <Application>Microsoft Office PowerPoint</Application>
  <PresentationFormat>Экран (4:3)</PresentationFormat>
  <Paragraphs>191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Mayers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Галина</dc:creator>
  <cp:lastModifiedBy>Мошок</cp:lastModifiedBy>
  <cp:revision>191</cp:revision>
  <dcterms:created xsi:type="dcterms:W3CDTF">2006-08-11T05:33:13Z</dcterms:created>
  <dcterms:modified xsi:type="dcterms:W3CDTF">2001-12-31T21:37:56Z</dcterms:modified>
</cp:coreProperties>
</file>