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77" r:id="rId8"/>
    <p:sldId id="262" r:id="rId9"/>
    <p:sldId id="263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6699"/>
    <a:srgbClr val="355216"/>
    <a:srgbClr val="008080"/>
    <a:srgbClr val="FF00FF"/>
    <a:srgbClr val="CCCC00"/>
    <a:srgbClr val="336699"/>
    <a:srgbClr val="00CC99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CE08C-E185-4BF6-AC7F-A68302B0ECCA}" type="datetimeFigureOut">
              <a:rPr lang="ru-RU" smtClean="0"/>
              <a:pPr/>
              <a:t>28.12.2013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EA9A-C1B9-46BE-B252-C36EC0573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CE08C-E185-4BF6-AC7F-A68302B0ECCA}" type="datetimeFigureOut">
              <a:rPr lang="ru-RU" smtClean="0"/>
              <a:pPr/>
              <a:t>28.12.2013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EA9A-C1B9-46BE-B252-C36EC0573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CE08C-E185-4BF6-AC7F-A68302B0ECCA}" type="datetimeFigureOut">
              <a:rPr lang="ru-RU" smtClean="0"/>
              <a:pPr/>
              <a:t>28.12.2013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EA9A-C1B9-46BE-B252-C36EC0573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CE08C-E185-4BF6-AC7F-A68302B0ECCA}" type="datetimeFigureOut">
              <a:rPr lang="ru-RU" smtClean="0"/>
              <a:pPr/>
              <a:t>28.12.2013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EA9A-C1B9-46BE-B252-C36EC0573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CE08C-E185-4BF6-AC7F-A68302B0ECCA}" type="datetimeFigureOut">
              <a:rPr lang="ru-RU" smtClean="0"/>
              <a:pPr/>
              <a:t>28.12.2013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EA9A-C1B9-46BE-B252-C36EC0573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CE08C-E185-4BF6-AC7F-A68302B0ECCA}" type="datetimeFigureOut">
              <a:rPr lang="ru-RU" smtClean="0"/>
              <a:pPr/>
              <a:t>28.12.2013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EA9A-C1B9-46BE-B252-C36EC0573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CE08C-E185-4BF6-AC7F-A68302B0ECCA}" type="datetimeFigureOut">
              <a:rPr lang="ru-RU" smtClean="0"/>
              <a:pPr/>
              <a:t>28.12.2013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EA9A-C1B9-46BE-B252-C36EC0573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CE08C-E185-4BF6-AC7F-A68302B0ECCA}" type="datetimeFigureOut">
              <a:rPr lang="ru-RU" smtClean="0"/>
              <a:pPr/>
              <a:t>28.12.2013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EA9A-C1B9-46BE-B252-C36EC0573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CE08C-E185-4BF6-AC7F-A68302B0ECCA}" type="datetimeFigureOut">
              <a:rPr lang="ru-RU" smtClean="0"/>
              <a:pPr/>
              <a:t>28.12.2013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EA9A-C1B9-46BE-B252-C36EC0573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CE08C-E185-4BF6-AC7F-A68302B0ECCA}" type="datetimeFigureOut">
              <a:rPr lang="ru-RU" smtClean="0"/>
              <a:pPr/>
              <a:t>28.12.2013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EA9A-C1B9-46BE-B252-C36EC0573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CE08C-E185-4BF6-AC7F-A68302B0ECCA}" type="datetimeFigureOut">
              <a:rPr lang="ru-RU" smtClean="0"/>
              <a:pPr/>
              <a:t>28.12.2013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EA9A-C1B9-46BE-B252-C36EC0573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CE08C-E185-4BF6-AC7F-A68302B0ECCA}" type="datetimeFigureOut">
              <a:rPr lang="ru-RU" smtClean="0"/>
              <a:pPr/>
              <a:t>28.12.2013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3EA9A-C1B9-46BE-B252-C36EC0573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рождество\Merry_Christms_Cand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990656" cy="1440159"/>
          </a:xfrm>
        </p:spPr>
        <p:txBody>
          <a:bodyPr>
            <a:normAutofit/>
          </a:bodyPr>
          <a:lstStyle/>
          <a:p>
            <a:r>
              <a:rPr lang="en-US" sz="8000" dirty="0" smtClean="0">
                <a:solidFill>
                  <a:schemeClr val="bg2"/>
                </a:solidFill>
                <a:latin typeface="Belwe Bd BT" pitchFamily="18" charset="0"/>
              </a:rPr>
              <a:t>Christmas Facts</a:t>
            </a:r>
            <a:endParaRPr lang="ru-RU" sz="8000" dirty="0">
              <a:solidFill>
                <a:schemeClr val="bg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8024" y="2852936"/>
            <a:ext cx="4104456" cy="2160240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 </a:t>
            </a:r>
            <a:r>
              <a:rPr lang="ru-RU" sz="4600" b="1" dirty="0" smtClean="0">
                <a:solidFill>
                  <a:schemeClr val="bg1"/>
                </a:solidFill>
              </a:rPr>
              <a:t>Выполнил: Матвеева Н.А.</a:t>
            </a:r>
          </a:p>
          <a:p>
            <a:r>
              <a:rPr lang="ru-RU" sz="4600" b="1" dirty="0" smtClean="0">
                <a:solidFill>
                  <a:schemeClr val="bg1"/>
                </a:solidFill>
              </a:rPr>
              <a:t>учитель английского языка</a:t>
            </a:r>
          </a:p>
          <a:p>
            <a:r>
              <a:rPr lang="ru-RU" sz="4600" b="1" dirty="0" smtClean="0">
                <a:solidFill>
                  <a:schemeClr val="bg1"/>
                </a:solidFill>
              </a:rPr>
              <a:t>Пролетарского района </a:t>
            </a:r>
          </a:p>
          <a:p>
            <a:r>
              <a:rPr lang="ru-RU" sz="4600" b="1" dirty="0" smtClean="0">
                <a:solidFill>
                  <a:schemeClr val="bg1"/>
                </a:solidFill>
              </a:rPr>
              <a:t>Города Тулы</a:t>
            </a:r>
          </a:p>
          <a:p>
            <a:r>
              <a:rPr lang="ru-RU" sz="4600" b="1" dirty="0" smtClean="0">
                <a:solidFill>
                  <a:schemeClr val="bg1"/>
                </a:solidFill>
              </a:rPr>
              <a:t>20.12.13</a:t>
            </a:r>
            <a:endParaRPr lang="ru-RU" sz="4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esktop\рождество\post235540_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41873" y="0"/>
            <a:ext cx="1098587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 smtClean="0">
                <a:solidFill>
                  <a:srgbClr val="00B050"/>
                </a:solidFill>
                <a:latin typeface="Belwe Bd BT" pitchFamily="18" charset="0"/>
              </a:rPr>
              <a:t>The 26</a:t>
            </a:r>
            <a:r>
              <a:rPr lang="en-US" sz="6600" baseline="30000" dirty="0" smtClean="0">
                <a:solidFill>
                  <a:srgbClr val="00B050"/>
                </a:solidFill>
                <a:latin typeface="Belwe Bd BT" pitchFamily="18" charset="0"/>
              </a:rPr>
              <a:t>th</a:t>
            </a:r>
            <a:r>
              <a:rPr lang="en-US" sz="6600" dirty="0" smtClean="0">
                <a:solidFill>
                  <a:srgbClr val="00B050"/>
                </a:solidFill>
                <a:latin typeface="Belwe Bd BT" pitchFamily="18" charset="0"/>
              </a:rPr>
              <a:t> of December</a:t>
            </a:r>
            <a:endParaRPr lang="ru-RU" sz="6600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Belwe Bd BT" pitchFamily="18" charset="0"/>
              </a:rPr>
              <a:t>is known as Boxing Day because it was the day the family opened a gift box for the poor.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42617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C00000"/>
                </a:solidFill>
                <a:latin typeface="Belwe Bd BT" pitchFamily="18" charset="0"/>
              </a:rPr>
              <a:t>Gold – wrapped chocolate coins</a:t>
            </a: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C000"/>
                </a:solidFill>
                <a:latin typeface="Belwe Bd BT" pitchFamily="18" charset="0"/>
              </a:rPr>
              <a:t>commemorate St. Nicolas who gave bags of gold coins to the poor.</a:t>
            </a:r>
            <a:endParaRPr lang="ru-RU" sz="4800" dirty="0">
              <a:solidFill>
                <a:srgbClr val="FFC000"/>
              </a:solidFill>
            </a:endParaRPr>
          </a:p>
        </p:txBody>
      </p:sp>
      <p:pic>
        <p:nvPicPr>
          <p:cNvPr id="4100" name="Picture 4" descr="C:\Users\User\Desktop\рождество\4108-smiley-face-chocola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1450" y="3933056"/>
            <a:ext cx="2924944" cy="2924944"/>
          </a:xfrm>
          <a:prstGeom prst="rect">
            <a:avLst/>
          </a:prstGeom>
          <a:noFill/>
        </p:spPr>
      </p:pic>
      <p:pic>
        <p:nvPicPr>
          <p:cNvPr id="9218" name="Picture 2" descr="D:\МАМА\рождество\3611070-7689da0b8a6efe85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005064"/>
            <a:ext cx="4419600" cy="2486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D:\МАМА\рождество\fonstola.ru-833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412776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latin typeface="Belwe Bd BT" pitchFamily="18" charset="0"/>
              </a:rPr>
              <a:t>A traditional Christmas dinner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1412776"/>
            <a:ext cx="5194920" cy="4713387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Belwe Bd BT" pitchFamily="18" charset="0"/>
              </a:rPr>
              <a:t>in early England included a pig</a:t>
            </a:r>
            <a:r>
              <a:rPr lang="el-GR" sz="4400" dirty="0" smtClean="0">
                <a:solidFill>
                  <a:schemeClr val="bg1"/>
                </a:solidFill>
                <a:latin typeface="Belwe Bd BT" pitchFamily="18" charset="0"/>
              </a:rPr>
              <a:t>᾿</a:t>
            </a:r>
            <a:r>
              <a:rPr lang="en-US" sz="4400" dirty="0" smtClean="0">
                <a:solidFill>
                  <a:schemeClr val="bg1"/>
                </a:solidFill>
                <a:latin typeface="Belwe Bd BT" pitchFamily="18" charset="0"/>
              </a:rPr>
              <a:t>s head with mustard sauce. It was usually followed by roast peacock.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рождество\Christmas_Tr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033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301208"/>
            <a:ext cx="8424936" cy="1152128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Belwe Bd BT" pitchFamily="18" charset="0"/>
              </a:rPr>
              <a:t>The Christmas tree</a:t>
            </a:r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4"/>
            <a:ext cx="4392488" cy="3600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Belwe Bd BT" pitchFamily="18" charset="0"/>
              </a:rPr>
              <a:t>Displayed in Trafalgar Square in London is an annual gift to the UK from Norway since 1947. The Norwegian spruce given is a token of appreciation of British friendship during World War II from the Norwegian people.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User\Desktop\рождество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0"/>
            <a:ext cx="9448800" cy="70866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Belwe Bd BT" pitchFamily="18" charset="0"/>
              </a:rPr>
              <a:t> </a:t>
            </a:r>
            <a:r>
              <a:rPr lang="en-US" sz="8000" dirty="0" smtClean="0">
                <a:solidFill>
                  <a:schemeClr val="bg1"/>
                </a:solidFill>
                <a:latin typeface="Belwe Bd BT" pitchFamily="18" charset="0"/>
              </a:rPr>
              <a:t>Christmas trees</a:t>
            </a:r>
            <a:endParaRPr lang="ru-RU" sz="80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1412776"/>
            <a:ext cx="4402832" cy="5445224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Belwe Bd BT" pitchFamily="18" charset="0"/>
              </a:rPr>
              <a:t>became popular in the UK from 1841when Prince Albert erected a tree in Windsor Castle following a </a:t>
            </a:r>
            <a:r>
              <a:rPr lang="en-US" dirty="0">
                <a:solidFill>
                  <a:schemeClr val="bg1"/>
                </a:solidFill>
                <a:latin typeface="Belwe Bd BT" pitchFamily="18" charset="0"/>
              </a:rPr>
              <a:t>G</a:t>
            </a:r>
            <a:r>
              <a:rPr lang="en-US" dirty="0" smtClean="0">
                <a:solidFill>
                  <a:schemeClr val="bg1"/>
                </a:solidFill>
                <a:latin typeface="Belwe Bd BT" pitchFamily="18" charset="0"/>
              </a:rPr>
              <a:t>erman tradition. Fir trees have been decorated at Christmas time in Germany since the 8 century.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рождество\англ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571184" cy="1156990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rgbClr val="FF0000"/>
                </a:solidFill>
                <a:latin typeface="Belwe Bd BT" pitchFamily="18" charset="0"/>
              </a:rPr>
              <a:t>Christmas tree</a:t>
            </a:r>
            <a:endParaRPr lang="ru-RU" sz="8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00808"/>
            <a:ext cx="5328592" cy="48245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Belwe Bd BT" pitchFamily="18" charset="0"/>
              </a:rPr>
              <a:t>It can take between 4-15 years to grow a Christmas tree of typical height(6-7 feet).</a:t>
            </a:r>
          </a:p>
          <a:p>
            <a:r>
              <a:rPr lang="en-US" dirty="0" smtClean="0">
                <a:solidFill>
                  <a:srgbClr val="FFFF00"/>
                </a:solidFill>
                <a:latin typeface="Belwe Bd BT" pitchFamily="18" charset="0"/>
              </a:rPr>
              <a:t>The world</a:t>
            </a:r>
            <a:r>
              <a:rPr lang="el-GR" dirty="0" smtClean="0">
                <a:solidFill>
                  <a:srgbClr val="FFFF00"/>
                </a:solidFill>
                <a:latin typeface="Belwe Bd BT" pitchFamily="18" charset="0"/>
              </a:rPr>
              <a:t>᾿</a:t>
            </a:r>
            <a:r>
              <a:rPr lang="en-US" dirty="0" smtClean="0">
                <a:solidFill>
                  <a:srgbClr val="FFFF00"/>
                </a:solidFill>
                <a:latin typeface="Belwe Bd BT" pitchFamily="18" charset="0"/>
              </a:rPr>
              <a:t>s biggest Christmas tree (76 m high) was put up in America in 1950.</a:t>
            </a:r>
          </a:p>
          <a:p>
            <a:r>
              <a:rPr lang="en-US" dirty="0" smtClean="0">
                <a:solidFill>
                  <a:srgbClr val="FFFF00"/>
                </a:solidFill>
                <a:latin typeface="Belwe Bd BT" pitchFamily="18" charset="0"/>
              </a:rPr>
              <a:t>In the USA, Christmas tree are now called </a:t>
            </a:r>
            <a:r>
              <a:rPr lang="ru-RU" dirty="0" smtClean="0">
                <a:solidFill>
                  <a:srgbClr val="FFFF00"/>
                </a:solidFill>
                <a:latin typeface="Calibri"/>
              </a:rPr>
              <a:t>«</a:t>
            </a:r>
            <a:r>
              <a:rPr lang="en-US" dirty="0" smtClean="0">
                <a:solidFill>
                  <a:srgbClr val="FFFF00"/>
                </a:solidFill>
                <a:latin typeface="Belwe Bd BT" pitchFamily="18" charset="0"/>
              </a:rPr>
              <a:t>Holiday Trees</a:t>
            </a:r>
            <a:r>
              <a:rPr lang="ru-RU" dirty="0" smtClean="0">
                <a:solidFill>
                  <a:srgbClr val="FFFF00"/>
                </a:solidFill>
                <a:latin typeface="Calibri"/>
              </a:rPr>
              <a:t>»</a:t>
            </a:r>
            <a:r>
              <a:rPr lang="en-US" dirty="0" smtClean="0">
                <a:solidFill>
                  <a:srgbClr val="FFFF00"/>
                </a:solidFill>
                <a:latin typeface="Belwe Bd BT" pitchFamily="18" charset="0"/>
              </a:rPr>
              <a:t>.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C00000"/>
                </a:solidFill>
                <a:latin typeface="Belwe Bd BT" pitchFamily="18" charset="0"/>
              </a:rPr>
              <a:t>The Queen</a:t>
            </a:r>
            <a:r>
              <a:rPr lang="el-GR" sz="6000" b="1" dirty="0" smtClean="0">
                <a:solidFill>
                  <a:srgbClr val="C00000"/>
                </a:solidFill>
                <a:latin typeface="Calibri"/>
              </a:rPr>
              <a:t>᾿</a:t>
            </a:r>
            <a:r>
              <a:rPr lang="en-US" sz="6000" dirty="0" smtClean="0">
                <a:solidFill>
                  <a:srgbClr val="C00000"/>
                </a:solidFill>
                <a:latin typeface="Belwe Bd BT" pitchFamily="18" charset="0"/>
              </a:rPr>
              <a:t>s Christmas speech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006699"/>
                </a:solidFill>
                <a:latin typeface="Belwe Bd BT" pitchFamily="18" charset="0"/>
              </a:rPr>
              <a:t>w</a:t>
            </a:r>
            <a:r>
              <a:rPr lang="en-US" sz="4400" dirty="0" smtClean="0">
                <a:solidFill>
                  <a:srgbClr val="006699"/>
                </a:solidFill>
                <a:latin typeface="Belwe Bd BT" pitchFamily="18" charset="0"/>
              </a:rPr>
              <a:t>as first televised  in 1957.</a:t>
            </a:r>
            <a:endParaRPr lang="ru-RU" sz="4400" dirty="0">
              <a:solidFill>
                <a:srgbClr val="006699"/>
              </a:solidFill>
            </a:endParaRPr>
          </a:p>
        </p:txBody>
      </p:sp>
      <p:pic>
        <p:nvPicPr>
          <p:cNvPr id="8194" name="Picture 2" descr="C:\Users\User\Desktop\рождество\1360426448_760.jpg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276872"/>
            <a:ext cx="4311209" cy="43625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User\Desktop\рождество\robins_xmas_ca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708920"/>
            <a:ext cx="5595720" cy="38610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C00000"/>
                </a:solidFill>
                <a:latin typeface="Belwe Bd BT" pitchFamily="18" charset="0"/>
              </a:rPr>
              <a:t>The first Christmas card 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136904" cy="1800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Belwe Bd BT" pitchFamily="18" charset="0"/>
              </a:rPr>
              <a:t>Was designed in1843by English artist </a:t>
            </a:r>
          </a:p>
          <a:p>
            <a:pPr>
              <a:buNone/>
            </a:pPr>
            <a:r>
              <a:rPr lang="en-US" dirty="0" smtClean="0">
                <a:latin typeface="Belwe Bd BT" pitchFamily="18" charset="0"/>
              </a:rPr>
              <a:t>J. </a:t>
            </a:r>
            <a:r>
              <a:rPr lang="en-US" dirty="0" err="1" smtClean="0">
                <a:latin typeface="Belwe Bd BT" pitchFamily="18" charset="0"/>
              </a:rPr>
              <a:t>C.Horsley</a:t>
            </a:r>
            <a:r>
              <a:rPr lang="en-US" dirty="0" smtClean="0">
                <a:latin typeface="Belwe Bd BT" pitchFamily="18" charset="0"/>
              </a:rPr>
              <a:t>.  Robins on cards were a joke 150 years ago when postmen wore red tunics and were named after them.</a:t>
            </a:r>
            <a:endParaRPr lang="ru-RU" dirty="0" smtClean="0"/>
          </a:p>
          <a:p>
            <a:pPr>
              <a:buNone/>
            </a:pPr>
            <a:r>
              <a:rPr lang="en-US" dirty="0" smtClean="0">
                <a:latin typeface="Belwe Bd BT" pitchFamily="18" charset="0"/>
              </a:rPr>
              <a:t>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006600"/>
                </a:solidFill>
                <a:latin typeface="Belwe Bd BT" pitchFamily="18" charset="0"/>
              </a:rPr>
              <a:t>A Christmas wreath </a:t>
            </a:r>
            <a:endParaRPr lang="ru-RU" sz="6600" dirty="0">
              <a:solidFill>
                <a:srgbClr val="0066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3466728" cy="44973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Belwe Bd BT" pitchFamily="18" charset="0"/>
              </a:rPr>
              <a:t>A Christmas wreath hanging on your front door symbolizes a sign of welcome and long life for all who enter.</a:t>
            </a:r>
            <a:endParaRPr lang="ru-RU" dirty="0"/>
          </a:p>
        </p:txBody>
      </p:sp>
      <p:pic>
        <p:nvPicPr>
          <p:cNvPr id="10242" name="Picture 2" descr="C:\Users\User\Desktop\рождество\kranz_005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474" y="1363681"/>
            <a:ext cx="5074998" cy="53056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МАМА\рождество\пуансетия священное растени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16016" cy="756084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solidFill>
                  <a:srgbClr val="C00000"/>
                </a:solidFill>
                <a:latin typeface="Belwe Bd BT" pitchFamily="18" charset="0"/>
              </a:rPr>
              <a:t>The poinsettia</a:t>
            </a:r>
            <a:endParaRPr lang="ru-RU" sz="8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1556792"/>
            <a:ext cx="4392488" cy="5040560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lwe Bd BT" pitchFamily="18" charset="0"/>
              </a:rPr>
              <a:t>is a traditional Christmas flower. In Mexico (its original birthplace), the poinsettia is known as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lwe Bd BT" pitchFamily="18" charset="0"/>
              </a:rPr>
              <a:t>The flower of the Holly Night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МАМА\рождество\омела Misletoe.jpg"/>
          <p:cNvPicPr>
            <a:picLocks noChangeAspect="1" noChangeArrowheads="1"/>
          </p:cNvPicPr>
          <p:nvPr/>
        </p:nvPicPr>
        <p:blipFill>
          <a:blip r:embed="rId2" cstate="print"/>
          <a:srcRect r="398" b="24074"/>
          <a:stretch>
            <a:fillRect/>
          </a:stretch>
        </p:blipFill>
        <p:spPr bwMode="auto">
          <a:xfrm>
            <a:off x="0" y="0"/>
            <a:ext cx="9144000" cy="32849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229600" cy="1143000"/>
          </a:xfrm>
        </p:spPr>
        <p:txBody>
          <a:bodyPr>
            <a:noAutofit/>
          </a:bodyPr>
          <a:lstStyle/>
          <a:p>
            <a:r>
              <a:rPr lang="en-US" sz="8000" dirty="0" err="1" smtClean="0">
                <a:solidFill>
                  <a:schemeClr val="bg1"/>
                </a:solidFill>
                <a:latin typeface="Belwe Bd BT" pitchFamily="18" charset="0"/>
              </a:rPr>
              <a:t>Misletoe</a:t>
            </a:r>
            <a:endParaRPr lang="ru-RU" sz="80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01008"/>
            <a:ext cx="9144000" cy="3024336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355216"/>
                </a:solidFill>
                <a:latin typeface="Belwe Bd BT" pitchFamily="18" charset="0"/>
              </a:rPr>
              <a:t>At Christmas, it is traditional to exchange kisses beneath the hanging </a:t>
            </a:r>
            <a:r>
              <a:rPr lang="en-US" sz="3600" dirty="0" err="1" smtClean="0">
                <a:solidFill>
                  <a:srgbClr val="355216"/>
                </a:solidFill>
                <a:latin typeface="Belwe Bd BT" pitchFamily="18" charset="0"/>
              </a:rPr>
              <a:t>misletoe</a:t>
            </a:r>
            <a:r>
              <a:rPr lang="en-US" sz="3600" dirty="0" smtClean="0">
                <a:solidFill>
                  <a:srgbClr val="355216"/>
                </a:solidFill>
                <a:latin typeface="Belwe Bd BT" pitchFamily="18" charset="0"/>
              </a:rPr>
              <a:t>. In ancient Scandinavia, </a:t>
            </a:r>
            <a:r>
              <a:rPr lang="en-US" sz="3600" dirty="0" err="1" smtClean="0">
                <a:solidFill>
                  <a:srgbClr val="355216"/>
                </a:solidFill>
                <a:latin typeface="Belwe Bd BT" pitchFamily="18" charset="0"/>
              </a:rPr>
              <a:t>misletoe</a:t>
            </a:r>
            <a:r>
              <a:rPr lang="en-US" sz="3600" dirty="0" smtClean="0">
                <a:solidFill>
                  <a:srgbClr val="355216"/>
                </a:solidFill>
                <a:latin typeface="Belwe Bd BT" pitchFamily="18" charset="0"/>
              </a:rPr>
              <a:t> was associated with peace and friendship.</a:t>
            </a:r>
            <a:endParaRPr lang="ru-RU" sz="3600" dirty="0">
              <a:solidFill>
                <a:srgbClr val="35521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643192" cy="1228998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C00000"/>
                </a:solidFill>
                <a:latin typeface="Belwe Bd BT" pitchFamily="18" charset="0"/>
              </a:rPr>
              <a:t>    Santa Claus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916832"/>
            <a:ext cx="8496944" cy="2592288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Belwe Bd BT" pitchFamily="18" charset="0"/>
              </a:rPr>
              <a:t>has many different names around the world including Father Christmas in the UK, </a:t>
            </a:r>
            <a:r>
              <a:rPr lang="en-US" sz="2800" dirty="0" err="1" smtClean="0">
                <a:latin typeface="Belwe Bd BT" pitchFamily="18" charset="0"/>
              </a:rPr>
              <a:t>Pere</a:t>
            </a:r>
            <a:r>
              <a:rPr lang="en-US" sz="2800" dirty="0" smtClean="0">
                <a:latin typeface="Belwe Bd BT" pitchFamily="18" charset="0"/>
              </a:rPr>
              <a:t> Noel in France, </a:t>
            </a:r>
            <a:r>
              <a:rPr lang="en-US" sz="2800" dirty="0" err="1" smtClean="0">
                <a:latin typeface="Belwe Bd BT" pitchFamily="18" charset="0"/>
              </a:rPr>
              <a:t>Kriss</a:t>
            </a:r>
            <a:r>
              <a:rPr lang="en-US" sz="2800" dirty="0" smtClean="0">
                <a:latin typeface="Belwe Bd BT" pitchFamily="18" charset="0"/>
              </a:rPr>
              <a:t> </a:t>
            </a:r>
            <a:r>
              <a:rPr lang="en-US" sz="2800" dirty="0" err="1" smtClean="0">
                <a:latin typeface="Belwe Bd BT" pitchFamily="18" charset="0"/>
              </a:rPr>
              <a:t>Kringle</a:t>
            </a:r>
            <a:r>
              <a:rPr lang="en-US" sz="2800" dirty="0" smtClean="0">
                <a:latin typeface="Belwe Bd BT" pitchFamily="18" charset="0"/>
              </a:rPr>
              <a:t> in Germany, La </a:t>
            </a:r>
            <a:r>
              <a:rPr lang="en-US" sz="2800" dirty="0" err="1" smtClean="0">
                <a:latin typeface="Belwe Bd BT" pitchFamily="18" charset="0"/>
              </a:rPr>
              <a:t>Befana</a:t>
            </a:r>
            <a:r>
              <a:rPr lang="en-US" sz="2800" dirty="0" smtClean="0">
                <a:latin typeface="Belwe Bd BT" pitchFamily="18" charset="0"/>
              </a:rPr>
              <a:t> in Italy, </a:t>
            </a:r>
            <a:r>
              <a:rPr lang="en-US" sz="2800" dirty="0" err="1" smtClean="0">
                <a:latin typeface="Belwe Bd BT" pitchFamily="18" charset="0"/>
              </a:rPr>
              <a:t>Julinesse</a:t>
            </a:r>
            <a:r>
              <a:rPr lang="en-US" sz="2800" dirty="0" smtClean="0">
                <a:latin typeface="Belwe Bd BT" pitchFamily="18" charset="0"/>
              </a:rPr>
              <a:t> in Denmark, Grandfather Frost in Russia, Papa Noel in Spain.</a:t>
            </a:r>
            <a:endParaRPr lang="ru-RU" sz="2800" dirty="0"/>
          </a:p>
        </p:txBody>
      </p:sp>
      <p:pic>
        <p:nvPicPr>
          <p:cNvPr id="11266" name="Picture 2" descr="C:\Users\User\Desktop\рождество\2-zakaz-deda-moroz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0"/>
            <a:ext cx="1403648" cy="1856678"/>
          </a:xfrm>
          <a:prstGeom prst="rect">
            <a:avLst/>
          </a:prstGeom>
          <a:noFill/>
        </p:spPr>
      </p:pic>
      <p:pic>
        <p:nvPicPr>
          <p:cNvPr id="11268" name="Picture 4" descr="C:\Users\User\Desktop\рождество\ekqde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581128"/>
            <a:ext cx="1876919" cy="2008304"/>
          </a:xfrm>
          <a:prstGeom prst="rect">
            <a:avLst/>
          </a:prstGeom>
          <a:noFill/>
        </p:spPr>
      </p:pic>
      <p:pic>
        <p:nvPicPr>
          <p:cNvPr id="11269" name="Picture 5" descr="C:\Users\User\Desktop\рождество\папа ноэль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4615527"/>
            <a:ext cx="1656184" cy="2242473"/>
          </a:xfrm>
          <a:prstGeom prst="rect">
            <a:avLst/>
          </a:prstGeom>
          <a:noFill/>
        </p:spPr>
      </p:pic>
      <p:pic>
        <p:nvPicPr>
          <p:cNvPr id="11270" name="Picture 6" descr="C:\Users\User\Desktop\рождество\пьер ноэль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4293096"/>
            <a:ext cx="1879104" cy="2348880"/>
          </a:xfrm>
          <a:prstGeom prst="rect">
            <a:avLst/>
          </a:prstGeom>
          <a:noFill/>
        </p:spPr>
      </p:pic>
      <p:pic>
        <p:nvPicPr>
          <p:cNvPr id="11272" name="Picture 8" descr="C:\Users\User\Desktop\рождество\66145887_1288816906_9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188640"/>
            <a:ext cx="1246983" cy="1869777"/>
          </a:xfrm>
          <a:prstGeom prst="rect">
            <a:avLst/>
          </a:prstGeom>
          <a:noFill/>
        </p:spPr>
      </p:pic>
      <p:pic>
        <p:nvPicPr>
          <p:cNvPr id="11273" name="Picture 9" descr="C:\Users\User\Desktop\рождество\befan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4581128"/>
            <a:ext cx="2466274" cy="19730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D:\МАМА\рождество\исланд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780928"/>
            <a:ext cx="5434575" cy="391289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0070C0"/>
                </a:solidFill>
                <a:latin typeface="Belwe Bd BT" pitchFamily="18" charset="0"/>
              </a:rPr>
              <a:t>13 </a:t>
            </a:r>
            <a:r>
              <a:rPr lang="en-US" sz="6000" dirty="0" err="1" smtClean="0">
                <a:solidFill>
                  <a:srgbClr val="0070C0"/>
                </a:solidFill>
                <a:latin typeface="Belwe Bd BT" pitchFamily="18" charset="0"/>
              </a:rPr>
              <a:t>Santas</a:t>
            </a:r>
            <a:r>
              <a:rPr lang="en-US" sz="6000" dirty="0" smtClean="0">
                <a:solidFill>
                  <a:srgbClr val="0070C0"/>
                </a:solidFill>
                <a:latin typeface="Belwe Bd BT" pitchFamily="18" charset="0"/>
              </a:rPr>
              <a:t> in Iceland</a:t>
            </a:r>
            <a:endParaRPr lang="ru-RU" sz="60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9"/>
            <a:ext cx="8424936" cy="216024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006699"/>
                </a:solidFill>
                <a:latin typeface="Belwe Bd BT" pitchFamily="18" charset="0"/>
              </a:rPr>
              <a:t>There </a:t>
            </a:r>
            <a:r>
              <a:rPr lang="en-US" smtClean="0">
                <a:solidFill>
                  <a:srgbClr val="006699"/>
                </a:solidFill>
                <a:latin typeface="Belwe Bd BT" pitchFamily="18" charset="0"/>
              </a:rPr>
              <a:t>are 13 </a:t>
            </a:r>
            <a:r>
              <a:rPr lang="en-US" dirty="0" err="1" smtClean="0">
                <a:solidFill>
                  <a:srgbClr val="006699"/>
                </a:solidFill>
                <a:latin typeface="Belwe Bd BT" pitchFamily="18" charset="0"/>
              </a:rPr>
              <a:t>Santas</a:t>
            </a:r>
            <a:r>
              <a:rPr lang="en-US" dirty="0" smtClean="0">
                <a:solidFill>
                  <a:srgbClr val="006699"/>
                </a:solidFill>
                <a:latin typeface="Belwe Bd BT" pitchFamily="18" charset="0"/>
              </a:rPr>
              <a:t>  in Iceland, each leaving a gift for children. They come down from the mountain one by one, starting on December 12 and have names like Spoon Liker, Door Sniffer and Meat Hook.</a:t>
            </a:r>
            <a:endParaRPr lang="ru-RU" dirty="0">
              <a:solidFill>
                <a:srgbClr val="00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96944" cy="1354162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C00000"/>
                </a:solidFill>
                <a:latin typeface="Belwe Bd BT" pitchFamily="18" charset="0"/>
              </a:rPr>
              <a:t>The very first Santa pictures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72816"/>
            <a:ext cx="4824536" cy="4824536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elwe Bd BT" pitchFamily="18" charset="0"/>
              </a:rPr>
              <a:t>often depicted him wearing a variety of different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Belwe Bd BT" pitchFamily="18" charset="0"/>
              </a:rPr>
              <a:t>colour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elwe Bd BT" pitchFamily="18" charset="0"/>
              </a:rPr>
              <a:t> coats including green, blue and mauve. The modern day depiction or picture of Santa Claus wearing a red coat only became standard in the 1920</a:t>
            </a:r>
            <a:r>
              <a:rPr lang="el-GR" dirty="0" smtClean="0">
                <a:solidFill>
                  <a:schemeClr val="bg2">
                    <a:lumMod val="25000"/>
                  </a:schemeClr>
                </a:solidFill>
                <a:latin typeface="Belwe Bd BT" pitchFamily="18" charset="0"/>
              </a:rPr>
              <a:t>᾿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elwe Bd BT" pitchFamily="18" charset="0"/>
              </a:rPr>
              <a:t>s. 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26" name="Picture 2" descr="D:\МАМА\рождество\66145887_1288816906_9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340768"/>
            <a:ext cx="3505697" cy="5256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7030A0"/>
                </a:solidFill>
                <a:latin typeface="Belwe Bd BT" pitchFamily="18" charset="0"/>
              </a:rPr>
              <a:t>Rudolph</a:t>
            </a:r>
            <a:endParaRPr lang="ru-RU" sz="7200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4104456" cy="4929411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latin typeface="Belwe Bd BT" pitchFamily="18" charset="0"/>
              </a:rPr>
              <a:t>The red-nosed</a:t>
            </a:r>
          </a:p>
          <a:p>
            <a:pPr>
              <a:buNone/>
            </a:pPr>
            <a:r>
              <a:rPr lang="en-US" sz="4000" dirty="0" smtClean="0">
                <a:solidFill>
                  <a:srgbClr val="C00000"/>
                </a:solidFill>
                <a:latin typeface="Belwe Bd BT" pitchFamily="18" charset="0"/>
              </a:rPr>
              <a:t>reindeer was</a:t>
            </a:r>
          </a:p>
          <a:p>
            <a:pPr>
              <a:buNone/>
            </a:pPr>
            <a:r>
              <a:rPr lang="en-US" sz="4000" dirty="0" smtClean="0">
                <a:solidFill>
                  <a:srgbClr val="C00000"/>
                </a:solidFill>
                <a:latin typeface="Belwe Bd BT" pitchFamily="18" charset="0"/>
              </a:rPr>
              <a:t>invented for</a:t>
            </a:r>
          </a:p>
          <a:p>
            <a:pPr>
              <a:buNone/>
            </a:pPr>
            <a:r>
              <a:rPr lang="en-US" sz="4000" dirty="0" smtClean="0">
                <a:solidFill>
                  <a:srgbClr val="C00000"/>
                </a:solidFill>
                <a:latin typeface="Belwe Bd BT" pitchFamily="18" charset="0"/>
              </a:rPr>
              <a:t>a US firm</a:t>
            </a:r>
            <a:r>
              <a:rPr lang="el-GR" sz="4000" dirty="0" smtClean="0">
                <a:solidFill>
                  <a:srgbClr val="C00000"/>
                </a:solidFill>
                <a:latin typeface="Belwe Bd BT" pitchFamily="18" charset="0"/>
              </a:rPr>
              <a:t>᾿</a:t>
            </a:r>
            <a:r>
              <a:rPr lang="en-US" sz="4000" dirty="0" smtClean="0">
                <a:solidFill>
                  <a:srgbClr val="C00000"/>
                </a:solidFill>
                <a:latin typeface="Belwe Bd BT" pitchFamily="18" charset="0"/>
              </a:rPr>
              <a:t>s</a:t>
            </a:r>
          </a:p>
          <a:p>
            <a:pPr>
              <a:buNone/>
            </a:pPr>
            <a:r>
              <a:rPr lang="en-US" sz="4000" dirty="0" smtClean="0">
                <a:solidFill>
                  <a:srgbClr val="C00000"/>
                </a:solidFill>
                <a:latin typeface="Belwe Bd BT" pitchFamily="18" charset="0"/>
              </a:rPr>
              <a:t>Christmas</a:t>
            </a:r>
          </a:p>
          <a:p>
            <a:pPr>
              <a:buNone/>
            </a:pPr>
            <a:r>
              <a:rPr lang="en-US" sz="4000" dirty="0" smtClean="0">
                <a:solidFill>
                  <a:srgbClr val="C00000"/>
                </a:solidFill>
                <a:latin typeface="Belwe Bd BT" pitchFamily="18" charset="0"/>
              </a:rPr>
              <a:t>promotion </a:t>
            </a:r>
          </a:p>
          <a:p>
            <a:pPr>
              <a:buNone/>
            </a:pPr>
            <a:r>
              <a:rPr lang="en-US" sz="4000" dirty="0" smtClean="0">
                <a:solidFill>
                  <a:srgbClr val="C00000"/>
                </a:solidFill>
                <a:latin typeface="Belwe Bd BT" pitchFamily="18" charset="0"/>
              </a:rPr>
              <a:t>in 1938.</a:t>
            </a:r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2050" name="Picture 2" descr="D:\МАМА\рождество\8460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060848"/>
            <a:ext cx="5328592" cy="40710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МА\рождество\jingle_bell_background-7236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002060"/>
                </a:solidFill>
              </a:rPr>
              <a:t> </a:t>
            </a:r>
            <a:r>
              <a:rPr lang="ru-RU" sz="6600" dirty="0" smtClean="0">
                <a:solidFill>
                  <a:srgbClr val="002060"/>
                </a:solidFill>
              </a:rPr>
              <a:t>»</a:t>
            </a:r>
            <a:endParaRPr lang="ru-RU" sz="66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4725144"/>
            <a:ext cx="8280920" cy="1944216"/>
          </a:xfrm>
        </p:spPr>
        <p:txBody>
          <a:bodyPr>
            <a:normAutofit fontScale="85000" lnSpcReduction="10000"/>
          </a:bodyPr>
          <a:lstStyle/>
          <a:p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elwe Bd BT" pitchFamily="18" charset="0"/>
              </a:rPr>
              <a:t>One of the most popular Christmas songs,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800" dirty="0" smtClean="0">
                <a:solidFill>
                  <a:srgbClr val="002060"/>
                </a:solidFill>
              </a:rPr>
              <a:t>«</a:t>
            </a:r>
            <a:r>
              <a:rPr lang="en-US" sz="4800" dirty="0" smtClean="0">
                <a:solidFill>
                  <a:srgbClr val="002060"/>
                </a:solidFill>
                <a:latin typeface="Belwe Bd BT" pitchFamily="18" charset="0"/>
              </a:rPr>
              <a:t>Jingle Bells</a:t>
            </a:r>
            <a:r>
              <a:rPr lang="ru-RU" sz="4800" dirty="0" smtClean="0">
                <a:solidFill>
                  <a:srgbClr val="002060"/>
                </a:solidFill>
              </a:rPr>
              <a:t>» 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elwe Bd BT" pitchFamily="18" charset="0"/>
              </a:rPr>
              <a:t>was actually written for Thanksgiving.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D:\МАМА\рождество\Merry_Christms_Cand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solidFill>
                  <a:schemeClr val="bg1"/>
                </a:solidFill>
                <a:latin typeface="Belwe Bd BT" pitchFamily="18" charset="0"/>
              </a:rPr>
              <a:t>Christmas</a:t>
            </a:r>
            <a:endParaRPr lang="ru-RU" sz="88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91264" cy="2404863"/>
          </a:xfrm>
        </p:spPr>
        <p:txBody>
          <a:bodyPr>
            <a:normAutofit fontScale="92500" lnSpcReduction="10000"/>
          </a:bodyPr>
          <a:lstStyle/>
          <a:p>
            <a:r>
              <a:rPr lang="en-US" sz="6000" dirty="0" smtClean="0">
                <a:solidFill>
                  <a:schemeClr val="bg1"/>
                </a:solidFill>
                <a:latin typeface="Belwe Bd BT" pitchFamily="18" charset="0"/>
              </a:rPr>
              <a:t>become a national holiday in America on June, 26,1870.</a:t>
            </a:r>
            <a:endParaRPr lang="ru-RU"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Belwe Bd BT" pitchFamily="18" charset="0"/>
              </a:rPr>
              <a:t>E</a:t>
            </a:r>
            <a:r>
              <a:rPr lang="en-US" sz="6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elwe Bd BT" pitchFamily="18" charset="0"/>
              </a:rPr>
              <a:t>l</a:t>
            </a:r>
            <a:r>
              <a:rPr lang="en-US" sz="6600" dirty="0" smtClean="0">
                <a:solidFill>
                  <a:srgbClr val="FFFF00"/>
                </a:solidFill>
                <a:latin typeface="Belwe Bd BT" pitchFamily="18" charset="0"/>
              </a:rPr>
              <a:t>e</a:t>
            </a:r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  <a:latin typeface="Belwe Bd BT" pitchFamily="18" charset="0"/>
              </a:rPr>
              <a:t>c</a:t>
            </a:r>
            <a:r>
              <a:rPr lang="en-US" sz="6600" dirty="0" smtClean="0">
                <a:solidFill>
                  <a:srgbClr val="7030A0"/>
                </a:solidFill>
                <a:latin typeface="Belwe Bd BT" pitchFamily="18" charset="0"/>
              </a:rPr>
              <a:t>t</a:t>
            </a:r>
            <a:r>
              <a:rPr lang="en-US" sz="6600" dirty="0" smtClean="0">
                <a:solidFill>
                  <a:schemeClr val="accent5">
                    <a:lumMod val="50000"/>
                  </a:schemeClr>
                </a:solidFill>
                <a:latin typeface="Belwe Bd BT" pitchFamily="18" charset="0"/>
              </a:rPr>
              <a:t>r</a:t>
            </a:r>
            <a:r>
              <a:rPr lang="en-US" sz="6600" dirty="0" smtClean="0">
                <a:solidFill>
                  <a:srgbClr val="FFC000"/>
                </a:solidFill>
                <a:latin typeface="Belwe Bd BT" pitchFamily="18" charset="0"/>
              </a:rPr>
              <a:t>i</a:t>
            </a:r>
            <a:r>
              <a:rPr lang="en-US" sz="6600" dirty="0" smtClean="0">
                <a:solidFill>
                  <a:srgbClr val="006699"/>
                </a:solidFill>
                <a:latin typeface="Belwe Bd BT" pitchFamily="18" charset="0"/>
              </a:rPr>
              <a:t>c</a:t>
            </a:r>
            <a:r>
              <a:rPr lang="en-US" sz="6600" dirty="0" smtClean="0">
                <a:solidFill>
                  <a:srgbClr val="FF0000"/>
                </a:solidFill>
                <a:latin typeface="Belwe Bd BT" pitchFamily="18" charset="0"/>
              </a:rPr>
              <a:t> </a:t>
            </a:r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  <a:latin typeface="Belwe Bd BT" pitchFamily="18" charset="0"/>
              </a:rPr>
              <a:t>l</a:t>
            </a:r>
            <a:r>
              <a:rPr lang="en-US" sz="6600" dirty="0" smtClean="0">
                <a:solidFill>
                  <a:srgbClr val="00CC99"/>
                </a:solidFill>
                <a:latin typeface="Belwe Bd BT" pitchFamily="18" charset="0"/>
              </a:rPr>
              <a:t>i</a:t>
            </a:r>
            <a:r>
              <a:rPr lang="en-US" sz="6600" dirty="0" smtClean="0">
                <a:solidFill>
                  <a:srgbClr val="336699"/>
                </a:solidFill>
                <a:latin typeface="Belwe Bd BT" pitchFamily="18" charset="0"/>
              </a:rPr>
              <a:t>g</a:t>
            </a:r>
            <a:r>
              <a:rPr lang="en-US" sz="6600" dirty="0" smtClean="0">
                <a:solidFill>
                  <a:srgbClr val="FF00FF"/>
                </a:solidFill>
                <a:latin typeface="Belwe Bd BT" pitchFamily="18" charset="0"/>
              </a:rPr>
              <a:t>h</a:t>
            </a:r>
            <a:r>
              <a:rPr lang="en-US" sz="6600" dirty="0" smtClean="0">
                <a:solidFill>
                  <a:srgbClr val="008080"/>
                </a:solidFill>
                <a:latin typeface="Belwe Bd BT" pitchFamily="18" charset="0"/>
              </a:rPr>
              <a:t>t</a:t>
            </a:r>
            <a:r>
              <a:rPr lang="en-US" sz="6600" dirty="0" smtClean="0">
                <a:solidFill>
                  <a:srgbClr val="FF0000"/>
                </a:solidFill>
                <a:latin typeface="Belwe Bd BT" pitchFamily="18" charset="0"/>
              </a:rPr>
              <a:t>s</a:t>
            </a:r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3466728" cy="4425355"/>
          </a:xfrm>
        </p:spPr>
        <p:txBody>
          <a:bodyPr>
            <a:noAutofit/>
          </a:bodyPr>
          <a:lstStyle/>
          <a:p>
            <a:r>
              <a:rPr lang="en-US" sz="5400" dirty="0" smtClean="0">
                <a:latin typeface="Belwe Bd BT" pitchFamily="18" charset="0"/>
              </a:rPr>
              <a:t>for trees were first used in 1895.</a:t>
            </a:r>
            <a:endParaRPr lang="ru-RU" sz="5400" dirty="0"/>
          </a:p>
        </p:txBody>
      </p:sp>
      <p:pic>
        <p:nvPicPr>
          <p:cNvPr id="5122" name="Picture 2" descr="D:\МАМА\рождество\383px-Trafalgar_Square_Christmas_tree8.jpg"/>
          <p:cNvPicPr>
            <a:picLocks noChangeAspect="1" noChangeArrowheads="1"/>
          </p:cNvPicPr>
          <p:nvPr/>
        </p:nvPicPr>
        <p:blipFill>
          <a:blip r:embed="rId2" cstate="print"/>
          <a:srcRect l="20454" t="7266" r="4546" b="11356"/>
          <a:stretch>
            <a:fillRect/>
          </a:stretch>
        </p:blipFill>
        <p:spPr bwMode="auto">
          <a:xfrm>
            <a:off x="5292080" y="1412776"/>
            <a:ext cx="2996626" cy="5085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МАМА\рождество\kakie_podarki_darit_k_novomu_godu_fs_readmas.ru_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834889" cy="69573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756576" cy="1498178"/>
          </a:xfrm>
        </p:spPr>
        <p:txBody>
          <a:bodyPr>
            <a:noAutofit/>
          </a:bodyPr>
          <a:lstStyle/>
          <a:p>
            <a:r>
              <a:rPr lang="en-US" sz="8000" b="1" dirty="0" smtClean="0">
                <a:solidFill>
                  <a:srgbClr val="C00000"/>
                </a:solidFill>
                <a:latin typeface="Belwe Bd BT" pitchFamily="18" charset="0"/>
              </a:rPr>
              <a:t>Merry Christmas</a:t>
            </a:r>
            <a:endParaRPr lang="ru-RU" sz="8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537</Words>
  <Application>Microsoft Office PowerPoint</Application>
  <PresentationFormat>Экран (4:3)</PresentationFormat>
  <Paragraphs>53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Christmas Facts</vt:lpstr>
      <vt:lpstr>The 26th of December</vt:lpstr>
      <vt:lpstr>Gold – wrapped chocolate coins</vt:lpstr>
      <vt:lpstr>A traditional Christmas dinner</vt:lpstr>
      <vt:lpstr>The Christmas tree</vt:lpstr>
      <vt:lpstr> Christmas trees</vt:lpstr>
      <vt:lpstr>Christmas tree</vt:lpstr>
      <vt:lpstr>The Queen᾿s Christmas speech</vt:lpstr>
      <vt:lpstr>The first Christmas card </vt:lpstr>
      <vt:lpstr>A Christmas wreath </vt:lpstr>
      <vt:lpstr>The poinsettia</vt:lpstr>
      <vt:lpstr>Misletoe</vt:lpstr>
      <vt:lpstr>    Santa Claus</vt:lpstr>
      <vt:lpstr>13 Santas in Iceland</vt:lpstr>
      <vt:lpstr>The very first Santa pictures</vt:lpstr>
      <vt:lpstr>Rudolph</vt:lpstr>
      <vt:lpstr> »</vt:lpstr>
      <vt:lpstr>Christmas</vt:lpstr>
      <vt:lpstr>Electric lights</vt:lpstr>
      <vt:lpstr>Merry Christmas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42</cp:revision>
  <dcterms:created xsi:type="dcterms:W3CDTF">2013-12-20T17:14:36Z</dcterms:created>
  <dcterms:modified xsi:type="dcterms:W3CDTF">2013-12-28T12:19:34Z</dcterms:modified>
</cp:coreProperties>
</file>