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61" r:id="rId3"/>
    <p:sldId id="286" r:id="rId4"/>
    <p:sldId id="288" r:id="rId5"/>
    <p:sldId id="284" r:id="rId6"/>
    <p:sldId id="285" r:id="rId7"/>
    <p:sldId id="259" r:id="rId8"/>
    <p:sldId id="282" r:id="rId9"/>
    <p:sldId id="262" r:id="rId10"/>
    <p:sldId id="273" r:id="rId11"/>
    <p:sldId id="269" r:id="rId12"/>
    <p:sldId id="278" r:id="rId13"/>
    <p:sldId id="280" r:id="rId14"/>
    <p:sldId id="290" r:id="rId15"/>
    <p:sldId id="281" r:id="rId16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9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F9053-1427-4049-8FEB-A2023D80380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51B32-011A-4AB6-A4D7-FF9837B14E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6EE7A-40BF-4F5C-AE1B-2277805DE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56C43-8F20-46F9-AD5D-0807E1BA1F27}" type="datetimeFigureOut">
              <a:rPr lang="ru-RU" smtClean="0"/>
              <a:pPr/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4238E-7188-4BAC-B0B8-F4E5A715B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0" y="1428750"/>
            <a:ext cx="8532813" cy="11715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054596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99"/>
                </a:solidFill>
                <a:latin typeface="Comic Sans MS"/>
              </a:rPr>
              <a:t>Действия с</a:t>
            </a:r>
            <a:endParaRPr lang="ru-RU" sz="3600" b="1" i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990099"/>
              </a:solidFill>
              <a:latin typeface="Comic Sans MS"/>
            </a:endParaRP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251520" y="2143116"/>
            <a:ext cx="8712968" cy="2366004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>
              <a:defRPr/>
            </a:pPr>
            <a:r>
              <a:rPr lang="ru-RU" sz="6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99"/>
                </a:solidFill>
                <a:latin typeface="Comic Sans MS"/>
              </a:rPr>
              <a:t>десятичными дробями</a:t>
            </a:r>
            <a:endParaRPr lang="ru-RU" sz="6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0099"/>
              </a:solidFill>
              <a:latin typeface="Comic Sans MS"/>
            </a:endParaRPr>
          </a:p>
          <a:p>
            <a:pPr algn="ctr">
              <a:defRPr/>
            </a:pPr>
            <a:endParaRPr lang="ru-RU" sz="6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0099"/>
              </a:solidFill>
              <a:latin typeface="+mj-lt"/>
            </a:endParaRPr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4000500" y="4797425"/>
            <a:ext cx="4532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solidFill>
                  <a:srgbClr val="333399"/>
                </a:solidFill>
              </a:rPr>
              <a:t>математика 6 класс</a:t>
            </a:r>
          </a:p>
        </p:txBody>
      </p:sp>
      <p:pic>
        <p:nvPicPr>
          <p:cNvPr id="2" name="Picture 8" descr="2b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01008"/>
            <a:ext cx="3456384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80119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Проверка домашнего задания: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08912" cy="43924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367 (в, г)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2 · 0,8²  =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2 · (0,8 · 0,8) =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2· 0,64 =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1,28</a:t>
            </a:r>
          </a:p>
          <a:p>
            <a:pPr algn="just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Проверка домашнего задания: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 367 (в, г)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г) ( 2 · 0,8)² =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= 1,6 ² =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= 1,6 · 1,6 =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= 2,56</a:t>
            </a:r>
            <a:endParaRPr lang="ru-RU" dirty="0" smtClean="0"/>
          </a:p>
          <a:p>
            <a:pPr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Проверка домашнего задания: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1556792"/>
            <a:ext cx="7139136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 386 а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2,02 · 0,45 + 5,0505 · 2 + 39,1 · 0,01 = 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1) 2,02 · 0,45 = 0,909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2) 5,0505 · 2 =10,101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3) 39,1 · 0,01 = 0,391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4) 0,909 + 10,101=11,01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5) 11,01 + 0,391=11,401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56176" y="2060848"/>
            <a:ext cx="1594520" cy="64807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11,401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80119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Проверка домашнего задания: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08912" cy="43924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480 а</a:t>
            </a:r>
          </a:p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33350" y="4749800"/>
            <a:ext cx="9277350" cy="2108200"/>
            <a:chOff x="-38" y="2659"/>
            <a:chExt cx="5814" cy="1684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2659"/>
              <a:ext cx="5776" cy="145"/>
              <a:chOff x="5" y="2784"/>
              <a:chExt cx="6072" cy="192"/>
            </a:xfrm>
          </p:grpSpPr>
          <p:sp>
            <p:nvSpPr>
              <p:cNvPr id="7" name="Freeform 4"/>
              <p:cNvSpPr>
                <a:spLocks/>
              </p:cNvSpPr>
              <p:nvPr/>
            </p:nvSpPr>
            <p:spPr bwMode="auto">
              <a:xfrm rot="27553" flipH="1">
                <a:off x="5" y="2784"/>
                <a:ext cx="1531" cy="147"/>
              </a:xfrm>
              <a:custGeom>
                <a:avLst/>
                <a:gdLst>
                  <a:gd name="T0" fmla="*/ 0 w 5837"/>
                  <a:gd name="T1" fmla="*/ 0 h 927"/>
                  <a:gd name="T2" fmla="*/ 0 w 5837"/>
                  <a:gd name="T3" fmla="*/ 0 h 927"/>
                  <a:gd name="T4" fmla="*/ 0 w 5837"/>
                  <a:gd name="T5" fmla="*/ 0 h 927"/>
                  <a:gd name="T6" fmla="*/ 0 w 5837"/>
                  <a:gd name="T7" fmla="*/ 0 h 927"/>
                  <a:gd name="T8" fmla="*/ 0 w 5837"/>
                  <a:gd name="T9" fmla="*/ 0 h 927"/>
                  <a:gd name="T10" fmla="*/ 0 w 5837"/>
                  <a:gd name="T11" fmla="*/ 0 h 927"/>
                  <a:gd name="T12" fmla="*/ 0 w 5837"/>
                  <a:gd name="T13" fmla="*/ 0 h 927"/>
                  <a:gd name="T14" fmla="*/ 1 w 5837"/>
                  <a:gd name="T15" fmla="*/ 0 h 927"/>
                  <a:gd name="T16" fmla="*/ 1 w 5837"/>
                  <a:gd name="T17" fmla="*/ 0 h 927"/>
                  <a:gd name="T18" fmla="*/ 1 w 5837"/>
                  <a:gd name="T19" fmla="*/ 0 h 927"/>
                  <a:gd name="T20" fmla="*/ 1 w 5837"/>
                  <a:gd name="T21" fmla="*/ 0 h 927"/>
                  <a:gd name="T22" fmla="*/ 1 w 5837"/>
                  <a:gd name="T23" fmla="*/ 0 h 927"/>
                  <a:gd name="T24" fmla="*/ 1 w 5837"/>
                  <a:gd name="T25" fmla="*/ 0 h 927"/>
                  <a:gd name="T26" fmla="*/ 1 w 5837"/>
                  <a:gd name="T27" fmla="*/ 0 h 927"/>
                  <a:gd name="T28" fmla="*/ 1 w 5837"/>
                  <a:gd name="T29" fmla="*/ 0 h 927"/>
                  <a:gd name="T30" fmla="*/ 1 w 5837"/>
                  <a:gd name="T31" fmla="*/ 0 h 927"/>
                  <a:gd name="T32" fmla="*/ 1 w 5837"/>
                  <a:gd name="T33" fmla="*/ 0 h 927"/>
                  <a:gd name="T34" fmla="*/ 1 w 5837"/>
                  <a:gd name="T35" fmla="*/ 0 h 927"/>
                  <a:gd name="T36" fmla="*/ 1 w 5837"/>
                  <a:gd name="T37" fmla="*/ 0 h 927"/>
                  <a:gd name="T38" fmla="*/ 1 w 5837"/>
                  <a:gd name="T39" fmla="*/ 0 h 927"/>
                  <a:gd name="T40" fmla="*/ 1 w 5837"/>
                  <a:gd name="T41" fmla="*/ 0 h 927"/>
                  <a:gd name="T42" fmla="*/ 1 w 5837"/>
                  <a:gd name="T43" fmla="*/ 0 h 927"/>
                  <a:gd name="T44" fmla="*/ 1 w 5837"/>
                  <a:gd name="T45" fmla="*/ 0 h 927"/>
                  <a:gd name="T46" fmla="*/ 1 w 5837"/>
                  <a:gd name="T47" fmla="*/ 0 h 927"/>
                  <a:gd name="T48" fmla="*/ 1 w 5837"/>
                  <a:gd name="T49" fmla="*/ 0 h 927"/>
                  <a:gd name="T50" fmla="*/ 1 w 5837"/>
                  <a:gd name="T51" fmla="*/ 0 h 927"/>
                  <a:gd name="T52" fmla="*/ 1 w 5837"/>
                  <a:gd name="T53" fmla="*/ 0 h 927"/>
                  <a:gd name="T54" fmla="*/ 1 w 5837"/>
                  <a:gd name="T55" fmla="*/ 0 h 927"/>
                  <a:gd name="T56" fmla="*/ 1 w 5837"/>
                  <a:gd name="T57" fmla="*/ 0 h 927"/>
                  <a:gd name="T58" fmla="*/ 1 w 5837"/>
                  <a:gd name="T59" fmla="*/ 0 h 927"/>
                  <a:gd name="T60" fmla="*/ 1 w 5837"/>
                  <a:gd name="T61" fmla="*/ 0 h 927"/>
                  <a:gd name="T62" fmla="*/ 1 w 5837"/>
                  <a:gd name="T63" fmla="*/ 0 h 927"/>
                  <a:gd name="T64" fmla="*/ 1 w 5837"/>
                  <a:gd name="T65" fmla="*/ 0 h 927"/>
                  <a:gd name="T66" fmla="*/ 1 w 5837"/>
                  <a:gd name="T67" fmla="*/ 0 h 927"/>
                  <a:gd name="T68" fmla="*/ 1 w 5837"/>
                  <a:gd name="T69" fmla="*/ 0 h 927"/>
                  <a:gd name="T70" fmla="*/ 1 w 5837"/>
                  <a:gd name="T71" fmla="*/ 0 h 927"/>
                  <a:gd name="T72" fmla="*/ 1 w 5837"/>
                  <a:gd name="T73" fmla="*/ 0 h 927"/>
                  <a:gd name="T74" fmla="*/ 2 w 5837"/>
                  <a:gd name="T75" fmla="*/ 0 h 927"/>
                  <a:gd name="T76" fmla="*/ 2 w 5837"/>
                  <a:gd name="T77" fmla="*/ 0 h 927"/>
                  <a:gd name="T78" fmla="*/ 2 w 5837"/>
                  <a:gd name="T79" fmla="*/ 0 h 927"/>
                  <a:gd name="T80" fmla="*/ 2 w 5837"/>
                  <a:gd name="T81" fmla="*/ 0 h 927"/>
                  <a:gd name="T82" fmla="*/ 2 w 5837"/>
                  <a:gd name="T83" fmla="*/ 0 h 927"/>
                  <a:gd name="T84" fmla="*/ 2 w 5837"/>
                  <a:gd name="T85" fmla="*/ 0 h 927"/>
                  <a:gd name="T86" fmla="*/ 2 w 5837"/>
                  <a:gd name="T87" fmla="*/ 0 h 927"/>
                  <a:gd name="T88" fmla="*/ 2 w 5837"/>
                  <a:gd name="T89" fmla="*/ 0 h 927"/>
                  <a:gd name="T90" fmla="*/ 2 w 5837"/>
                  <a:gd name="T91" fmla="*/ 0 h 927"/>
                  <a:gd name="T92" fmla="*/ 2 w 5837"/>
                  <a:gd name="T93" fmla="*/ 0 h 927"/>
                  <a:gd name="T94" fmla="*/ 2 w 5837"/>
                  <a:gd name="T95" fmla="*/ 0 h 927"/>
                  <a:gd name="T96" fmla="*/ 2 w 5837"/>
                  <a:gd name="T97" fmla="*/ 0 h 927"/>
                  <a:gd name="T98" fmla="*/ 2 w 5837"/>
                  <a:gd name="T99" fmla="*/ 0 h 927"/>
                  <a:gd name="T100" fmla="*/ 2 w 5837"/>
                  <a:gd name="T101" fmla="*/ 0 h 927"/>
                  <a:gd name="T102" fmla="*/ 2 w 5837"/>
                  <a:gd name="T103" fmla="*/ 0 h 927"/>
                  <a:gd name="T104" fmla="*/ 2 w 5837"/>
                  <a:gd name="T105" fmla="*/ 0 h 927"/>
                  <a:gd name="T106" fmla="*/ 2 w 5837"/>
                  <a:gd name="T107" fmla="*/ 0 h 927"/>
                  <a:gd name="T108" fmla="*/ 2 w 5837"/>
                  <a:gd name="T109" fmla="*/ 0 h 927"/>
                  <a:gd name="T110" fmla="*/ 2 w 5837"/>
                  <a:gd name="T111" fmla="*/ 0 h 92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837"/>
                  <a:gd name="T169" fmla="*/ 0 h 927"/>
                  <a:gd name="T170" fmla="*/ 5837 w 5837"/>
                  <a:gd name="T171" fmla="*/ 927 h 92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837" h="927">
                    <a:moveTo>
                      <a:pt x="0" y="816"/>
                    </a:moveTo>
                    <a:cubicBezTo>
                      <a:pt x="194" y="488"/>
                      <a:pt x="388" y="161"/>
                      <a:pt x="556" y="99"/>
                    </a:cubicBezTo>
                    <a:cubicBezTo>
                      <a:pt x="724" y="37"/>
                      <a:pt x="987" y="408"/>
                      <a:pt x="1010" y="442"/>
                    </a:cubicBezTo>
                    <a:cubicBezTo>
                      <a:pt x="1033" y="476"/>
                      <a:pt x="790" y="276"/>
                      <a:pt x="697" y="301"/>
                    </a:cubicBezTo>
                    <a:cubicBezTo>
                      <a:pt x="604" y="326"/>
                      <a:pt x="450" y="498"/>
                      <a:pt x="455" y="594"/>
                    </a:cubicBezTo>
                    <a:cubicBezTo>
                      <a:pt x="460" y="690"/>
                      <a:pt x="624" y="864"/>
                      <a:pt x="727" y="877"/>
                    </a:cubicBezTo>
                    <a:cubicBezTo>
                      <a:pt x="830" y="890"/>
                      <a:pt x="982" y="769"/>
                      <a:pt x="1071" y="675"/>
                    </a:cubicBezTo>
                    <a:cubicBezTo>
                      <a:pt x="1160" y="581"/>
                      <a:pt x="1170" y="410"/>
                      <a:pt x="1263" y="311"/>
                    </a:cubicBezTo>
                    <a:cubicBezTo>
                      <a:pt x="1356" y="212"/>
                      <a:pt x="1514" y="69"/>
                      <a:pt x="1627" y="79"/>
                    </a:cubicBezTo>
                    <a:cubicBezTo>
                      <a:pt x="1740" y="89"/>
                      <a:pt x="1933" y="338"/>
                      <a:pt x="1940" y="372"/>
                    </a:cubicBezTo>
                    <a:cubicBezTo>
                      <a:pt x="1947" y="406"/>
                      <a:pt x="1743" y="244"/>
                      <a:pt x="1667" y="281"/>
                    </a:cubicBezTo>
                    <a:cubicBezTo>
                      <a:pt x="1591" y="318"/>
                      <a:pt x="1473" y="490"/>
                      <a:pt x="1485" y="594"/>
                    </a:cubicBezTo>
                    <a:cubicBezTo>
                      <a:pt x="1497" y="698"/>
                      <a:pt x="1634" y="887"/>
                      <a:pt x="1738" y="907"/>
                    </a:cubicBezTo>
                    <a:cubicBezTo>
                      <a:pt x="1842" y="927"/>
                      <a:pt x="2033" y="801"/>
                      <a:pt x="2112" y="715"/>
                    </a:cubicBezTo>
                    <a:cubicBezTo>
                      <a:pt x="2191" y="629"/>
                      <a:pt x="2141" y="502"/>
                      <a:pt x="2213" y="392"/>
                    </a:cubicBezTo>
                    <a:cubicBezTo>
                      <a:pt x="2285" y="282"/>
                      <a:pt x="2430" y="60"/>
                      <a:pt x="2546" y="58"/>
                    </a:cubicBezTo>
                    <a:cubicBezTo>
                      <a:pt x="2662" y="56"/>
                      <a:pt x="2900" y="342"/>
                      <a:pt x="2910" y="382"/>
                    </a:cubicBezTo>
                    <a:cubicBezTo>
                      <a:pt x="2920" y="422"/>
                      <a:pt x="2681" y="267"/>
                      <a:pt x="2607" y="301"/>
                    </a:cubicBezTo>
                    <a:cubicBezTo>
                      <a:pt x="2533" y="335"/>
                      <a:pt x="2483" y="508"/>
                      <a:pt x="2465" y="584"/>
                    </a:cubicBezTo>
                    <a:cubicBezTo>
                      <a:pt x="2447" y="660"/>
                      <a:pt x="2434" y="704"/>
                      <a:pt x="2496" y="756"/>
                    </a:cubicBezTo>
                    <a:cubicBezTo>
                      <a:pt x="2558" y="808"/>
                      <a:pt x="2746" y="895"/>
                      <a:pt x="2839" y="897"/>
                    </a:cubicBezTo>
                    <a:cubicBezTo>
                      <a:pt x="2932" y="899"/>
                      <a:pt x="3008" y="813"/>
                      <a:pt x="3052" y="766"/>
                    </a:cubicBezTo>
                    <a:cubicBezTo>
                      <a:pt x="3096" y="719"/>
                      <a:pt x="3080" y="675"/>
                      <a:pt x="3102" y="614"/>
                    </a:cubicBezTo>
                    <a:cubicBezTo>
                      <a:pt x="3124" y="553"/>
                      <a:pt x="3151" y="476"/>
                      <a:pt x="3183" y="402"/>
                    </a:cubicBezTo>
                    <a:cubicBezTo>
                      <a:pt x="3215" y="328"/>
                      <a:pt x="3244" y="228"/>
                      <a:pt x="3294" y="169"/>
                    </a:cubicBezTo>
                    <a:cubicBezTo>
                      <a:pt x="3344" y="110"/>
                      <a:pt x="3417" y="58"/>
                      <a:pt x="3486" y="48"/>
                    </a:cubicBezTo>
                    <a:cubicBezTo>
                      <a:pt x="3555" y="38"/>
                      <a:pt x="3639" y="55"/>
                      <a:pt x="3708" y="109"/>
                    </a:cubicBezTo>
                    <a:cubicBezTo>
                      <a:pt x="3777" y="163"/>
                      <a:pt x="3923" y="350"/>
                      <a:pt x="3900" y="372"/>
                    </a:cubicBezTo>
                    <a:cubicBezTo>
                      <a:pt x="3877" y="394"/>
                      <a:pt x="3641" y="222"/>
                      <a:pt x="3567" y="240"/>
                    </a:cubicBezTo>
                    <a:cubicBezTo>
                      <a:pt x="3493" y="258"/>
                      <a:pt x="3480" y="422"/>
                      <a:pt x="3456" y="483"/>
                    </a:cubicBezTo>
                    <a:cubicBezTo>
                      <a:pt x="3432" y="544"/>
                      <a:pt x="3422" y="559"/>
                      <a:pt x="3425" y="604"/>
                    </a:cubicBezTo>
                    <a:cubicBezTo>
                      <a:pt x="3428" y="649"/>
                      <a:pt x="3449" y="719"/>
                      <a:pt x="3476" y="756"/>
                    </a:cubicBezTo>
                    <a:cubicBezTo>
                      <a:pt x="3503" y="793"/>
                      <a:pt x="3545" y="809"/>
                      <a:pt x="3587" y="826"/>
                    </a:cubicBezTo>
                    <a:cubicBezTo>
                      <a:pt x="3629" y="843"/>
                      <a:pt x="3677" y="862"/>
                      <a:pt x="3729" y="857"/>
                    </a:cubicBezTo>
                    <a:cubicBezTo>
                      <a:pt x="3781" y="852"/>
                      <a:pt x="3833" y="841"/>
                      <a:pt x="3900" y="796"/>
                    </a:cubicBezTo>
                    <a:cubicBezTo>
                      <a:pt x="3967" y="751"/>
                      <a:pt x="4087" y="646"/>
                      <a:pt x="4133" y="584"/>
                    </a:cubicBezTo>
                    <a:cubicBezTo>
                      <a:pt x="4179" y="522"/>
                      <a:pt x="4123" y="516"/>
                      <a:pt x="4173" y="422"/>
                    </a:cubicBezTo>
                    <a:cubicBezTo>
                      <a:pt x="4223" y="328"/>
                      <a:pt x="4320" y="36"/>
                      <a:pt x="4436" y="18"/>
                    </a:cubicBezTo>
                    <a:cubicBezTo>
                      <a:pt x="4552" y="0"/>
                      <a:pt x="4849" y="274"/>
                      <a:pt x="4871" y="311"/>
                    </a:cubicBezTo>
                    <a:cubicBezTo>
                      <a:pt x="4893" y="348"/>
                      <a:pt x="4643" y="208"/>
                      <a:pt x="4567" y="240"/>
                    </a:cubicBezTo>
                    <a:cubicBezTo>
                      <a:pt x="4491" y="272"/>
                      <a:pt x="4441" y="422"/>
                      <a:pt x="4416" y="503"/>
                    </a:cubicBezTo>
                    <a:cubicBezTo>
                      <a:pt x="4391" y="584"/>
                      <a:pt x="4387" y="671"/>
                      <a:pt x="4416" y="725"/>
                    </a:cubicBezTo>
                    <a:cubicBezTo>
                      <a:pt x="4445" y="779"/>
                      <a:pt x="4509" y="802"/>
                      <a:pt x="4588" y="826"/>
                    </a:cubicBezTo>
                    <a:cubicBezTo>
                      <a:pt x="4667" y="850"/>
                      <a:pt x="4810" y="904"/>
                      <a:pt x="4891" y="867"/>
                    </a:cubicBezTo>
                    <a:cubicBezTo>
                      <a:pt x="4972" y="830"/>
                      <a:pt x="5029" y="686"/>
                      <a:pt x="5073" y="604"/>
                    </a:cubicBezTo>
                    <a:cubicBezTo>
                      <a:pt x="5117" y="522"/>
                      <a:pt x="5116" y="451"/>
                      <a:pt x="5153" y="372"/>
                    </a:cubicBezTo>
                    <a:cubicBezTo>
                      <a:pt x="5190" y="293"/>
                      <a:pt x="5238" y="181"/>
                      <a:pt x="5295" y="129"/>
                    </a:cubicBezTo>
                    <a:cubicBezTo>
                      <a:pt x="5352" y="77"/>
                      <a:pt x="5423" y="48"/>
                      <a:pt x="5497" y="58"/>
                    </a:cubicBezTo>
                    <a:cubicBezTo>
                      <a:pt x="5571" y="68"/>
                      <a:pt x="5688" y="126"/>
                      <a:pt x="5740" y="190"/>
                    </a:cubicBezTo>
                    <a:cubicBezTo>
                      <a:pt x="5792" y="254"/>
                      <a:pt x="5837" y="434"/>
                      <a:pt x="5810" y="442"/>
                    </a:cubicBezTo>
                    <a:cubicBezTo>
                      <a:pt x="5783" y="450"/>
                      <a:pt x="5652" y="222"/>
                      <a:pt x="5578" y="240"/>
                    </a:cubicBezTo>
                    <a:cubicBezTo>
                      <a:pt x="5504" y="258"/>
                      <a:pt x="5393" y="472"/>
                      <a:pt x="5366" y="553"/>
                    </a:cubicBezTo>
                    <a:cubicBezTo>
                      <a:pt x="5339" y="634"/>
                      <a:pt x="5388" y="678"/>
                      <a:pt x="5416" y="725"/>
                    </a:cubicBezTo>
                    <a:cubicBezTo>
                      <a:pt x="5444" y="772"/>
                      <a:pt x="5487" y="812"/>
                      <a:pt x="5537" y="836"/>
                    </a:cubicBezTo>
                    <a:cubicBezTo>
                      <a:pt x="5587" y="860"/>
                      <a:pt x="5684" y="879"/>
                      <a:pt x="5719" y="867"/>
                    </a:cubicBezTo>
                    <a:cubicBezTo>
                      <a:pt x="5754" y="855"/>
                      <a:pt x="5743" y="781"/>
                      <a:pt x="5750" y="766"/>
                    </a:cubicBezTo>
                  </a:path>
                </a:pathLst>
              </a:custGeom>
              <a:gradFill rotWithShape="1">
                <a:gsLst>
                  <a:gs pos="0">
                    <a:srgbClr val="66FFFF"/>
                  </a:gs>
                  <a:gs pos="50000">
                    <a:srgbClr val="33CCFF"/>
                  </a:gs>
                  <a:gs pos="100000">
                    <a:srgbClr val="66FFFF"/>
                  </a:gs>
                </a:gsLst>
                <a:lin ang="18900000" scaled="1"/>
              </a:gradFill>
              <a:ln w="38100">
                <a:solidFill>
                  <a:srgbClr val="33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 rot="27553" flipH="1">
                <a:off x="1521" y="2799"/>
                <a:ext cx="1531" cy="147"/>
              </a:xfrm>
              <a:custGeom>
                <a:avLst/>
                <a:gdLst>
                  <a:gd name="T0" fmla="*/ 0 w 5837"/>
                  <a:gd name="T1" fmla="*/ 0 h 927"/>
                  <a:gd name="T2" fmla="*/ 0 w 5837"/>
                  <a:gd name="T3" fmla="*/ 0 h 927"/>
                  <a:gd name="T4" fmla="*/ 0 w 5837"/>
                  <a:gd name="T5" fmla="*/ 0 h 927"/>
                  <a:gd name="T6" fmla="*/ 0 w 5837"/>
                  <a:gd name="T7" fmla="*/ 0 h 927"/>
                  <a:gd name="T8" fmla="*/ 0 w 5837"/>
                  <a:gd name="T9" fmla="*/ 0 h 927"/>
                  <a:gd name="T10" fmla="*/ 0 w 5837"/>
                  <a:gd name="T11" fmla="*/ 0 h 927"/>
                  <a:gd name="T12" fmla="*/ 0 w 5837"/>
                  <a:gd name="T13" fmla="*/ 0 h 927"/>
                  <a:gd name="T14" fmla="*/ 1 w 5837"/>
                  <a:gd name="T15" fmla="*/ 0 h 927"/>
                  <a:gd name="T16" fmla="*/ 1 w 5837"/>
                  <a:gd name="T17" fmla="*/ 0 h 927"/>
                  <a:gd name="T18" fmla="*/ 1 w 5837"/>
                  <a:gd name="T19" fmla="*/ 0 h 927"/>
                  <a:gd name="T20" fmla="*/ 1 w 5837"/>
                  <a:gd name="T21" fmla="*/ 0 h 927"/>
                  <a:gd name="T22" fmla="*/ 1 w 5837"/>
                  <a:gd name="T23" fmla="*/ 0 h 927"/>
                  <a:gd name="T24" fmla="*/ 1 w 5837"/>
                  <a:gd name="T25" fmla="*/ 0 h 927"/>
                  <a:gd name="T26" fmla="*/ 1 w 5837"/>
                  <a:gd name="T27" fmla="*/ 0 h 927"/>
                  <a:gd name="T28" fmla="*/ 1 w 5837"/>
                  <a:gd name="T29" fmla="*/ 0 h 927"/>
                  <a:gd name="T30" fmla="*/ 1 w 5837"/>
                  <a:gd name="T31" fmla="*/ 0 h 927"/>
                  <a:gd name="T32" fmla="*/ 1 w 5837"/>
                  <a:gd name="T33" fmla="*/ 0 h 927"/>
                  <a:gd name="T34" fmla="*/ 1 w 5837"/>
                  <a:gd name="T35" fmla="*/ 0 h 927"/>
                  <a:gd name="T36" fmla="*/ 1 w 5837"/>
                  <a:gd name="T37" fmla="*/ 0 h 927"/>
                  <a:gd name="T38" fmla="*/ 1 w 5837"/>
                  <a:gd name="T39" fmla="*/ 0 h 927"/>
                  <a:gd name="T40" fmla="*/ 1 w 5837"/>
                  <a:gd name="T41" fmla="*/ 0 h 927"/>
                  <a:gd name="T42" fmla="*/ 1 w 5837"/>
                  <a:gd name="T43" fmla="*/ 0 h 927"/>
                  <a:gd name="T44" fmla="*/ 1 w 5837"/>
                  <a:gd name="T45" fmla="*/ 0 h 927"/>
                  <a:gd name="T46" fmla="*/ 1 w 5837"/>
                  <a:gd name="T47" fmla="*/ 0 h 927"/>
                  <a:gd name="T48" fmla="*/ 1 w 5837"/>
                  <a:gd name="T49" fmla="*/ 0 h 927"/>
                  <a:gd name="T50" fmla="*/ 1 w 5837"/>
                  <a:gd name="T51" fmla="*/ 0 h 927"/>
                  <a:gd name="T52" fmla="*/ 1 w 5837"/>
                  <a:gd name="T53" fmla="*/ 0 h 927"/>
                  <a:gd name="T54" fmla="*/ 1 w 5837"/>
                  <a:gd name="T55" fmla="*/ 0 h 927"/>
                  <a:gd name="T56" fmla="*/ 1 w 5837"/>
                  <a:gd name="T57" fmla="*/ 0 h 927"/>
                  <a:gd name="T58" fmla="*/ 1 w 5837"/>
                  <a:gd name="T59" fmla="*/ 0 h 927"/>
                  <a:gd name="T60" fmla="*/ 1 w 5837"/>
                  <a:gd name="T61" fmla="*/ 0 h 927"/>
                  <a:gd name="T62" fmla="*/ 1 w 5837"/>
                  <a:gd name="T63" fmla="*/ 0 h 927"/>
                  <a:gd name="T64" fmla="*/ 1 w 5837"/>
                  <a:gd name="T65" fmla="*/ 0 h 927"/>
                  <a:gd name="T66" fmla="*/ 1 w 5837"/>
                  <a:gd name="T67" fmla="*/ 0 h 927"/>
                  <a:gd name="T68" fmla="*/ 1 w 5837"/>
                  <a:gd name="T69" fmla="*/ 0 h 927"/>
                  <a:gd name="T70" fmla="*/ 1 w 5837"/>
                  <a:gd name="T71" fmla="*/ 0 h 927"/>
                  <a:gd name="T72" fmla="*/ 1 w 5837"/>
                  <a:gd name="T73" fmla="*/ 0 h 927"/>
                  <a:gd name="T74" fmla="*/ 2 w 5837"/>
                  <a:gd name="T75" fmla="*/ 0 h 927"/>
                  <a:gd name="T76" fmla="*/ 2 w 5837"/>
                  <a:gd name="T77" fmla="*/ 0 h 927"/>
                  <a:gd name="T78" fmla="*/ 2 w 5837"/>
                  <a:gd name="T79" fmla="*/ 0 h 927"/>
                  <a:gd name="T80" fmla="*/ 2 w 5837"/>
                  <a:gd name="T81" fmla="*/ 0 h 927"/>
                  <a:gd name="T82" fmla="*/ 2 w 5837"/>
                  <a:gd name="T83" fmla="*/ 0 h 927"/>
                  <a:gd name="T84" fmla="*/ 2 w 5837"/>
                  <a:gd name="T85" fmla="*/ 0 h 927"/>
                  <a:gd name="T86" fmla="*/ 2 w 5837"/>
                  <a:gd name="T87" fmla="*/ 0 h 927"/>
                  <a:gd name="T88" fmla="*/ 2 w 5837"/>
                  <a:gd name="T89" fmla="*/ 0 h 927"/>
                  <a:gd name="T90" fmla="*/ 2 w 5837"/>
                  <a:gd name="T91" fmla="*/ 0 h 927"/>
                  <a:gd name="T92" fmla="*/ 2 w 5837"/>
                  <a:gd name="T93" fmla="*/ 0 h 927"/>
                  <a:gd name="T94" fmla="*/ 2 w 5837"/>
                  <a:gd name="T95" fmla="*/ 0 h 927"/>
                  <a:gd name="T96" fmla="*/ 2 w 5837"/>
                  <a:gd name="T97" fmla="*/ 0 h 927"/>
                  <a:gd name="T98" fmla="*/ 2 w 5837"/>
                  <a:gd name="T99" fmla="*/ 0 h 927"/>
                  <a:gd name="T100" fmla="*/ 2 w 5837"/>
                  <a:gd name="T101" fmla="*/ 0 h 927"/>
                  <a:gd name="T102" fmla="*/ 2 w 5837"/>
                  <a:gd name="T103" fmla="*/ 0 h 927"/>
                  <a:gd name="T104" fmla="*/ 2 w 5837"/>
                  <a:gd name="T105" fmla="*/ 0 h 927"/>
                  <a:gd name="T106" fmla="*/ 2 w 5837"/>
                  <a:gd name="T107" fmla="*/ 0 h 927"/>
                  <a:gd name="T108" fmla="*/ 2 w 5837"/>
                  <a:gd name="T109" fmla="*/ 0 h 927"/>
                  <a:gd name="T110" fmla="*/ 2 w 5837"/>
                  <a:gd name="T111" fmla="*/ 0 h 92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837"/>
                  <a:gd name="T169" fmla="*/ 0 h 927"/>
                  <a:gd name="T170" fmla="*/ 5837 w 5837"/>
                  <a:gd name="T171" fmla="*/ 927 h 92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837" h="927">
                    <a:moveTo>
                      <a:pt x="0" y="816"/>
                    </a:moveTo>
                    <a:cubicBezTo>
                      <a:pt x="194" y="488"/>
                      <a:pt x="388" y="161"/>
                      <a:pt x="556" y="99"/>
                    </a:cubicBezTo>
                    <a:cubicBezTo>
                      <a:pt x="724" y="37"/>
                      <a:pt x="987" y="408"/>
                      <a:pt x="1010" y="442"/>
                    </a:cubicBezTo>
                    <a:cubicBezTo>
                      <a:pt x="1033" y="476"/>
                      <a:pt x="790" y="276"/>
                      <a:pt x="697" y="301"/>
                    </a:cubicBezTo>
                    <a:cubicBezTo>
                      <a:pt x="604" y="326"/>
                      <a:pt x="450" y="498"/>
                      <a:pt x="455" y="594"/>
                    </a:cubicBezTo>
                    <a:cubicBezTo>
                      <a:pt x="460" y="690"/>
                      <a:pt x="624" y="864"/>
                      <a:pt x="727" y="877"/>
                    </a:cubicBezTo>
                    <a:cubicBezTo>
                      <a:pt x="830" y="890"/>
                      <a:pt x="982" y="769"/>
                      <a:pt x="1071" y="675"/>
                    </a:cubicBezTo>
                    <a:cubicBezTo>
                      <a:pt x="1160" y="581"/>
                      <a:pt x="1170" y="410"/>
                      <a:pt x="1263" y="311"/>
                    </a:cubicBezTo>
                    <a:cubicBezTo>
                      <a:pt x="1356" y="212"/>
                      <a:pt x="1514" y="69"/>
                      <a:pt x="1627" y="79"/>
                    </a:cubicBezTo>
                    <a:cubicBezTo>
                      <a:pt x="1740" y="89"/>
                      <a:pt x="1933" y="338"/>
                      <a:pt x="1940" y="372"/>
                    </a:cubicBezTo>
                    <a:cubicBezTo>
                      <a:pt x="1947" y="406"/>
                      <a:pt x="1743" y="244"/>
                      <a:pt x="1667" y="281"/>
                    </a:cubicBezTo>
                    <a:cubicBezTo>
                      <a:pt x="1591" y="318"/>
                      <a:pt x="1473" y="490"/>
                      <a:pt x="1485" y="594"/>
                    </a:cubicBezTo>
                    <a:cubicBezTo>
                      <a:pt x="1497" y="698"/>
                      <a:pt x="1634" y="887"/>
                      <a:pt x="1738" y="907"/>
                    </a:cubicBezTo>
                    <a:cubicBezTo>
                      <a:pt x="1842" y="927"/>
                      <a:pt x="2033" y="801"/>
                      <a:pt x="2112" y="715"/>
                    </a:cubicBezTo>
                    <a:cubicBezTo>
                      <a:pt x="2191" y="629"/>
                      <a:pt x="2141" y="502"/>
                      <a:pt x="2213" y="392"/>
                    </a:cubicBezTo>
                    <a:cubicBezTo>
                      <a:pt x="2285" y="282"/>
                      <a:pt x="2430" y="60"/>
                      <a:pt x="2546" y="58"/>
                    </a:cubicBezTo>
                    <a:cubicBezTo>
                      <a:pt x="2662" y="56"/>
                      <a:pt x="2900" y="342"/>
                      <a:pt x="2910" y="382"/>
                    </a:cubicBezTo>
                    <a:cubicBezTo>
                      <a:pt x="2920" y="422"/>
                      <a:pt x="2681" y="267"/>
                      <a:pt x="2607" y="301"/>
                    </a:cubicBezTo>
                    <a:cubicBezTo>
                      <a:pt x="2533" y="335"/>
                      <a:pt x="2483" y="508"/>
                      <a:pt x="2465" y="584"/>
                    </a:cubicBezTo>
                    <a:cubicBezTo>
                      <a:pt x="2447" y="660"/>
                      <a:pt x="2434" y="704"/>
                      <a:pt x="2496" y="756"/>
                    </a:cubicBezTo>
                    <a:cubicBezTo>
                      <a:pt x="2558" y="808"/>
                      <a:pt x="2746" y="895"/>
                      <a:pt x="2839" y="897"/>
                    </a:cubicBezTo>
                    <a:cubicBezTo>
                      <a:pt x="2932" y="899"/>
                      <a:pt x="3008" y="813"/>
                      <a:pt x="3052" y="766"/>
                    </a:cubicBezTo>
                    <a:cubicBezTo>
                      <a:pt x="3096" y="719"/>
                      <a:pt x="3080" y="675"/>
                      <a:pt x="3102" y="614"/>
                    </a:cubicBezTo>
                    <a:cubicBezTo>
                      <a:pt x="3124" y="553"/>
                      <a:pt x="3151" y="476"/>
                      <a:pt x="3183" y="402"/>
                    </a:cubicBezTo>
                    <a:cubicBezTo>
                      <a:pt x="3215" y="328"/>
                      <a:pt x="3244" y="228"/>
                      <a:pt x="3294" y="169"/>
                    </a:cubicBezTo>
                    <a:cubicBezTo>
                      <a:pt x="3344" y="110"/>
                      <a:pt x="3417" y="58"/>
                      <a:pt x="3486" y="48"/>
                    </a:cubicBezTo>
                    <a:cubicBezTo>
                      <a:pt x="3555" y="38"/>
                      <a:pt x="3639" y="55"/>
                      <a:pt x="3708" y="109"/>
                    </a:cubicBezTo>
                    <a:cubicBezTo>
                      <a:pt x="3777" y="163"/>
                      <a:pt x="3923" y="350"/>
                      <a:pt x="3900" y="372"/>
                    </a:cubicBezTo>
                    <a:cubicBezTo>
                      <a:pt x="3877" y="394"/>
                      <a:pt x="3641" y="222"/>
                      <a:pt x="3567" y="240"/>
                    </a:cubicBezTo>
                    <a:cubicBezTo>
                      <a:pt x="3493" y="258"/>
                      <a:pt x="3480" y="422"/>
                      <a:pt x="3456" y="483"/>
                    </a:cubicBezTo>
                    <a:cubicBezTo>
                      <a:pt x="3432" y="544"/>
                      <a:pt x="3422" y="559"/>
                      <a:pt x="3425" y="604"/>
                    </a:cubicBezTo>
                    <a:cubicBezTo>
                      <a:pt x="3428" y="649"/>
                      <a:pt x="3449" y="719"/>
                      <a:pt x="3476" y="756"/>
                    </a:cubicBezTo>
                    <a:cubicBezTo>
                      <a:pt x="3503" y="793"/>
                      <a:pt x="3545" y="809"/>
                      <a:pt x="3587" y="826"/>
                    </a:cubicBezTo>
                    <a:cubicBezTo>
                      <a:pt x="3629" y="843"/>
                      <a:pt x="3677" y="862"/>
                      <a:pt x="3729" y="857"/>
                    </a:cubicBezTo>
                    <a:cubicBezTo>
                      <a:pt x="3781" y="852"/>
                      <a:pt x="3833" y="841"/>
                      <a:pt x="3900" y="796"/>
                    </a:cubicBezTo>
                    <a:cubicBezTo>
                      <a:pt x="3967" y="751"/>
                      <a:pt x="4087" y="646"/>
                      <a:pt x="4133" y="584"/>
                    </a:cubicBezTo>
                    <a:cubicBezTo>
                      <a:pt x="4179" y="522"/>
                      <a:pt x="4123" y="516"/>
                      <a:pt x="4173" y="422"/>
                    </a:cubicBezTo>
                    <a:cubicBezTo>
                      <a:pt x="4223" y="328"/>
                      <a:pt x="4320" y="36"/>
                      <a:pt x="4436" y="18"/>
                    </a:cubicBezTo>
                    <a:cubicBezTo>
                      <a:pt x="4552" y="0"/>
                      <a:pt x="4849" y="274"/>
                      <a:pt x="4871" y="311"/>
                    </a:cubicBezTo>
                    <a:cubicBezTo>
                      <a:pt x="4893" y="348"/>
                      <a:pt x="4643" y="208"/>
                      <a:pt x="4567" y="240"/>
                    </a:cubicBezTo>
                    <a:cubicBezTo>
                      <a:pt x="4491" y="272"/>
                      <a:pt x="4441" y="422"/>
                      <a:pt x="4416" y="503"/>
                    </a:cubicBezTo>
                    <a:cubicBezTo>
                      <a:pt x="4391" y="584"/>
                      <a:pt x="4387" y="671"/>
                      <a:pt x="4416" y="725"/>
                    </a:cubicBezTo>
                    <a:cubicBezTo>
                      <a:pt x="4445" y="779"/>
                      <a:pt x="4509" y="802"/>
                      <a:pt x="4588" y="826"/>
                    </a:cubicBezTo>
                    <a:cubicBezTo>
                      <a:pt x="4667" y="850"/>
                      <a:pt x="4810" y="904"/>
                      <a:pt x="4891" y="867"/>
                    </a:cubicBezTo>
                    <a:cubicBezTo>
                      <a:pt x="4972" y="830"/>
                      <a:pt x="5029" y="686"/>
                      <a:pt x="5073" y="604"/>
                    </a:cubicBezTo>
                    <a:cubicBezTo>
                      <a:pt x="5117" y="522"/>
                      <a:pt x="5116" y="451"/>
                      <a:pt x="5153" y="372"/>
                    </a:cubicBezTo>
                    <a:cubicBezTo>
                      <a:pt x="5190" y="293"/>
                      <a:pt x="5238" y="181"/>
                      <a:pt x="5295" y="129"/>
                    </a:cubicBezTo>
                    <a:cubicBezTo>
                      <a:pt x="5352" y="77"/>
                      <a:pt x="5423" y="48"/>
                      <a:pt x="5497" y="58"/>
                    </a:cubicBezTo>
                    <a:cubicBezTo>
                      <a:pt x="5571" y="68"/>
                      <a:pt x="5688" y="126"/>
                      <a:pt x="5740" y="190"/>
                    </a:cubicBezTo>
                    <a:cubicBezTo>
                      <a:pt x="5792" y="254"/>
                      <a:pt x="5837" y="434"/>
                      <a:pt x="5810" y="442"/>
                    </a:cubicBezTo>
                    <a:cubicBezTo>
                      <a:pt x="5783" y="450"/>
                      <a:pt x="5652" y="222"/>
                      <a:pt x="5578" y="240"/>
                    </a:cubicBezTo>
                    <a:cubicBezTo>
                      <a:pt x="5504" y="258"/>
                      <a:pt x="5393" y="472"/>
                      <a:pt x="5366" y="553"/>
                    </a:cubicBezTo>
                    <a:cubicBezTo>
                      <a:pt x="5339" y="634"/>
                      <a:pt x="5388" y="678"/>
                      <a:pt x="5416" y="725"/>
                    </a:cubicBezTo>
                    <a:cubicBezTo>
                      <a:pt x="5444" y="772"/>
                      <a:pt x="5487" y="812"/>
                      <a:pt x="5537" y="836"/>
                    </a:cubicBezTo>
                    <a:cubicBezTo>
                      <a:pt x="5587" y="860"/>
                      <a:pt x="5684" y="879"/>
                      <a:pt x="5719" y="867"/>
                    </a:cubicBezTo>
                    <a:cubicBezTo>
                      <a:pt x="5754" y="855"/>
                      <a:pt x="5743" y="781"/>
                      <a:pt x="5750" y="766"/>
                    </a:cubicBezTo>
                  </a:path>
                </a:pathLst>
              </a:custGeom>
              <a:gradFill rotWithShape="1">
                <a:gsLst>
                  <a:gs pos="0">
                    <a:srgbClr val="66FFFF"/>
                  </a:gs>
                  <a:gs pos="50000">
                    <a:srgbClr val="33CCFF"/>
                  </a:gs>
                  <a:gs pos="100000">
                    <a:srgbClr val="66FFFF"/>
                  </a:gs>
                </a:gsLst>
                <a:lin ang="18900000" scaled="1"/>
              </a:gradFill>
              <a:ln w="38100">
                <a:solidFill>
                  <a:srgbClr val="33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 rot="27553" flipH="1">
                <a:off x="3030" y="2814"/>
                <a:ext cx="1531" cy="147"/>
              </a:xfrm>
              <a:custGeom>
                <a:avLst/>
                <a:gdLst>
                  <a:gd name="T0" fmla="*/ 0 w 5837"/>
                  <a:gd name="T1" fmla="*/ 0 h 927"/>
                  <a:gd name="T2" fmla="*/ 0 w 5837"/>
                  <a:gd name="T3" fmla="*/ 0 h 927"/>
                  <a:gd name="T4" fmla="*/ 0 w 5837"/>
                  <a:gd name="T5" fmla="*/ 0 h 927"/>
                  <a:gd name="T6" fmla="*/ 0 w 5837"/>
                  <a:gd name="T7" fmla="*/ 0 h 927"/>
                  <a:gd name="T8" fmla="*/ 0 w 5837"/>
                  <a:gd name="T9" fmla="*/ 0 h 927"/>
                  <a:gd name="T10" fmla="*/ 0 w 5837"/>
                  <a:gd name="T11" fmla="*/ 0 h 927"/>
                  <a:gd name="T12" fmla="*/ 0 w 5837"/>
                  <a:gd name="T13" fmla="*/ 0 h 927"/>
                  <a:gd name="T14" fmla="*/ 1 w 5837"/>
                  <a:gd name="T15" fmla="*/ 0 h 927"/>
                  <a:gd name="T16" fmla="*/ 1 w 5837"/>
                  <a:gd name="T17" fmla="*/ 0 h 927"/>
                  <a:gd name="T18" fmla="*/ 1 w 5837"/>
                  <a:gd name="T19" fmla="*/ 0 h 927"/>
                  <a:gd name="T20" fmla="*/ 1 w 5837"/>
                  <a:gd name="T21" fmla="*/ 0 h 927"/>
                  <a:gd name="T22" fmla="*/ 1 w 5837"/>
                  <a:gd name="T23" fmla="*/ 0 h 927"/>
                  <a:gd name="T24" fmla="*/ 1 w 5837"/>
                  <a:gd name="T25" fmla="*/ 0 h 927"/>
                  <a:gd name="T26" fmla="*/ 1 w 5837"/>
                  <a:gd name="T27" fmla="*/ 0 h 927"/>
                  <a:gd name="T28" fmla="*/ 1 w 5837"/>
                  <a:gd name="T29" fmla="*/ 0 h 927"/>
                  <a:gd name="T30" fmla="*/ 1 w 5837"/>
                  <a:gd name="T31" fmla="*/ 0 h 927"/>
                  <a:gd name="T32" fmla="*/ 1 w 5837"/>
                  <a:gd name="T33" fmla="*/ 0 h 927"/>
                  <a:gd name="T34" fmla="*/ 1 w 5837"/>
                  <a:gd name="T35" fmla="*/ 0 h 927"/>
                  <a:gd name="T36" fmla="*/ 1 w 5837"/>
                  <a:gd name="T37" fmla="*/ 0 h 927"/>
                  <a:gd name="T38" fmla="*/ 1 w 5837"/>
                  <a:gd name="T39" fmla="*/ 0 h 927"/>
                  <a:gd name="T40" fmla="*/ 1 w 5837"/>
                  <a:gd name="T41" fmla="*/ 0 h 927"/>
                  <a:gd name="T42" fmla="*/ 1 w 5837"/>
                  <a:gd name="T43" fmla="*/ 0 h 927"/>
                  <a:gd name="T44" fmla="*/ 1 w 5837"/>
                  <a:gd name="T45" fmla="*/ 0 h 927"/>
                  <a:gd name="T46" fmla="*/ 1 w 5837"/>
                  <a:gd name="T47" fmla="*/ 0 h 927"/>
                  <a:gd name="T48" fmla="*/ 1 w 5837"/>
                  <a:gd name="T49" fmla="*/ 0 h 927"/>
                  <a:gd name="T50" fmla="*/ 1 w 5837"/>
                  <a:gd name="T51" fmla="*/ 0 h 927"/>
                  <a:gd name="T52" fmla="*/ 1 w 5837"/>
                  <a:gd name="T53" fmla="*/ 0 h 927"/>
                  <a:gd name="T54" fmla="*/ 1 w 5837"/>
                  <a:gd name="T55" fmla="*/ 0 h 927"/>
                  <a:gd name="T56" fmla="*/ 1 w 5837"/>
                  <a:gd name="T57" fmla="*/ 0 h 927"/>
                  <a:gd name="T58" fmla="*/ 1 w 5837"/>
                  <a:gd name="T59" fmla="*/ 0 h 927"/>
                  <a:gd name="T60" fmla="*/ 1 w 5837"/>
                  <a:gd name="T61" fmla="*/ 0 h 927"/>
                  <a:gd name="T62" fmla="*/ 1 w 5837"/>
                  <a:gd name="T63" fmla="*/ 0 h 927"/>
                  <a:gd name="T64" fmla="*/ 1 w 5837"/>
                  <a:gd name="T65" fmla="*/ 0 h 927"/>
                  <a:gd name="T66" fmla="*/ 1 w 5837"/>
                  <a:gd name="T67" fmla="*/ 0 h 927"/>
                  <a:gd name="T68" fmla="*/ 1 w 5837"/>
                  <a:gd name="T69" fmla="*/ 0 h 927"/>
                  <a:gd name="T70" fmla="*/ 1 w 5837"/>
                  <a:gd name="T71" fmla="*/ 0 h 927"/>
                  <a:gd name="T72" fmla="*/ 1 w 5837"/>
                  <a:gd name="T73" fmla="*/ 0 h 927"/>
                  <a:gd name="T74" fmla="*/ 2 w 5837"/>
                  <a:gd name="T75" fmla="*/ 0 h 927"/>
                  <a:gd name="T76" fmla="*/ 2 w 5837"/>
                  <a:gd name="T77" fmla="*/ 0 h 927"/>
                  <a:gd name="T78" fmla="*/ 2 w 5837"/>
                  <a:gd name="T79" fmla="*/ 0 h 927"/>
                  <a:gd name="T80" fmla="*/ 2 w 5837"/>
                  <a:gd name="T81" fmla="*/ 0 h 927"/>
                  <a:gd name="T82" fmla="*/ 2 w 5837"/>
                  <a:gd name="T83" fmla="*/ 0 h 927"/>
                  <a:gd name="T84" fmla="*/ 2 w 5837"/>
                  <a:gd name="T85" fmla="*/ 0 h 927"/>
                  <a:gd name="T86" fmla="*/ 2 w 5837"/>
                  <a:gd name="T87" fmla="*/ 0 h 927"/>
                  <a:gd name="T88" fmla="*/ 2 w 5837"/>
                  <a:gd name="T89" fmla="*/ 0 h 927"/>
                  <a:gd name="T90" fmla="*/ 2 w 5837"/>
                  <a:gd name="T91" fmla="*/ 0 h 927"/>
                  <a:gd name="T92" fmla="*/ 2 w 5837"/>
                  <a:gd name="T93" fmla="*/ 0 h 927"/>
                  <a:gd name="T94" fmla="*/ 2 w 5837"/>
                  <a:gd name="T95" fmla="*/ 0 h 927"/>
                  <a:gd name="T96" fmla="*/ 2 w 5837"/>
                  <a:gd name="T97" fmla="*/ 0 h 927"/>
                  <a:gd name="T98" fmla="*/ 2 w 5837"/>
                  <a:gd name="T99" fmla="*/ 0 h 927"/>
                  <a:gd name="T100" fmla="*/ 2 w 5837"/>
                  <a:gd name="T101" fmla="*/ 0 h 927"/>
                  <a:gd name="T102" fmla="*/ 2 w 5837"/>
                  <a:gd name="T103" fmla="*/ 0 h 927"/>
                  <a:gd name="T104" fmla="*/ 2 w 5837"/>
                  <a:gd name="T105" fmla="*/ 0 h 927"/>
                  <a:gd name="T106" fmla="*/ 2 w 5837"/>
                  <a:gd name="T107" fmla="*/ 0 h 927"/>
                  <a:gd name="T108" fmla="*/ 2 w 5837"/>
                  <a:gd name="T109" fmla="*/ 0 h 927"/>
                  <a:gd name="T110" fmla="*/ 2 w 5837"/>
                  <a:gd name="T111" fmla="*/ 0 h 92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837"/>
                  <a:gd name="T169" fmla="*/ 0 h 927"/>
                  <a:gd name="T170" fmla="*/ 5837 w 5837"/>
                  <a:gd name="T171" fmla="*/ 927 h 92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837" h="927">
                    <a:moveTo>
                      <a:pt x="0" y="816"/>
                    </a:moveTo>
                    <a:cubicBezTo>
                      <a:pt x="194" y="488"/>
                      <a:pt x="388" y="161"/>
                      <a:pt x="556" y="99"/>
                    </a:cubicBezTo>
                    <a:cubicBezTo>
                      <a:pt x="724" y="37"/>
                      <a:pt x="987" y="408"/>
                      <a:pt x="1010" y="442"/>
                    </a:cubicBezTo>
                    <a:cubicBezTo>
                      <a:pt x="1033" y="476"/>
                      <a:pt x="790" y="276"/>
                      <a:pt x="697" y="301"/>
                    </a:cubicBezTo>
                    <a:cubicBezTo>
                      <a:pt x="604" y="326"/>
                      <a:pt x="450" y="498"/>
                      <a:pt x="455" y="594"/>
                    </a:cubicBezTo>
                    <a:cubicBezTo>
                      <a:pt x="460" y="690"/>
                      <a:pt x="624" y="864"/>
                      <a:pt x="727" y="877"/>
                    </a:cubicBezTo>
                    <a:cubicBezTo>
                      <a:pt x="830" y="890"/>
                      <a:pt x="982" y="769"/>
                      <a:pt x="1071" y="675"/>
                    </a:cubicBezTo>
                    <a:cubicBezTo>
                      <a:pt x="1160" y="581"/>
                      <a:pt x="1170" y="410"/>
                      <a:pt x="1263" y="311"/>
                    </a:cubicBezTo>
                    <a:cubicBezTo>
                      <a:pt x="1356" y="212"/>
                      <a:pt x="1514" y="69"/>
                      <a:pt x="1627" y="79"/>
                    </a:cubicBezTo>
                    <a:cubicBezTo>
                      <a:pt x="1740" y="89"/>
                      <a:pt x="1933" y="338"/>
                      <a:pt x="1940" y="372"/>
                    </a:cubicBezTo>
                    <a:cubicBezTo>
                      <a:pt x="1947" y="406"/>
                      <a:pt x="1743" y="244"/>
                      <a:pt x="1667" y="281"/>
                    </a:cubicBezTo>
                    <a:cubicBezTo>
                      <a:pt x="1591" y="318"/>
                      <a:pt x="1473" y="490"/>
                      <a:pt x="1485" y="594"/>
                    </a:cubicBezTo>
                    <a:cubicBezTo>
                      <a:pt x="1497" y="698"/>
                      <a:pt x="1634" y="887"/>
                      <a:pt x="1738" y="907"/>
                    </a:cubicBezTo>
                    <a:cubicBezTo>
                      <a:pt x="1842" y="927"/>
                      <a:pt x="2033" y="801"/>
                      <a:pt x="2112" y="715"/>
                    </a:cubicBezTo>
                    <a:cubicBezTo>
                      <a:pt x="2191" y="629"/>
                      <a:pt x="2141" y="502"/>
                      <a:pt x="2213" y="392"/>
                    </a:cubicBezTo>
                    <a:cubicBezTo>
                      <a:pt x="2285" y="282"/>
                      <a:pt x="2430" y="60"/>
                      <a:pt x="2546" y="58"/>
                    </a:cubicBezTo>
                    <a:cubicBezTo>
                      <a:pt x="2662" y="56"/>
                      <a:pt x="2900" y="342"/>
                      <a:pt x="2910" y="382"/>
                    </a:cubicBezTo>
                    <a:cubicBezTo>
                      <a:pt x="2920" y="422"/>
                      <a:pt x="2681" y="267"/>
                      <a:pt x="2607" y="301"/>
                    </a:cubicBezTo>
                    <a:cubicBezTo>
                      <a:pt x="2533" y="335"/>
                      <a:pt x="2483" y="508"/>
                      <a:pt x="2465" y="584"/>
                    </a:cubicBezTo>
                    <a:cubicBezTo>
                      <a:pt x="2447" y="660"/>
                      <a:pt x="2434" y="704"/>
                      <a:pt x="2496" y="756"/>
                    </a:cubicBezTo>
                    <a:cubicBezTo>
                      <a:pt x="2558" y="808"/>
                      <a:pt x="2746" y="895"/>
                      <a:pt x="2839" y="897"/>
                    </a:cubicBezTo>
                    <a:cubicBezTo>
                      <a:pt x="2932" y="899"/>
                      <a:pt x="3008" y="813"/>
                      <a:pt x="3052" y="766"/>
                    </a:cubicBezTo>
                    <a:cubicBezTo>
                      <a:pt x="3096" y="719"/>
                      <a:pt x="3080" y="675"/>
                      <a:pt x="3102" y="614"/>
                    </a:cubicBezTo>
                    <a:cubicBezTo>
                      <a:pt x="3124" y="553"/>
                      <a:pt x="3151" y="476"/>
                      <a:pt x="3183" y="402"/>
                    </a:cubicBezTo>
                    <a:cubicBezTo>
                      <a:pt x="3215" y="328"/>
                      <a:pt x="3244" y="228"/>
                      <a:pt x="3294" y="169"/>
                    </a:cubicBezTo>
                    <a:cubicBezTo>
                      <a:pt x="3344" y="110"/>
                      <a:pt x="3417" y="58"/>
                      <a:pt x="3486" y="48"/>
                    </a:cubicBezTo>
                    <a:cubicBezTo>
                      <a:pt x="3555" y="38"/>
                      <a:pt x="3639" y="55"/>
                      <a:pt x="3708" y="109"/>
                    </a:cubicBezTo>
                    <a:cubicBezTo>
                      <a:pt x="3777" y="163"/>
                      <a:pt x="3923" y="350"/>
                      <a:pt x="3900" y="372"/>
                    </a:cubicBezTo>
                    <a:cubicBezTo>
                      <a:pt x="3877" y="394"/>
                      <a:pt x="3641" y="222"/>
                      <a:pt x="3567" y="240"/>
                    </a:cubicBezTo>
                    <a:cubicBezTo>
                      <a:pt x="3493" y="258"/>
                      <a:pt x="3480" y="422"/>
                      <a:pt x="3456" y="483"/>
                    </a:cubicBezTo>
                    <a:cubicBezTo>
                      <a:pt x="3432" y="544"/>
                      <a:pt x="3422" y="559"/>
                      <a:pt x="3425" y="604"/>
                    </a:cubicBezTo>
                    <a:cubicBezTo>
                      <a:pt x="3428" y="649"/>
                      <a:pt x="3449" y="719"/>
                      <a:pt x="3476" y="756"/>
                    </a:cubicBezTo>
                    <a:cubicBezTo>
                      <a:pt x="3503" y="793"/>
                      <a:pt x="3545" y="809"/>
                      <a:pt x="3587" y="826"/>
                    </a:cubicBezTo>
                    <a:cubicBezTo>
                      <a:pt x="3629" y="843"/>
                      <a:pt x="3677" y="862"/>
                      <a:pt x="3729" y="857"/>
                    </a:cubicBezTo>
                    <a:cubicBezTo>
                      <a:pt x="3781" y="852"/>
                      <a:pt x="3833" y="841"/>
                      <a:pt x="3900" y="796"/>
                    </a:cubicBezTo>
                    <a:cubicBezTo>
                      <a:pt x="3967" y="751"/>
                      <a:pt x="4087" y="646"/>
                      <a:pt x="4133" y="584"/>
                    </a:cubicBezTo>
                    <a:cubicBezTo>
                      <a:pt x="4179" y="522"/>
                      <a:pt x="4123" y="516"/>
                      <a:pt x="4173" y="422"/>
                    </a:cubicBezTo>
                    <a:cubicBezTo>
                      <a:pt x="4223" y="328"/>
                      <a:pt x="4320" y="36"/>
                      <a:pt x="4436" y="18"/>
                    </a:cubicBezTo>
                    <a:cubicBezTo>
                      <a:pt x="4552" y="0"/>
                      <a:pt x="4849" y="274"/>
                      <a:pt x="4871" y="311"/>
                    </a:cubicBezTo>
                    <a:cubicBezTo>
                      <a:pt x="4893" y="348"/>
                      <a:pt x="4643" y="208"/>
                      <a:pt x="4567" y="240"/>
                    </a:cubicBezTo>
                    <a:cubicBezTo>
                      <a:pt x="4491" y="272"/>
                      <a:pt x="4441" y="422"/>
                      <a:pt x="4416" y="503"/>
                    </a:cubicBezTo>
                    <a:cubicBezTo>
                      <a:pt x="4391" y="584"/>
                      <a:pt x="4387" y="671"/>
                      <a:pt x="4416" y="725"/>
                    </a:cubicBezTo>
                    <a:cubicBezTo>
                      <a:pt x="4445" y="779"/>
                      <a:pt x="4509" y="802"/>
                      <a:pt x="4588" y="826"/>
                    </a:cubicBezTo>
                    <a:cubicBezTo>
                      <a:pt x="4667" y="850"/>
                      <a:pt x="4810" y="904"/>
                      <a:pt x="4891" y="867"/>
                    </a:cubicBezTo>
                    <a:cubicBezTo>
                      <a:pt x="4972" y="830"/>
                      <a:pt x="5029" y="686"/>
                      <a:pt x="5073" y="604"/>
                    </a:cubicBezTo>
                    <a:cubicBezTo>
                      <a:pt x="5117" y="522"/>
                      <a:pt x="5116" y="451"/>
                      <a:pt x="5153" y="372"/>
                    </a:cubicBezTo>
                    <a:cubicBezTo>
                      <a:pt x="5190" y="293"/>
                      <a:pt x="5238" y="181"/>
                      <a:pt x="5295" y="129"/>
                    </a:cubicBezTo>
                    <a:cubicBezTo>
                      <a:pt x="5352" y="77"/>
                      <a:pt x="5423" y="48"/>
                      <a:pt x="5497" y="58"/>
                    </a:cubicBezTo>
                    <a:cubicBezTo>
                      <a:pt x="5571" y="68"/>
                      <a:pt x="5688" y="126"/>
                      <a:pt x="5740" y="190"/>
                    </a:cubicBezTo>
                    <a:cubicBezTo>
                      <a:pt x="5792" y="254"/>
                      <a:pt x="5837" y="434"/>
                      <a:pt x="5810" y="442"/>
                    </a:cubicBezTo>
                    <a:cubicBezTo>
                      <a:pt x="5783" y="450"/>
                      <a:pt x="5652" y="222"/>
                      <a:pt x="5578" y="240"/>
                    </a:cubicBezTo>
                    <a:cubicBezTo>
                      <a:pt x="5504" y="258"/>
                      <a:pt x="5393" y="472"/>
                      <a:pt x="5366" y="553"/>
                    </a:cubicBezTo>
                    <a:cubicBezTo>
                      <a:pt x="5339" y="634"/>
                      <a:pt x="5388" y="678"/>
                      <a:pt x="5416" y="725"/>
                    </a:cubicBezTo>
                    <a:cubicBezTo>
                      <a:pt x="5444" y="772"/>
                      <a:pt x="5487" y="812"/>
                      <a:pt x="5537" y="836"/>
                    </a:cubicBezTo>
                    <a:cubicBezTo>
                      <a:pt x="5587" y="860"/>
                      <a:pt x="5684" y="879"/>
                      <a:pt x="5719" y="867"/>
                    </a:cubicBezTo>
                    <a:cubicBezTo>
                      <a:pt x="5754" y="855"/>
                      <a:pt x="5743" y="781"/>
                      <a:pt x="5750" y="766"/>
                    </a:cubicBezTo>
                  </a:path>
                </a:pathLst>
              </a:custGeom>
              <a:gradFill rotWithShape="1">
                <a:gsLst>
                  <a:gs pos="0">
                    <a:srgbClr val="66FFFF"/>
                  </a:gs>
                  <a:gs pos="50000">
                    <a:srgbClr val="33CCFF"/>
                  </a:gs>
                  <a:gs pos="100000">
                    <a:srgbClr val="66FFFF"/>
                  </a:gs>
                </a:gsLst>
                <a:lin ang="18900000" scaled="1"/>
              </a:gradFill>
              <a:ln w="38100">
                <a:solidFill>
                  <a:srgbClr val="33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 rot="27553" flipH="1">
                <a:off x="4546" y="2829"/>
                <a:ext cx="1531" cy="147"/>
              </a:xfrm>
              <a:custGeom>
                <a:avLst/>
                <a:gdLst>
                  <a:gd name="T0" fmla="*/ 0 w 5837"/>
                  <a:gd name="T1" fmla="*/ 0 h 927"/>
                  <a:gd name="T2" fmla="*/ 0 w 5837"/>
                  <a:gd name="T3" fmla="*/ 0 h 927"/>
                  <a:gd name="T4" fmla="*/ 0 w 5837"/>
                  <a:gd name="T5" fmla="*/ 0 h 927"/>
                  <a:gd name="T6" fmla="*/ 0 w 5837"/>
                  <a:gd name="T7" fmla="*/ 0 h 927"/>
                  <a:gd name="T8" fmla="*/ 0 w 5837"/>
                  <a:gd name="T9" fmla="*/ 0 h 927"/>
                  <a:gd name="T10" fmla="*/ 0 w 5837"/>
                  <a:gd name="T11" fmla="*/ 0 h 927"/>
                  <a:gd name="T12" fmla="*/ 0 w 5837"/>
                  <a:gd name="T13" fmla="*/ 0 h 927"/>
                  <a:gd name="T14" fmla="*/ 1 w 5837"/>
                  <a:gd name="T15" fmla="*/ 0 h 927"/>
                  <a:gd name="T16" fmla="*/ 1 w 5837"/>
                  <a:gd name="T17" fmla="*/ 0 h 927"/>
                  <a:gd name="T18" fmla="*/ 1 w 5837"/>
                  <a:gd name="T19" fmla="*/ 0 h 927"/>
                  <a:gd name="T20" fmla="*/ 1 w 5837"/>
                  <a:gd name="T21" fmla="*/ 0 h 927"/>
                  <a:gd name="T22" fmla="*/ 1 w 5837"/>
                  <a:gd name="T23" fmla="*/ 0 h 927"/>
                  <a:gd name="T24" fmla="*/ 1 w 5837"/>
                  <a:gd name="T25" fmla="*/ 0 h 927"/>
                  <a:gd name="T26" fmla="*/ 1 w 5837"/>
                  <a:gd name="T27" fmla="*/ 0 h 927"/>
                  <a:gd name="T28" fmla="*/ 1 w 5837"/>
                  <a:gd name="T29" fmla="*/ 0 h 927"/>
                  <a:gd name="T30" fmla="*/ 1 w 5837"/>
                  <a:gd name="T31" fmla="*/ 0 h 927"/>
                  <a:gd name="T32" fmla="*/ 1 w 5837"/>
                  <a:gd name="T33" fmla="*/ 0 h 927"/>
                  <a:gd name="T34" fmla="*/ 1 w 5837"/>
                  <a:gd name="T35" fmla="*/ 0 h 927"/>
                  <a:gd name="T36" fmla="*/ 1 w 5837"/>
                  <a:gd name="T37" fmla="*/ 0 h 927"/>
                  <a:gd name="T38" fmla="*/ 1 w 5837"/>
                  <a:gd name="T39" fmla="*/ 0 h 927"/>
                  <a:gd name="T40" fmla="*/ 1 w 5837"/>
                  <a:gd name="T41" fmla="*/ 0 h 927"/>
                  <a:gd name="T42" fmla="*/ 1 w 5837"/>
                  <a:gd name="T43" fmla="*/ 0 h 927"/>
                  <a:gd name="T44" fmla="*/ 1 w 5837"/>
                  <a:gd name="T45" fmla="*/ 0 h 927"/>
                  <a:gd name="T46" fmla="*/ 1 w 5837"/>
                  <a:gd name="T47" fmla="*/ 0 h 927"/>
                  <a:gd name="T48" fmla="*/ 1 w 5837"/>
                  <a:gd name="T49" fmla="*/ 0 h 927"/>
                  <a:gd name="T50" fmla="*/ 1 w 5837"/>
                  <a:gd name="T51" fmla="*/ 0 h 927"/>
                  <a:gd name="T52" fmla="*/ 1 w 5837"/>
                  <a:gd name="T53" fmla="*/ 0 h 927"/>
                  <a:gd name="T54" fmla="*/ 1 w 5837"/>
                  <a:gd name="T55" fmla="*/ 0 h 927"/>
                  <a:gd name="T56" fmla="*/ 1 w 5837"/>
                  <a:gd name="T57" fmla="*/ 0 h 927"/>
                  <a:gd name="T58" fmla="*/ 1 w 5837"/>
                  <a:gd name="T59" fmla="*/ 0 h 927"/>
                  <a:gd name="T60" fmla="*/ 1 w 5837"/>
                  <a:gd name="T61" fmla="*/ 0 h 927"/>
                  <a:gd name="T62" fmla="*/ 1 w 5837"/>
                  <a:gd name="T63" fmla="*/ 0 h 927"/>
                  <a:gd name="T64" fmla="*/ 1 w 5837"/>
                  <a:gd name="T65" fmla="*/ 0 h 927"/>
                  <a:gd name="T66" fmla="*/ 1 w 5837"/>
                  <a:gd name="T67" fmla="*/ 0 h 927"/>
                  <a:gd name="T68" fmla="*/ 1 w 5837"/>
                  <a:gd name="T69" fmla="*/ 0 h 927"/>
                  <a:gd name="T70" fmla="*/ 1 w 5837"/>
                  <a:gd name="T71" fmla="*/ 0 h 927"/>
                  <a:gd name="T72" fmla="*/ 1 w 5837"/>
                  <a:gd name="T73" fmla="*/ 0 h 927"/>
                  <a:gd name="T74" fmla="*/ 2 w 5837"/>
                  <a:gd name="T75" fmla="*/ 0 h 927"/>
                  <a:gd name="T76" fmla="*/ 2 w 5837"/>
                  <a:gd name="T77" fmla="*/ 0 h 927"/>
                  <a:gd name="T78" fmla="*/ 2 w 5837"/>
                  <a:gd name="T79" fmla="*/ 0 h 927"/>
                  <a:gd name="T80" fmla="*/ 2 w 5837"/>
                  <a:gd name="T81" fmla="*/ 0 h 927"/>
                  <a:gd name="T82" fmla="*/ 2 w 5837"/>
                  <a:gd name="T83" fmla="*/ 0 h 927"/>
                  <a:gd name="T84" fmla="*/ 2 w 5837"/>
                  <a:gd name="T85" fmla="*/ 0 h 927"/>
                  <a:gd name="T86" fmla="*/ 2 w 5837"/>
                  <a:gd name="T87" fmla="*/ 0 h 927"/>
                  <a:gd name="T88" fmla="*/ 2 w 5837"/>
                  <a:gd name="T89" fmla="*/ 0 h 927"/>
                  <a:gd name="T90" fmla="*/ 2 w 5837"/>
                  <a:gd name="T91" fmla="*/ 0 h 927"/>
                  <a:gd name="T92" fmla="*/ 2 w 5837"/>
                  <a:gd name="T93" fmla="*/ 0 h 927"/>
                  <a:gd name="T94" fmla="*/ 2 w 5837"/>
                  <a:gd name="T95" fmla="*/ 0 h 927"/>
                  <a:gd name="T96" fmla="*/ 2 w 5837"/>
                  <a:gd name="T97" fmla="*/ 0 h 927"/>
                  <a:gd name="T98" fmla="*/ 2 w 5837"/>
                  <a:gd name="T99" fmla="*/ 0 h 927"/>
                  <a:gd name="T100" fmla="*/ 2 w 5837"/>
                  <a:gd name="T101" fmla="*/ 0 h 927"/>
                  <a:gd name="T102" fmla="*/ 2 w 5837"/>
                  <a:gd name="T103" fmla="*/ 0 h 927"/>
                  <a:gd name="T104" fmla="*/ 2 w 5837"/>
                  <a:gd name="T105" fmla="*/ 0 h 927"/>
                  <a:gd name="T106" fmla="*/ 2 w 5837"/>
                  <a:gd name="T107" fmla="*/ 0 h 927"/>
                  <a:gd name="T108" fmla="*/ 2 w 5837"/>
                  <a:gd name="T109" fmla="*/ 0 h 927"/>
                  <a:gd name="T110" fmla="*/ 2 w 5837"/>
                  <a:gd name="T111" fmla="*/ 0 h 92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837"/>
                  <a:gd name="T169" fmla="*/ 0 h 927"/>
                  <a:gd name="T170" fmla="*/ 5837 w 5837"/>
                  <a:gd name="T171" fmla="*/ 927 h 92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837" h="927">
                    <a:moveTo>
                      <a:pt x="0" y="816"/>
                    </a:moveTo>
                    <a:cubicBezTo>
                      <a:pt x="194" y="488"/>
                      <a:pt x="388" y="161"/>
                      <a:pt x="556" y="99"/>
                    </a:cubicBezTo>
                    <a:cubicBezTo>
                      <a:pt x="724" y="37"/>
                      <a:pt x="987" y="408"/>
                      <a:pt x="1010" y="442"/>
                    </a:cubicBezTo>
                    <a:cubicBezTo>
                      <a:pt x="1033" y="476"/>
                      <a:pt x="790" y="276"/>
                      <a:pt x="697" y="301"/>
                    </a:cubicBezTo>
                    <a:cubicBezTo>
                      <a:pt x="604" y="326"/>
                      <a:pt x="450" y="498"/>
                      <a:pt x="455" y="594"/>
                    </a:cubicBezTo>
                    <a:cubicBezTo>
                      <a:pt x="460" y="690"/>
                      <a:pt x="624" y="864"/>
                      <a:pt x="727" y="877"/>
                    </a:cubicBezTo>
                    <a:cubicBezTo>
                      <a:pt x="830" y="890"/>
                      <a:pt x="982" y="769"/>
                      <a:pt x="1071" y="675"/>
                    </a:cubicBezTo>
                    <a:cubicBezTo>
                      <a:pt x="1160" y="581"/>
                      <a:pt x="1170" y="410"/>
                      <a:pt x="1263" y="311"/>
                    </a:cubicBezTo>
                    <a:cubicBezTo>
                      <a:pt x="1356" y="212"/>
                      <a:pt x="1514" y="69"/>
                      <a:pt x="1627" y="79"/>
                    </a:cubicBezTo>
                    <a:cubicBezTo>
                      <a:pt x="1740" y="89"/>
                      <a:pt x="1933" y="338"/>
                      <a:pt x="1940" y="372"/>
                    </a:cubicBezTo>
                    <a:cubicBezTo>
                      <a:pt x="1947" y="406"/>
                      <a:pt x="1743" y="244"/>
                      <a:pt x="1667" y="281"/>
                    </a:cubicBezTo>
                    <a:cubicBezTo>
                      <a:pt x="1591" y="318"/>
                      <a:pt x="1473" y="490"/>
                      <a:pt x="1485" y="594"/>
                    </a:cubicBezTo>
                    <a:cubicBezTo>
                      <a:pt x="1497" y="698"/>
                      <a:pt x="1634" y="887"/>
                      <a:pt x="1738" y="907"/>
                    </a:cubicBezTo>
                    <a:cubicBezTo>
                      <a:pt x="1842" y="927"/>
                      <a:pt x="2033" y="801"/>
                      <a:pt x="2112" y="715"/>
                    </a:cubicBezTo>
                    <a:cubicBezTo>
                      <a:pt x="2191" y="629"/>
                      <a:pt x="2141" y="502"/>
                      <a:pt x="2213" y="392"/>
                    </a:cubicBezTo>
                    <a:cubicBezTo>
                      <a:pt x="2285" y="282"/>
                      <a:pt x="2430" y="60"/>
                      <a:pt x="2546" y="58"/>
                    </a:cubicBezTo>
                    <a:cubicBezTo>
                      <a:pt x="2662" y="56"/>
                      <a:pt x="2900" y="342"/>
                      <a:pt x="2910" y="382"/>
                    </a:cubicBezTo>
                    <a:cubicBezTo>
                      <a:pt x="2920" y="422"/>
                      <a:pt x="2681" y="267"/>
                      <a:pt x="2607" y="301"/>
                    </a:cubicBezTo>
                    <a:cubicBezTo>
                      <a:pt x="2533" y="335"/>
                      <a:pt x="2483" y="508"/>
                      <a:pt x="2465" y="584"/>
                    </a:cubicBezTo>
                    <a:cubicBezTo>
                      <a:pt x="2447" y="660"/>
                      <a:pt x="2434" y="704"/>
                      <a:pt x="2496" y="756"/>
                    </a:cubicBezTo>
                    <a:cubicBezTo>
                      <a:pt x="2558" y="808"/>
                      <a:pt x="2746" y="895"/>
                      <a:pt x="2839" y="897"/>
                    </a:cubicBezTo>
                    <a:cubicBezTo>
                      <a:pt x="2932" y="899"/>
                      <a:pt x="3008" y="813"/>
                      <a:pt x="3052" y="766"/>
                    </a:cubicBezTo>
                    <a:cubicBezTo>
                      <a:pt x="3096" y="719"/>
                      <a:pt x="3080" y="675"/>
                      <a:pt x="3102" y="614"/>
                    </a:cubicBezTo>
                    <a:cubicBezTo>
                      <a:pt x="3124" y="553"/>
                      <a:pt x="3151" y="476"/>
                      <a:pt x="3183" y="402"/>
                    </a:cubicBezTo>
                    <a:cubicBezTo>
                      <a:pt x="3215" y="328"/>
                      <a:pt x="3244" y="228"/>
                      <a:pt x="3294" y="169"/>
                    </a:cubicBezTo>
                    <a:cubicBezTo>
                      <a:pt x="3344" y="110"/>
                      <a:pt x="3417" y="58"/>
                      <a:pt x="3486" y="48"/>
                    </a:cubicBezTo>
                    <a:cubicBezTo>
                      <a:pt x="3555" y="38"/>
                      <a:pt x="3639" y="55"/>
                      <a:pt x="3708" y="109"/>
                    </a:cubicBezTo>
                    <a:cubicBezTo>
                      <a:pt x="3777" y="163"/>
                      <a:pt x="3923" y="350"/>
                      <a:pt x="3900" y="372"/>
                    </a:cubicBezTo>
                    <a:cubicBezTo>
                      <a:pt x="3877" y="394"/>
                      <a:pt x="3641" y="222"/>
                      <a:pt x="3567" y="240"/>
                    </a:cubicBezTo>
                    <a:cubicBezTo>
                      <a:pt x="3493" y="258"/>
                      <a:pt x="3480" y="422"/>
                      <a:pt x="3456" y="483"/>
                    </a:cubicBezTo>
                    <a:cubicBezTo>
                      <a:pt x="3432" y="544"/>
                      <a:pt x="3422" y="559"/>
                      <a:pt x="3425" y="604"/>
                    </a:cubicBezTo>
                    <a:cubicBezTo>
                      <a:pt x="3428" y="649"/>
                      <a:pt x="3449" y="719"/>
                      <a:pt x="3476" y="756"/>
                    </a:cubicBezTo>
                    <a:cubicBezTo>
                      <a:pt x="3503" y="793"/>
                      <a:pt x="3545" y="809"/>
                      <a:pt x="3587" y="826"/>
                    </a:cubicBezTo>
                    <a:cubicBezTo>
                      <a:pt x="3629" y="843"/>
                      <a:pt x="3677" y="862"/>
                      <a:pt x="3729" y="857"/>
                    </a:cubicBezTo>
                    <a:cubicBezTo>
                      <a:pt x="3781" y="852"/>
                      <a:pt x="3833" y="841"/>
                      <a:pt x="3900" y="796"/>
                    </a:cubicBezTo>
                    <a:cubicBezTo>
                      <a:pt x="3967" y="751"/>
                      <a:pt x="4087" y="646"/>
                      <a:pt x="4133" y="584"/>
                    </a:cubicBezTo>
                    <a:cubicBezTo>
                      <a:pt x="4179" y="522"/>
                      <a:pt x="4123" y="516"/>
                      <a:pt x="4173" y="422"/>
                    </a:cubicBezTo>
                    <a:cubicBezTo>
                      <a:pt x="4223" y="328"/>
                      <a:pt x="4320" y="36"/>
                      <a:pt x="4436" y="18"/>
                    </a:cubicBezTo>
                    <a:cubicBezTo>
                      <a:pt x="4552" y="0"/>
                      <a:pt x="4849" y="274"/>
                      <a:pt x="4871" y="311"/>
                    </a:cubicBezTo>
                    <a:cubicBezTo>
                      <a:pt x="4893" y="348"/>
                      <a:pt x="4643" y="208"/>
                      <a:pt x="4567" y="240"/>
                    </a:cubicBezTo>
                    <a:cubicBezTo>
                      <a:pt x="4491" y="272"/>
                      <a:pt x="4441" y="422"/>
                      <a:pt x="4416" y="503"/>
                    </a:cubicBezTo>
                    <a:cubicBezTo>
                      <a:pt x="4391" y="584"/>
                      <a:pt x="4387" y="671"/>
                      <a:pt x="4416" y="725"/>
                    </a:cubicBezTo>
                    <a:cubicBezTo>
                      <a:pt x="4445" y="779"/>
                      <a:pt x="4509" y="802"/>
                      <a:pt x="4588" y="826"/>
                    </a:cubicBezTo>
                    <a:cubicBezTo>
                      <a:pt x="4667" y="850"/>
                      <a:pt x="4810" y="904"/>
                      <a:pt x="4891" y="867"/>
                    </a:cubicBezTo>
                    <a:cubicBezTo>
                      <a:pt x="4972" y="830"/>
                      <a:pt x="5029" y="686"/>
                      <a:pt x="5073" y="604"/>
                    </a:cubicBezTo>
                    <a:cubicBezTo>
                      <a:pt x="5117" y="522"/>
                      <a:pt x="5116" y="451"/>
                      <a:pt x="5153" y="372"/>
                    </a:cubicBezTo>
                    <a:cubicBezTo>
                      <a:pt x="5190" y="293"/>
                      <a:pt x="5238" y="181"/>
                      <a:pt x="5295" y="129"/>
                    </a:cubicBezTo>
                    <a:cubicBezTo>
                      <a:pt x="5352" y="77"/>
                      <a:pt x="5423" y="48"/>
                      <a:pt x="5497" y="58"/>
                    </a:cubicBezTo>
                    <a:cubicBezTo>
                      <a:pt x="5571" y="68"/>
                      <a:pt x="5688" y="126"/>
                      <a:pt x="5740" y="190"/>
                    </a:cubicBezTo>
                    <a:cubicBezTo>
                      <a:pt x="5792" y="254"/>
                      <a:pt x="5837" y="434"/>
                      <a:pt x="5810" y="442"/>
                    </a:cubicBezTo>
                    <a:cubicBezTo>
                      <a:pt x="5783" y="450"/>
                      <a:pt x="5652" y="222"/>
                      <a:pt x="5578" y="240"/>
                    </a:cubicBezTo>
                    <a:cubicBezTo>
                      <a:pt x="5504" y="258"/>
                      <a:pt x="5393" y="472"/>
                      <a:pt x="5366" y="553"/>
                    </a:cubicBezTo>
                    <a:cubicBezTo>
                      <a:pt x="5339" y="634"/>
                      <a:pt x="5388" y="678"/>
                      <a:pt x="5416" y="725"/>
                    </a:cubicBezTo>
                    <a:cubicBezTo>
                      <a:pt x="5444" y="772"/>
                      <a:pt x="5487" y="812"/>
                      <a:pt x="5537" y="836"/>
                    </a:cubicBezTo>
                    <a:cubicBezTo>
                      <a:pt x="5587" y="860"/>
                      <a:pt x="5684" y="879"/>
                      <a:pt x="5719" y="867"/>
                    </a:cubicBezTo>
                    <a:cubicBezTo>
                      <a:pt x="5754" y="855"/>
                      <a:pt x="5743" y="781"/>
                      <a:pt x="5750" y="766"/>
                    </a:cubicBezTo>
                  </a:path>
                </a:pathLst>
              </a:custGeom>
              <a:gradFill rotWithShape="1">
                <a:gsLst>
                  <a:gs pos="0">
                    <a:srgbClr val="66FFFF"/>
                  </a:gs>
                  <a:gs pos="50000">
                    <a:srgbClr val="33CCFF"/>
                  </a:gs>
                  <a:gs pos="100000">
                    <a:srgbClr val="66FFFF"/>
                  </a:gs>
                </a:gsLst>
                <a:lin ang="18900000" scaled="1"/>
              </a:gradFill>
              <a:ln w="38100">
                <a:solidFill>
                  <a:srgbClr val="33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-38" y="2747"/>
              <a:ext cx="5813" cy="1596"/>
            </a:xfrm>
            <a:custGeom>
              <a:avLst/>
              <a:gdLst>
                <a:gd name="T0" fmla="*/ 68 w 5813"/>
                <a:gd name="T1" fmla="*/ 4 h 1596"/>
                <a:gd name="T2" fmla="*/ 38 w 5813"/>
                <a:gd name="T3" fmla="*/ 50 h 1596"/>
                <a:gd name="T4" fmla="*/ 0 w 5813"/>
                <a:gd name="T5" fmla="*/ 103 h 1596"/>
                <a:gd name="T6" fmla="*/ 46 w 5813"/>
                <a:gd name="T7" fmla="*/ 156 h 1596"/>
                <a:gd name="T8" fmla="*/ 53 w 5813"/>
                <a:gd name="T9" fmla="*/ 186 h 1596"/>
                <a:gd name="T10" fmla="*/ 23 w 5813"/>
                <a:gd name="T11" fmla="*/ 1581 h 1596"/>
                <a:gd name="T12" fmla="*/ 5813 w 5813"/>
                <a:gd name="T13" fmla="*/ 1596 h 1596"/>
                <a:gd name="T14" fmla="*/ 5813 w 5813"/>
                <a:gd name="T15" fmla="*/ 19 h 15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13"/>
                <a:gd name="T25" fmla="*/ 0 h 1596"/>
                <a:gd name="T26" fmla="*/ 5813 w 5813"/>
                <a:gd name="T27" fmla="*/ 1596 h 15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13" h="1596">
                  <a:moveTo>
                    <a:pt x="68" y="4"/>
                  </a:moveTo>
                  <a:cubicBezTo>
                    <a:pt x="25" y="34"/>
                    <a:pt x="63" y="0"/>
                    <a:pt x="38" y="50"/>
                  </a:cubicBezTo>
                  <a:cubicBezTo>
                    <a:pt x="28" y="69"/>
                    <a:pt x="12" y="85"/>
                    <a:pt x="0" y="103"/>
                  </a:cubicBezTo>
                  <a:cubicBezTo>
                    <a:pt x="14" y="124"/>
                    <a:pt x="28" y="139"/>
                    <a:pt x="46" y="156"/>
                  </a:cubicBezTo>
                  <a:cubicBezTo>
                    <a:pt x="48" y="166"/>
                    <a:pt x="53" y="186"/>
                    <a:pt x="53" y="186"/>
                  </a:cubicBezTo>
                  <a:lnTo>
                    <a:pt x="23" y="1581"/>
                  </a:lnTo>
                  <a:lnTo>
                    <a:pt x="5813" y="1596"/>
                  </a:lnTo>
                  <a:lnTo>
                    <a:pt x="5813" y="19"/>
                  </a:lnTo>
                </a:path>
              </a:pathLst>
            </a:custGeom>
            <a:gradFill rotWithShape="1">
              <a:gsLst>
                <a:gs pos="0">
                  <a:srgbClr val="66FFFF"/>
                </a:gs>
                <a:gs pos="50000">
                  <a:srgbClr val="33CCFF"/>
                </a:gs>
                <a:gs pos="100000">
                  <a:srgbClr val="66FFFF"/>
                </a:gs>
              </a:gsLst>
              <a:lin ang="18900000" scaled="1"/>
            </a:gradFill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1" name="Picture 25" descr="sailboa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551689" flipH="1">
            <a:off x="1054966" y="4524565"/>
            <a:ext cx="22098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reeform 9"/>
          <p:cNvSpPr>
            <a:spLocks/>
          </p:cNvSpPr>
          <p:nvPr/>
        </p:nvSpPr>
        <p:spPr bwMode="auto">
          <a:xfrm flipH="1">
            <a:off x="323528" y="3717032"/>
            <a:ext cx="2571750" cy="42863"/>
          </a:xfrm>
          <a:custGeom>
            <a:avLst/>
            <a:gdLst>
              <a:gd name="T0" fmla="*/ 2147483647 w 1380"/>
              <a:gd name="T1" fmla="*/ 0 h 16"/>
              <a:gd name="T2" fmla="*/ 0 w 1380"/>
              <a:gd name="T3" fmla="*/ 2147483647 h 16"/>
              <a:gd name="T4" fmla="*/ 0 60000 65536"/>
              <a:gd name="T5" fmla="*/ 0 60000 65536"/>
              <a:gd name="T6" fmla="*/ 0 w 1380"/>
              <a:gd name="T7" fmla="*/ 0 h 16"/>
              <a:gd name="T8" fmla="*/ 1380 w 1380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80" h="16">
                <a:moveTo>
                  <a:pt x="1380" y="0"/>
                </a:moveTo>
                <a:lnTo>
                  <a:pt x="0" y="16"/>
                </a:lnTo>
              </a:path>
            </a:pathLst>
          </a:custGeom>
          <a:ln>
            <a:headEnd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611188" y="2997200"/>
            <a:ext cx="2438937" cy="769441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v</a:t>
            </a:r>
            <a:r>
              <a:rPr lang="ru-RU" sz="2800" b="1" i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соб</a:t>
            </a:r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= 8,5 км/ч 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6" name="Rectangle 21"/>
          <p:cNvSpPr>
            <a:spLocks noChangeArrowheads="1"/>
          </p:cNvSpPr>
          <p:nvPr/>
        </p:nvSpPr>
        <p:spPr bwMode="auto">
          <a:xfrm>
            <a:off x="395288" y="1844675"/>
            <a:ext cx="2308774" cy="769441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v</a:t>
            </a:r>
            <a:r>
              <a:rPr lang="ru-RU" sz="2800" b="1" i="1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ru-RU" sz="2800" b="1" i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теч</a:t>
            </a:r>
            <a:r>
              <a:rPr lang="en-US" sz="2800" b="1" i="1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.</a:t>
            </a:r>
            <a:r>
              <a:rPr lang="ru-RU" sz="2800" b="1" i="1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= 3,5 км/ч</a:t>
            </a:r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 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8" name="Freeform 23"/>
          <p:cNvSpPr>
            <a:spLocks/>
          </p:cNvSpPr>
          <p:nvPr/>
        </p:nvSpPr>
        <p:spPr bwMode="auto">
          <a:xfrm rot="245137">
            <a:off x="396042" y="2689251"/>
            <a:ext cx="1471613" cy="66675"/>
          </a:xfrm>
          <a:custGeom>
            <a:avLst/>
            <a:gdLst>
              <a:gd name="T0" fmla="*/ 0 w 784"/>
              <a:gd name="T1" fmla="*/ 2147483647 h 16"/>
              <a:gd name="T2" fmla="*/ 2147483647 w 784"/>
              <a:gd name="T3" fmla="*/ 0 h 16"/>
              <a:gd name="T4" fmla="*/ 0 60000 65536"/>
              <a:gd name="T5" fmla="*/ 0 60000 65536"/>
              <a:gd name="T6" fmla="*/ 0 w 784"/>
              <a:gd name="T7" fmla="*/ 0 h 16"/>
              <a:gd name="T8" fmla="*/ 784 w 78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84" h="16">
                <a:moveTo>
                  <a:pt x="0" y="16"/>
                </a:moveTo>
                <a:lnTo>
                  <a:pt x="784" y="0"/>
                </a:lnTo>
              </a:path>
            </a:pathLst>
          </a:custGeom>
          <a:ln>
            <a:headEnd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2060"/>
              </a:solidFill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8567738" y="4365104"/>
            <a:ext cx="576262" cy="533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0" y="4437112"/>
            <a:ext cx="576262" cy="533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175897" y="3244334"/>
            <a:ext cx="79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15 км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Левая фигурная скобка 27"/>
          <p:cNvSpPr/>
          <p:nvPr/>
        </p:nvSpPr>
        <p:spPr>
          <a:xfrm rot="5400000">
            <a:off x="4079100" y="33468"/>
            <a:ext cx="864096" cy="79431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78 0.00024 L 0.8 0.00047 " pathEditMode="relative" rAng="0" ptsTypes="AA">
                                      <p:cBhvr>
                                        <p:cTn id="6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8" grpId="0" animBg="1"/>
      <p:bldP spid="19" grpId="0" animBg="1"/>
      <p:bldP spid="19" grpId="1" animBg="1"/>
      <p:bldP spid="20" grpId="0" animBg="1"/>
      <p:bldP spid="20" grpId="1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Проверка домашнего задания: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8,5 + 3,5 = 12 (км/ч)-скорость лодки по течению;</a:t>
            </a:r>
          </a:p>
          <a:p>
            <a:pPr marL="514350" indent="-514350">
              <a:buAutoNum type="arabicParenR"/>
            </a:pPr>
            <a:r>
              <a:rPr lang="ru-RU" dirty="0" smtClean="0"/>
              <a:t>15 : 12 = 1,25 (ч) – время затраченное лодкой	 на путь по течению;</a:t>
            </a:r>
          </a:p>
          <a:p>
            <a:pPr marL="514350" indent="-514350">
              <a:buAutoNum type="arabicParenR"/>
            </a:pPr>
            <a:r>
              <a:rPr lang="ru-RU" dirty="0" smtClean="0"/>
              <a:t>8,5 – 3,5 = 5 (км/ч)- скорость лодки против течения;</a:t>
            </a:r>
          </a:p>
          <a:p>
            <a:pPr marL="514350" indent="-514350">
              <a:buAutoNum type="arabicParenR"/>
            </a:pPr>
            <a:r>
              <a:rPr lang="ru-RU" dirty="0" smtClean="0"/>
              <a:t> 15 : 5= 3 (ч)- время затраченное на обратный путь;</a:t>
            </a:r>
          </a:p>
          <a:p>
            <a:pPr marL="514350" indent="-514350">
              <a:buAutoNum type="arabicParenR"/>
            </a:pPr>
            <a:r>
              <a:rPr lang="ru-RU" dirty="0" smtClean="0"/>
              <a:t> 5 + 3 = 8 (ч)-затрачено на весь путь</a:t>
            </a:r>
          </a:p>
          <a:p>
            <a:pPr marL="514350" indent="-514350">
              <a:buNone/>
            </a:pPr>
            <a:r>
              <a:rPr lang="ru-RU" dirty="0" smtClean="0"/>
              <a:t>Ответ: 8 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im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40088" y="908050"/>
            <a:ext cx="5903912" cy="4429125"/>
          </a:xfrm>
          <a:noFill/>
        </p:spPr>
      </p:pic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50825" y="333375"/>
            <a:ext cx="3024188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800080"/>
                </a:solidFill>
                <a:latin typeface="Comic Sans MS" pitchFamily="66" charset="0"/>
              </a:rPr>
              <a:t>Остров Десятичных Дробей</a:t>
            </a:r>
            <a:r>
              <a:rPr lang="ru-RU" sz="3200" b="1" dirty="0">
                <a:latin typeface="Comic Sans MS" pitchFamily="66" charset="0"/>
              </a:rPr>
              <a:t> омывается с четырёх сторон действиями</a:t>
            </a:r>
            <a:r>
              <a:rPr lang="en-US" sz="3200" b="1" dirty="0">
                <a:latin typeface="Comic Sans MS" pitchFamily="66" charset="0"/>
              </a:rPr>
              <a:t>: </a:t>
            </a:r>
            <a:r>
              <a:rPr lang="ru-RU" sz="3200" b="1" i="1" dirty="0">
                <a:solidFill>
                  <a:srgbClr val="92D050"/>
                </a:solidFill>
                <a:latin typeface="Comic Sans MS" pitchFamily="66" charset="0"/>
              </a:rPr>
              <a:t>сложением</a:t>
            </a:r>
            <a:r>
              <a:rPr lang="ru-RU" sz="3200" b="1" i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3200" b="1" i="1" dirty="0">
                <a:latin typeface="Comic Sans MS" pitchFamily="66" charset="0"/>
              </a:rPr>
              <a:t>и </a:t>
            </a:r>
            <a:r>
              <a:rPr lang="ru-RU" sz="3200" b="1" i="1" dirty="0">
                <a:solidFill>
                  <a:srgbClr val="FF0000"/>
                </a:solidFill>
                <a:latin typeface="Comic Sans MS" pitchFamily="66" charset="0"/>
              </a:rPr>
              <a:t>вычитанием, </a:t>
            </a:r>
            <a:r>
              <a:rPr lang="ru-RU" sz="3200" b="1" i="1" dirty="0">
                <a:solidFill>
                  <a:srgbClr val="FFCDFF"/>
                </a:solidFill>
                <a:latin typeface="Comic Sans MS" pitchFamily="66" charset="0"/>
              </a:rPr>
              <a:t>умножением </a:t>
            </a:r>
            <a:r>
              <a:rPr lang="ru-RU" sz="3200" b="1" i="1" dirty="0">
                <a:latin typeface="Comic Sans MS" pitchFamily="66" charset="0"/>
              </a:rPr>
              <a:t>и</a:t>
            </a:r>
            <a:r>
              <a:rPr lang="ru-RU" sz="3200" b="1" i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3200" b="1" i="1" dirty="0">
                <a:solidFill>
                  <a:srgbClr val="FF9933"/>
                </a:solidFill>
                <a:latin typeface="Comic Sans MS" pitchFamily="66" charset="0"/>
              </a:rPr>
              <a:t>делением.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3276600" y="2565400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92D050"/>
                </a:solidFill>
              </a:rPr>
              <a:t>сложение</a:t>
            </a:r>
          </a:p>
        </p:txBody>
      </p:sp>
      <p:sp>
        <p:nvSpPr>
          <p:cNvPr id="3077" name="Text Box 14"/>
          <p:cNvSpPr txBox="1">
            <a:spLocks noChangeArrowheads="1"/>
          </p:cNvSpPr>
          <p:nvPr/>
        </p:nvSpPr>
        <p:spPr bwMode="auto">
          <a:xfrm>
            <a:off x="3492500" y="29241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4932363" y="4005263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FF0000"/>
                </a:solidFill>
              </a:rPr>
              <a:t>вычитание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7561263" y="2781300"/>
            <a:ext cx="1582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FF9933"/>
                </a:solidFill>
              </a:rPr>
              <a:t>деление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5508625" y="1844675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FFCDFF"/>
                </a:solidFill>
              </a:rPr>
              <a:t>умножение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 build="allAtOnce"/>
      <p:bldP spid="3085" grpId="0"/>
      <p:bldP spid="3087" grpId="0"/>
      <p:bldP spid="3088" grpId="0"/>
      <p:bldP spid="30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468313" y="1052513"/>
            <a:ext cx="8280400" cy="439102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911225" algn="l"/>
              </a:tabLst>
            </a:pPr>
            <a:r>
              <a:rPr lang="ru-RU" sz="2800" b="1" dirty="0">
                <a:solidFill>
                  <a:srgbClr val="006666"/>
                </a:solidFill>
              </a:rPr>
              <a:t>Чтобы сложить (вычесть) две десятичные дроби, надо:</a:t>
            </a:r>
          </a:p>
          <a:p>
            <a:pPr>
              <a:tabLst>
                <a:tab pos="911225" algn="l"/>
              </a:tabLst>
            </a:pPr>
            <a:r>
              <a:rPr lang="en-US" sz="2800" b="1" dirty="0">
                <a:solidFill>
                  <a:srgbClr val="006666"/>
                </a:solidFill>
              </a:rPr>
              <a:t>1) </a:t>
            </a:r>
            <a:r>
              <a:rPr lang="ru-RU" sz="2800" b="1" dirty="0">
                <a:solidFill>
                  <a:srgbClr val="006666"/>
                </a:solidFill>
              </a:rPr>
              <a:t>уравнять число знаков</a:t>
            </a:r>
            <a:r>
              <a:rPr lang="en-US" sz="2800" b="1" dirty="0">
                <a:solidFill>
                  <a:srgbClr val="006666"/>
                </a:solidFill>
              </a:rPr>
              <a:t> </a:t>
            </a:r>
            <a:r>
              <a:rPr lang="ru-RU" sz="2800" b="1" dirty="0">
                <a:solidFill>
                  <a:srgbClr val="006666"/>
                </a:solidFill>
              </a:rPr>
              <a:t>                                   в слагаемых;</a:t>
            </a:r>
          </a:p>
          <a:p>
            <a:pPr>
              <a:tabLst>
                <a:tab pos="911225" algn="l"/>
              </a:tabLst>
            </a:pPr>
            <a:r>
              <a:rPr lang="en-US" sz="2800" b="1" dirty="0">
                <a:solidFill>
                  <a:srgbClr val="006666"/>
                </a:solidFill>
              </a:rPr>
              <a:t>2) </a:t>
            </a:r>
            <a:r>
              <a:rPr lang="ru-RU" sz="2800" b="1" dirty="0">
                <a:solidFill>
                  <a:srgbClr val="006666"/>
                </a:solidFill>
              </a:rPr>
              <a:t>записать слагаемые друг под другом так, чтобы запятая</a:t>
            </a:r>
            <a:r>
              <a:rPr lang="en-US" sz="2800" b="1" dirty="0">
                <a:solidFill>
                  <a:srgbClr val="006666"/>
                </a:solidFill>
              </a:rPr>
              <a:t>                                                    </a:t>
            </a:r>
            <a:r>
              <a:rPr lang="ru-RU" sz="2800" b="1" dirty="0">
                <a:solidFill>
                  <a:srgbClr val="006666"/>
                </a:solidFill>
              </a:rPr>
              <a:t>;</a:t>
            </a:r>
          </a:p>
          <a:p>
            <a:pPr>
              <a:tabLst>
                <a:tab pos="911225" algn="l"/>
              </a:tabLst>
            </a:pPr>
            <a:r>
              <a:rPr lang="en-US" sz="2800" b="1" dirty="0">
                <a:solidFill>
                  <a:srgbClr val="006666"/>
                </a:solidFill>
              </a:rPr>
              <a:t>3)</a:t>
            </a:r>
            <a:r>
              <a:rPr lang="ru-RU" sz="2800" b="1" dirty="0">
                <a:solidFill>
                  <a:srgbClr val="006666"/>
                </a:solidFill>
              </a:rPr>
              <a:t>выполнить сложение(вычитание), не обращая внимания</a:t>
            </a:r>
            <a:r>
              <a:rPr lang="en-US" sz="2800" b="1" dirty="0">
                <a:solidFill>
                  <a:srgbClr val="006666"/>
                </a:solidFill>
              </a:rPr>
              <a:t>                          </a:t>
            </a:r>
            <a:r>
              <a:rPr lang="ru-RU" sz="2800" b="1" dirty="0">
                <a:solidFill>
                  <a:srgbClr val="006666"/>
                </a:solidFill>
              </a:rPr>
              <a:t>;</a:t>
            </a:r>
          </a:p>
          <a:p>
            <a:pPr>
              <a:tabLst>
                <a:tab pos="911225" algn="l"/>
              </a:tabLst>
            </a:pPr>
            <a:r>
              <a:rPr lang="en-US" sz="2800" b="1" dirty="0">
                <a:solidFill>
                  <a:srgbClr val="006666"/>
                </a:solidFill>
              </a:rPr>
              <a:t>4)</a:t>
            </a:r>
            <a:r>
              <a:rPr lang="ru-RU" sz="2800" b="1" dirty="0">
                <a:solidFill>
                  <a:srgbClr val="006666"/>
                </a:solidFill>
              </a:rPr>
              <a:t>поставить в ответе запятую</a:t>
            </a:r>
            <a:endParaRPr lang="en-US" sz="2800" b="1" dirty="0">
              <a:solidFill>
                <a:srgbClr val="006666"/>
              </a:solidFill>
            </a:endParaRPr>
          </a:p>
          <a:p>
            <a:pPr>
              <a:tabLst>
                <a:tab pos="911225" algn="l"/>
              </a:tabLst>
            </a:pPr>
            <a:r>
              <a:rPr lang="ru-RU" sz="2800" b="1" dirty="0">
                <a:solidFill>
                  <a:srgbClr val="006666"/>
                </a:solidFill>
              </a:rPr>
              <a:t>                             </a:t>
            </a:r>
            <a:r>
              <a:rPr lang="en-US" sz="2800" b="1" dirty="0">
                <a:solidFill>
                  <a:srgbClr val="006666"/>
                </a:solidFill>
              </a:rPr>
              <a:t>    </a:t>
            </a:r>
            <a:r>
              <a:rPr lang="ru-RU" sz="2800" b="1" dirty="0">
                <a:solidFill>
                  <a:srgbClr val="006666"/>
                </a:solidFill>
              </a:rPr>
              <a:t>.</a:t>
            </a: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4572000" y="1916832"/>
            <a:ext cx="27447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после запятой</a:t>
            </a:r>
          </a:p>
        </p:txBody>
      </p:sp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1835696" y="3140968"/>
            <a:ext cx="5108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была записана под запятой</a:t>
            </a:r>
          </a:p>
        </p:txBody>
      </p:sp>
      <p:sp>
        <p:nvSpPr>
          <p:cNvPr id="117769" name="Text Box 9"/>
          <p:cNvSpPr txBox="1">
            <a:spLocks noChangeArrowheads="1"/>
          </p:cNvSpPr>
          <p:nvPr/>
        </p:nvSpPr>
        <p:spPr bwMode="auto">
          <a:xfrm>
            <a:off x="2195736" y="4005064"/>
            <a:ext cx="2168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на запятую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5148064" y="4437112"/>
            <a:ext cx="2735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под запятой в</a:t>
            </a:r>
          </a:p>
        </p:txBody>
      </p:sp>
      <p:sp>
        <p:nvSpPr>
          <p:cNvPr id="117780" name="Text Box 20"/>
          <p:cNvSpPr txBox="1">
            <a:spLocks noChangeArrowheads="1"/>
          </p:cNvSpPr>
          <p:nvPr/>
        </p:nvSpPr>
        <p:spPr bwMode="auto">
          <a:xfrm>
            <a:off x="755650" y="4869160"/>
            <a:ext cx="31670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данных дробях</a:t>
            </a:r>
          </a:p>
        </p:txBody>
      </p:sp>
      <p:sp>
        <p:nvSpPr>
          <p:cNvPr id="4104" name="AutoShape 2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466725" cy="3937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782" name="Rectangle 22"/>
          <p:cNvSpPr>
            <a:spLocks noChangeArrowheads="1"/>
          </p:cNvSpPr>
          <p:nvPr/>
        </p:nvSpPr>
        <p:spPr bwMode="auto">
          <a:xfrm>
            <a:off x="395536" y="1556792"/>
            <a:ext cx="8424863" cy="310991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6666"/>
                </a:solidFill>
              </a:rPr>
              <a:t>Чтобы перемножить две десятичные дроби, надо: </a:t>
            </a:r>
          </a:p>
          <a:p>
            <a:pPr algn="just"/>
            <a:r>
              <a:rPr lang="ru-RU" sz="2800" b="1" dirty="0" smtClean="0">
                <a:solidFill>
                  <a:srgbClr val="006666"/>
                </a:solidFill>
              </a:rPr>
              <a:t>1)выполнить умножение, не обращая внимания на                    ; </a:t>
            </a:r>
          </a:p>
          <a:p>
            <a:r>
              <a:rPr lang="ru-RU" sz="2800" b="1" dirty="0" smtClean="0">
                <a:solidFill>
                  <a:srgbClr val="006666"/>
                </a:solidFill>
              </a:rPr>
              <a:t>2)отделить запятой                            </a:t>
            </a:r>
            <a:r>
              <a:rPr lang="en-US" sz="2800" b="1" dirty="0" smtClean="0">
                <a:solidFill>
                  <a:srgbClr val="006666"/>
                </a:solidFill>
              </a:rPr>
              <a:t>                 </a:t>
            </a:r>
            <a:r>
              <a:rPr lang="ru-RU" sz="2800" b="1" dirty="0" smtClean="0">
                <a:solidFill>
                  <a:srgbClr val="006666"/>
                </a:solidFill>
              </a:rPr>
              <a:t>,   сколько</a:t>
            </a:r>
            <a:r>
              <a:rPr lang="en-US" sz="2800" b="1" dirty="0" smtClean="0">
                <a:solidFill>
                  <a:srgbClr val="006666"/>
                </a:solidFill>
              </a:rPr>
              <a:t> </a:t>
            </a:r>
            <a:r>
              <a:rPr lang="ru-RU" sz="2800" b="1" dirty="0" smtClean="0">
                <a:solidFill>
                  <a:srgbClr val="006666"/>
                </a:solidFill>
              </a:rPr>
              <a:t>их</a:t>
            </a:r>
            <a:r>
              <a:rPr lang="en-US" sz="2800" b="1" dirty="0" smtClean="0">
                <a:solidFill>
                  <a:srgbClr val="006666"/>
                </a:solidFill>
              </a:rPr>
              <a:t> </a:t>
            </a:r>
            <a:r>
              <a:rPr lang="ru-RU" sz="2800" b="1" dirty="0" smtClean="0">
                <a:solidFill>
                  <a:srgbClr val="006666"/>
                </a:solidFill>
              </a:rPr>
              <a:t>стоит после запятой                       </a:t>
            </a:r>
            <a:endParaRPr lang="en-US" sz="2800" b="1" dirty="0" smtClean="0">
              <a:solidFill>
                <a:srgbClr val="006666"/>
              </a:solidFill>
            </a:endParaRPr>
          </a:p>
          <a:p>
            <a:r>
              <a:rPr lang="ru-RU" sz="2800" b="1" dirty="0" smtClean="0">
                <a:solidFill>
                  <a:srgbClr val="006666"/>
                </a:solidFill>
              </a:rPr>
              <a:t>                                 </a:t>
            </a:r>
            <a:r>
              <a:rPr lang="en-US" sz="2800" b="1" dirty="0" smtClean="0">
                <a:solidFill>
                  <a:srgbClr val="006666"/>
                </a:solidFill>
              </a:rPr>
              <a:t>      </a:t>
            </a:r>
            <a:r>
              <a:rPr lang="ru-RU" sz="2800" b="1" dirty="0" smtClean="0">
                <a:solidFill>
                  <a:srgbClr val="006666"/>
                </a:solidFill>
              </a:rPr>
              <a:t>.</a:t>
            </a:r>
            <a:endParaRPr lang="ru-RU" sz="2800" b="1" dirty="0">
              <a:solidFill>
                <a:srgbClr val="006666"/>
              </a:solidFill>
            </a:endParaRPr>
          </a:p>
        </p:txBody>
      </p:sp>
      <p:sp>
        <p:nvSpPr>
          <p:cNvPr id="117783" name="Text Box 23"/>
          <p:cNvSpPr txBox="1">
            <a:spLocks noChangeArrowheads="1"/>
          </p:cNvSpPr>
          <p:nvPr/>
        </p:nvSpPr>
        <p:spPr bwMode="auto">
          <a:xfrm>
            <a:off x="755576" y="2636912"/>
            <a:ext cx="20526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 запятые</a:t>
            </a:r>
          </a:p>
        </p:txBody>
      </p:sp>
      <p:sp>
        <p:nvSpPr>
          <p:cNvPr id="117784" name="Text Box 24"/>
          <p:cNvSpPr txBox="1">
            <a:spLocks noChangeArrowheads="1"/>
          </p:cNvSpPr>
          <p:nvPr/>
        </p:nvSpPr>
        <p:spPr bwMode="auto">
          <a:xfrm>
            <a:off x="3563888" y="2996952"/>
            <a:ext cx="4535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столько цифр справа</a:t>
            </a:r>
          </a:p>
        </p:txBody>
      </p:sp>
      <p:sp>
        <p:nvSpPr>
          <p:cNvPr id="117785" name="Text Box 25"/>
          <p:cNvSpPr txBox="1">
            <a:spLocks noChangeArrowheads="1"/>
          </p:cNvSpPr>
          <p:nvPr/>
        </p:nvSpPr>
        <p:spPr bwMode="auto">
          <a:xfrm>
            <a:off x="4211960" y="3501008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в обоих</a:t>
            </a:r>
          </a:p>
        </p:txBody>
      </p:sp>
      <p:sp>
        <p:nvSpPr>
          <p:cNvPr id="117786" name="Text Box 26"/>
          <p:cNvSpPr txBox="1">
            <a:spLocks noChangeArrowheads="1"/>
          </p:cNvSpPr>
          <p:nvPr/>
        </p:nvSpPr>
        <p:spPr bwMode="auto">
          <a:xfrm>
            <a:off x="467544" y="3933056"/>
            <a:ext cx="4032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множителях вместе</a:t>
            </a:r>
          </a:p>
        </p:txBody>
      </p:sp>
      <p:sp>
        <p:nvSpPr>
          <p:cNvPr id="117787" name="Rectangle 27"/>
          <p:cNvSpPr>
            <a:spLocks noChangeArrowheads="1"/>
          </p:cNvSpPr>
          <p:nvPr/>
        </p:nvSpPr>
        <p:spPr bwMode="auto">
          <a:xfrm>
            <a:off x="323528" y="1988840"/>
            <a:ext cx="8497887" cy="268287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/>
            <a:r>
              <a:rPr lang="ru-RU" sz="2800" b="1" dirty="0">
                <a:solidFill>
                  <a:srgbClr val="006666"/>
                </a:solidFill>
              </a:rPr>
              <a:t>Чтобы разделить десятичную дробь на</a:t>
            </a:r>
            <a:r>
              <a:rPr lang="en-US" sz="2800" b="1" dirty="0">
                <a:solidFill>
                  <a:srgbClr val="006666"/>
                </a:solidFill>
              </a:rPr>
              <a:t> </a:t>
            </a:r>
            <a:r>
              <a:rPr lang="ru-RU" sz="2800" b="1" dirty="0">
                <a:solidFill>
                  <a:srgbClr val="006666"/>
                </a:solidFill>
              </a:rPr>
              <a:t>десятичную дробь, надо: </a:t>
            </a:r>
          </a:p>
          <a:p>
            <a:pPr marL="342900" indent="-342900" algn="just"/>
            <a:r>
              <a:rPr lang="ru-RU" sz="2800" b="1" dirty="0">
                <a:solidFill>
                  <a:srgbClr val="006666"/>
                </a:solidFill>
              </a:rPr>
              <a:t>1)в делимом и в делителе перенести</a:t>
            </a:r>
          </a:p>
          <a:p>
            <a:pPr marL="342900" indent="-342900" algn="just"/>
            <a:r>
              <a:rPr lang="ru-RU" sz="2800" b="1" dirty="0">
                <a:solidFill>
                  <a:srgbClr val="006666"/>
                </a:solidFill>
              </a:rPr>
              <a:t>                 на столько цифр, сколько их                    </a:t>
            </a:r>
          </a:p>
          <a:p>
            <a:pPr marL="342900" indent="-342900" algn="just"/>
            <a:r>
              <a:rPr lang="ru-RU" sz="2800" b="1" dirty="0">
                <a:solidFill>
                  <a:srgbClr val="006666"/>
                </a:solidFill>
              </a:rPr>
              <a:t>                                                   ;</a:t>
            </a:r>
          </a:p>
          <a:p>
            <a:pPr marL="342900" indent="-342900"/>
            <a:r>
              <a:rPr lang="ru-RU" sz="2800" b="1" dirty="0" smtClean="0">
                <a:solidFill>
                  <a:srgbClr val="006666"/>
                </a:solidFill>
              </a:rPr>
              <a:t>2)выполнить деление                                           .</a:t>
            </a:r>
            <a:endParaRPr lang="ru-RU" sz="2800" b="1" dirty="0">
              <a:solidFill>
                <a:srgbClr val="006666"/>
              </a:solidFill>
            </a:endParaRPr>
          </a:p>
        </p:txBody>
      </p:sp>
      <p:sp>
        <p:nvSpPr>
          <p:cNvPr id="117788" name="Text Box 28"/>
          <p:cNvSpPr txBox="1">
            <a:spLocks noChangeArrowheads="1"/>
          </p:cNvSpPr>
          <p:nvPr/>
        </p:nvSpPr>
        <p:spPr bwMode="auto">
          <a:xfrm>
            <a:off x="3779912" y="4149080"/>
            <a:ext cx="4175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на натуральное число</a:t>
            </a:r>
          </a:p>
        </p:txBody>
      </p:sp>
      <p:sp>
        <p:nvSpPr>
          <p:cNvPr id="117789" name="Text Box 29"/>
          <p:cNvSpPr txBox="1">
            <a:spLocks noChangeArrowheads="1"/>
          </p:cNvSpPr>
          <p:nvPr/>
        </p:nvSpPr>
        <p:spPr bwMode="auto">
          <a:xfrm>
            <a:off x="323528" y="3717032"/>
            <a:ext cx="4895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после запятой в делителе</a:t>
            </a:r>
          </a:p>
        </p:txBody>
      </p:sp>
      <p:sp>
        <p:nvSpPr>
          <p:cNvPr id="117790" name="Rectangle 30"/>
          <p:cNvSpPr>
            <a:spLocks noChangeArrowheads="1"/>
          </p:cNvSpPr>
          <p:nvPr/>
        </p:nvSpPr>
        <p:spPr bwMode="auto">
          <a:xfrm>
            <a:off x="6156176" y="2852936"/>
            <a:ext cx="1657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запятую</a:t>
            </a:r>
          </a:p>
        </p:txBody>
      </p:sp>
      <p:sp>
        <p:nvSpPr>
          <p:cNvPr id="117791" name="Rectangle 31"/>
          <p:cNvSpPr>
            <a:spLocks noChangeArrowheads="1"/>
          </p:cNvSpPr>
          <p:nvPr/>
        </p:nvSpPr>
        <p:spPr bwMode="auto">
          <a:xfrm>
            <a:off x="395536" y="3284984"/>
            <a:ext cx="1470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вправо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117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117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500"/>
                                        <p:tgtEl>
                                          <p:spTgt spid="117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500"/>
                                        <p:tgtEl>
                                          <p:spTgt spid="11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500"/>
                                        <p:tgtEl>
                                          <p:spTgt spid="11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500"/>
                                        <p:tgtEl>
                                          <p:spTgt spid="117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117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1177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1177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1177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117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9" dur="500"/>
                                        <p:tgtEl>
                                          <p:spTgt spid="117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500"/>
                                        <p:tgtEl>
                                          <p:spTgt spid="117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500"/>
                                        <p:tgtEl>
                                          <p:spTgt spid="11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500"/>
                                        <p:tgtEl>
                                          <p:spTgt spid="11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 animBg="1"/>
      <p:bldP spid="117767" grpId="0"/>
      <p:bldP spid="117767" grpId="1"/>
      <p:bldP spid="117768" grpId="0" build="allAtOnce"/>
      <p:bldP spid="117769" grpId="0"/>
      <p:bldP spid="117769" grpId="1"/>
      <p:bldP spid="117770" grpId="0"/>
      <p:bldP spid="117770" grpId="1"/>
      <p:bldP spid="117780" grpId="0"/>
      <p:bldP spid="117780" grpId="1"/>
      <p:bldP spid="117783" grpId="0"/>
      <p:bldP spid="117783" grpId="1"/>
      <p:bldP spid="117784" grpId="0"/>
      <p:bldP spid="117784" grpId="1"/>
      <p:bldP spid="117785" grpId="0"/>
      <p:bldP spid="117785" grpId="1"/>
      <p:bldP spid="117786" grpId="0"/>
      <p:bldP spid="117786" grpId="1"/>
      <p:bldP spid="117787" grpId="0" animBg="1"/>
      <p:bldP spid="117788" grpId="0"/>
      <p:bldP spid="117789" grpId="0"/>
      <p:bldP spid="117790" grpId="0"/>
      <p:bldP spid="1177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50405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Верно ли?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5864696" cy="4896544"/>
          </a:xfrm>
        </p:spPr>
        <p:txBody>
          <a:bodyPr>
            <a:normAutofit/>
          </a:bodyPr>
          <a:lstStyle/>
          <a:p>
            <a:r>
              <a:rPr lang="ru-RU" sz="4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 12,5 + 2,1 = 14,6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 4,54 – 2,4 = 2,5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 2,1 ∙ 0,3 = 6,3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  5,6 : 8 = 0,7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76256" y="1340768"/>
            <a:ext cx="792088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76256" y="2132856"/>
            <a:ext cx="792088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76256" y="2852936"/>
            <a:ext cx="792088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76256" y="3645024"/>
            <a:ext cx="792088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5363" name="Picture 2" descr="C:\Documents and Settings\Admin\Мои документы\Мои рисунки\WelcomeSca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75656" y="2276872"/>
            <a:ext cx="67865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5400" b="1" i="1" dirty="0">
                <a:solidFill>
                  <a:srgbClr val="00B050"/>
                </a:solidFill>
                <a:latin typeface="Lucida Sans Unicode" pitchFamily="34" charset="0"/>
              </a:rPr>
              <a:t>Физкультминутка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8775" y="692150"/>
            <a:ext cx="8785225" cy="5307013"/>
            <a:chOff x="476" y="482"/>
            <a:chExt cx="4990" cy="3298"/>
          </a:xfrm>
        </p:grpSpPr>
        <p:sp>
          <p:nvSpPr>
            <p:cNvPr id="8213" name="AutoShape 5"/>
            <p:cNvSpPr>
              <a:spLocks noChangeAspect="1" noChangeArrowheads="1"/>
            </p:cNvSpPr>
            <p:nvPr/>
          </p:nvSpPr>
          <p:spPr bwMode="auto">
            <a:xfrm>
              <a:off x="476" y="482"/>
              <a:ext cx="4990" cy="3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4" name="Line 6"/>
            <p:cNvSpPr>
              <a:spLocks noChangeShapeType="1"/>
            </p:cNvSpPr>
            <p:nvPr/>
          </p:nvSpPr>
          <p:spPr bwMode="auto">
            <a:xfrm>
              <a:off x="560" y="905"/>
              <a:ext cx="152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5" name="Line 7"/>
            <p:cNvSpPr>
              <a:spLocks noChangeShapeType="1"/>
            </p:cNvSpPr>
            <p:nvPr/>
          </p:nvSpPr>
          <p:spPr bwMode="auto">
            <a:xfrm>
              <a:off x="560" y="1666"/>
              <a:ext cx="1523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8" name="Line 10"/>
            <p:cNvSpPr>
              <a:spLocks noChangeShapeType="1"/>
            </p:cNvSpPr>
            <p:nvPr/>
          </p:nvSpPr>
          <p:spPr bwMode="auto">
            <a:xfrm flipV="1">
              <a:off x="3690" y="1328"/>
              <a:ext cx="152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9" name="Line 11"/>
            <p:cNvSpPr>
              <a:spLocks noChangeShapeType="1"/>
            </p:cNvSpPr>
            <p:nvPr/>
          </p:nvSpPr>
          <p:spPr bwMode="auto">
            <a:xfrm>
              <a:off x="3690" y="2089"/>
              <a:ext cx="14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2" name="Line 14"/>
            <p:cNvSpPr>
              <a:spLocks noChangeShapeType="1"/>
            </p:cNvSpPr>
            <p:nvPr/>
          </p:nvSpPr>
          <p:spPr bwMode="auto">
            <a:xfrm>
              <a:off x="2083" y="905"/>
              <a:ext cx="1607" cy="42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3" name="Line 15"/>
            <p:cNvSpPr>
              <a:spLocks noChangeShapeType="1"/>
            </p:cNvSpPr>
            <p:nvPr/>
          </p:nvSpPr>
          <p:spPr bwMode="auto">
            <a:xfrm flipV="1">
              <a:off x="2083" y="1328"/>
              <a:ext cx="1607" cy="3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4" name="Line 16"/>
            <p:cNvSpPr>
              <a:spLocks noChangeShapeType="1"/>
            </p:cNvSpPr>
            <p:nvPr/>
          </p:nvSpPr>
          <p:spPr bwMode="auto">
            <a:xfrm flipV="1">
              <a:off x="2083" y="2089"/>
              <a:ext cx="1607" cy="3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6" name="Line 18"/>
            <p:cNvSpPr>
              <a:spLocks noChangeShapeType="1"/>
            </p:cNvSpPr>
            <p:nvPr/>
          </p:nvSpPr>
          <p:spPr bwMode="auto">
            <a:xfrm>
              <a:off x="2083" y="1666"/>
              <a:ext cx="1607" cy="42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9" name="AutoShape 21"/>
            <p:cNvSpPr>
              <a:spLocks noChangeArrowheads="1"/>
            </p:cNvSpPr>
            <p:nvPr/>
          </p:nvSpPr>
          <p:spPr bwMode="auto">
            <a:xfrm>
              <a:off x="2083" y="651"/>
              <a:ext cx="267" cy="159"/>
            </a:xfrm>
            <a:prstGeom prst="homePlate">
              <a:avLst>
                <a:gd name="adj" fmla="val 41981"/>
              </a:avLst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0" name="AutoShape 22"/>
            <p:cNvSpPr>
              <a:spLocks noChangeArrowheads="1"/>
            </p:cNvSpPr>
            <p:nvPr/>
          </p:nvSpPr>
          <p:spPr bwMode="auto">
            <a:xfrm>
              <a:off x="3690" y="1074"/>
              <a:ext cx="267" cy="159"/>
            </a:xfrm>
            <a:prstGeom prst="homePlate">
              <a:avLst>
                <a:gd name="adj" fmla="val 41981"/>
              </a:avLst>
            </a:prstGeom>
            <a:solidFill>
              <a:schemeClr val="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1" name="AutoShape 23"/>
            <p:cNvSpPr>
              <a:spLocks noChangeArrowheads="1"/>
            </p:cNvSpPr>
            <p:nvPr/>
          </p:nvSpPr>
          <p:spPr bwMode="auto">
            <a:xfrm>
              <a:off x="2083" y="1328"/>
              <a:ext cx="267" cy="158"/>
            </a:xfrm>
            <a:prstGeom prst="homePlate">
              <a:avLst>
                <a:gd name="adj" fmla="val 42247"/>
              </a:avLst>
            </a:prstGeom>
            <a:solidFill>
              <a:srgbClr val="FF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2" name="AutoShape 24"/>
            <p:cNvSpPr>
              <a:spLocks noChangeArrowheads="1"/>
            </p:cNvSpPr>
            <p:nvPr/>
          </p:nvSpPr>
          <p:spPr bwMode="auto">
            <a:xfrm>
              <a:off x="3690" y="1835"/>
              <a:ext cx="267" cy="159"/>
            </a:xfrm>
            <a:prstGeom prst="homePlate">
              <a:avLst>
                <a:gd name="adj" fmla="val 41981"/>
              </a:avLst>
            </a:pr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3" name="AutoShape 25"/>
            <p:cNvSpPr>
              <a:spLocks noChangeArrowheads="1"/>
            </p:cNvSpPr>
            <p:nvPr/>
          </p:nvSpPr>
          <p:spPr bwMode="auto">
            <a:xfrm>
              <a:off x="2083" y="2173"/>
              <a:ext cx="267" cy="159"/>
            </a:xfrm>
            <a:prstGeom prst="homePlate">
              <a:avLst>
                <a:gd name="adj" fmla="val 41981"/>
              </a:avLst>
            </a:prstGeom>
            <a:solidFill>
              <a:srgbClr val="FF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7" name="Line 29"/>
            <p:cNvSpPr>
              <a:spLocks noChangeShapeType="1"/>
            </p:cNvSpPr>
            <p:nvPr/>
          </p:nvSpPr>
          <p:spPr bwMode="auto">
            <a:xfrm flipV="1">
              <a:off x="2083" y="820"/>
              <a:ext cx="1" cy="8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8" name="Line 30"/>
            <p:cNvSpPr>
              <a:spLocks noChangeShapeType="1"/>
            </p:cNvSpPr>
            <p:nvPr/>
          </p:nvSpPr>
          <p:spPr bwMode="auto">
            <a:xfrm flipV="1">
              <a:off x="3690" y="1243"/>
              <a:ext cx="0" cy="8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9" name="Line 31"/>
            <p:cNvSpPr>
              <a:spLocks noChangeShapeType="1"/>
            </p:cNvSpPr>
            <p:nvPr/>
          </p:nvSpPr>
          <p:spPr bwMode="auto">
            <a:xfrm flipV="1">
              <a:off x="2083" y="1497"/>
              <a:ext cx="1" cy="16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0" name="Line 32"/>
            <p:cNvSpPr>
              <a:spLocks noChangeShapeType="1"/>
            </p:cNvSpPr>
            <p:nvPr/>
          </p:nvSpPr>
          <p:spPr bwMode="auto">
            <a:xfrm flipV="1">
              <a:off x="3690" y="2004"/>
              <a:ext cx="0" cy="8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1" name="Line 33"/>
            <p:cNvSpPr>
              <a:spLocks noChangeShapeType="1"/>
            </p:cNvSpPr>
            <p:nvPr/>
          </p:nvSpPr>
          <p:spPr bwMode="auto">
            <a:xfrm flipV="1">
              <a:off x="2083" y="2342"/>
              <a:ext cx="1" cy="8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437" name="Text Box 37"/>
          <p:cNvSpPr txBox="1">
            <a:spLocks noChangeArrowheads="1"/>
          </p:cNvSpPr>
          <p:nvPr/>
        </p:nvSpPr>
        <p:spPr bwMode="auto">
          <a:xfrm>
            <a:off x="647700" y="836613"/>
            <a:ext cx="28813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 + 1,2 = 7,8</a:t>
            </a:r>
            <a:endParaRPr lang="ru-RU">
              <a:solidFill>
                <a:schemeClr val="hlink"/>
              </a:solidFill>
            </a:endParaRPr>
          </a:p>
        </p:txBody>
      </p: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574675" y="2060575"/>
            <a:ext cx="26654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1,8</a:t>
            </a:r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</a:t>
            </a:r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 =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endParaRPr lang="ru-RU" sz="32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40" name="Text Box 40"/>
          <p:cNvSpPr txBox="1">
            <a:spLocks noChangeArrowheads="1"/>
          </p:cNvSpPr>
          <p:nvPr/>
        </p:nvSpPr>
        <p:spPr bwMode="auto">
          <a:xfrm>
            <a:off x="6480175" y="1555750"/>
            <a:ext cx="24495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 – 1,5 = 5</a:t>
            </a:r>
            <a:endParaRPr lang="ru-RU">
              <a:solidFill>
                <a:schemeClr val="hlink"/>
              </a:solidFill>
            </a:endParaRPr>
          </a:p>
        </p:txBody>
      </p:sp>
      <p:sp>
        <p:nvSpPr>
          <p:cNvPr id="102441" name="Text Box 41"/>
          <p:cNvSpPr txBox="1">
            <a:spLocks noChangeArrowheads="1"/>
          </p:cNvSpPr>
          <p:nvPr/>
        </p:nvSpPr>
        <p:spPr bwMode="auto">
          <a:xfrm>
            <a:off x="430213" y="3284538"/>
            <a:ext cx="2520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ru-RU" sz="3200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45" name="Text Box 45"/>
          <p:cNvSpPr txBox="1">
            <a:spLocks noChangeArrowheads="1"/>
          </p:cNvSpPr>
          <p:nvPr/>
        </p:nvSpPr>
        <p:spPr bwMode="auto">
          <a:xfrm>
            <a:off x="1438275" y="836613"/>
            <a:ext cx="81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A50021"/>
                </a:solidFill>
              </a:rPr>
              <a:t>6,6</a:t>
            </a:r>
            <a:endParaRPr lang="ru-RU" sz="3600" b="1" dirty="0">
              <a:solidFill>
                <a:srgbClr val="A50021"/>
              </a:solidFill>
            </a:endParaRPr>
          </a:p>
        </p:txBody>
      </p:sp>
      <p:sp>
        <p:nvSpPr>
          <p:cNvPr id="102446" name="Text Box 46"/>
          <p:cNvSpPr txBox="1">
            <a:spLocks noChangeArrowheads="1"/>
          </p:cNvSpPr>
          <p:nvPr/>
        </p:nvSpPr>
        <p:spPr bwMode="auto">
          <a:xfrm>
            <a:off x="6911975" y="1555750"/>
            <a:ext cx="7713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A50021"/>
                </a:solidFill>
              </a:rPr>
              <a:t>6</a:t>
            </a:r>
            <a:r>
              <a:rPr lang="en-US" sz="3600" b="1" dirty="0" smtClean="0">
                <a:solidFill>
                  <a:srgbClr val="A50021"/>
                </a:solidFill>
              </a:rPr>
              <a:t>,5</a:t>
            </a:r>
            <a:endParaRPr lang="ru-RU" sz="3600" b="1" dirty="0">
              <a:solidFill>
                <a:srgbClr val="A50021"/>
              </a:solidFill>
            </a:endParaRPr>
          </a:p>
        </p:txBody>
      </p:sp>
      <p:sp>
        <p:nvSpPr>
          <p:cNvPr id="102447" name="Text Box 47"/>
          <p:cNvSpPr txBox="1">
            <a:spLocks noChangeArrowheads="1"/>
          </p:cNvSpPr>
          <p:nvPr/>
        </p:nvSpPr>
        <p:spPr bwMode="auto">
          <a:xfrm>
            <a:off x="1511300" y="1989138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A50021"/>
                </a:solidFill>
              </a:rPr>
              <a:t>2</a:t>
            </a:r>
            <a:endParaRPr lang="ru-RU" sz="3600" b="1">
              <a:solidFill>
                <a:srgbClr val="A50021"/>
              </a:solidFill>
            </a:endParaRPr>
          </a:p>
        </p:txBody>
      </p:sp>
      <p:sp>
        <p:nvSpPr>
          <p:cNvPr id="102461" name="Text Box 61"/>
          <p:cNvSpPr txBox="1">
            <a:spLocks noChangeArrowheads="1"/>
          </p:cNvSpPr>
          <p:nvPr/>
        </p:nvSpPr>
        <p:spPr bwMode="auto">
          <a:xfrm>
            <a:off x="7054850" y="2708275"/>
            <a:ext cx="936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A50021"/>
                </a:solidFill>
              </a:rPr>
              <a:t>25</a:t>
            </a:r>
            <a:endParaRPr lang="ru-RU" sz="3600" b="1">
              <a:solidFill>
                <a:srgbClr val="A50021"/>
              </a:solidFill>
            </a:endParaRPr>
          </a:p>
        </p:txBody>
      </p:sp>
      <p:sp>
        <p:nvSpPr>
          <p:cNvPr id="102462" name="Text Box 62"/>
          <p:cNvSpPr txBox="1">
            <a:spLocks noChangeArrowheads="1"/>
          </p:cNvSpPr>
          <p:nvPr/>
        </p:nvSpPr>
        <p:spPr bwMode="auto">
          <a:xfrm>
            <a:off x="6623050" y="2779713"/>
            <a:ext cx="22701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: b = 0,04</a:t>
            </a:r>
            <a:endParaRPr lang="ru-RU" sz="32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71" name="Picture 71" descr="ryis_lyig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820"/>
          <a:stretch>
            <a:fillRect/>
          </a:stretch>
        </p:blipFill>
        <p:spPr bwMode="auto">
          <a:xfrm>
            <a:off x="2915816" y="0"/>
            <a:ext cx="1966912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0.17604 0.072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" y="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02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604 0.07269 L -0.03941 0.1891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2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02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0.18912 L 0.16545 0.2835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02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02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545 0.28357 L -0.05226 0.3666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02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" y="4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26 0.36667 L 0.18125 0.4511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02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4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25 0.45116 L -0.05487 0.5458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02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86 0.54583 L 0.18941 0.6296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2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7" grpId="0"/>
      <p:bldP spid="102438" grpId="0"/>
      <p:bldP spid="102440" grpId="0"/>
      <p:bldP spid="102445" grpId="0"/>
      <p:bldP spid="102446" grpId="0"/>
      <p:bldP spid="102447" grpId="0"/>
      <p:bldP spid="102461" grpId="0"/>
      <p:bldP spid="1024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"/>
          <p:cNvSpPr>
            <a:spLocks noChangeArrowheads="1" noChangeShapeType="1" noTextEdit="1"/>
          </p:cNvSpPr>
          <p:nvPr/>
        </p:nvSpPr>
        <p:spPr bwMode="auto">
          <a:xfrm rot="4443543">
            <a:off x="-1719262" y="3090862"/>
            <a:ext cx="6853238" cy="671513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47690"/>
              </a:avLst>
            </a:prstTxWarp>
          </a:bodyPr>
          <a:lstStyle/>
          <a:p>
            <a:pPr algn="ctr" fontAlgn="auto"/>
            <a:r>
              <a:rPr lang="ru-RU" sz="3600" b="1" kern="10">
                <a:ln w="9525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0000FF"/>
                </a:solidFill>
              </a:rPr>
              <a:t>Десятичные  дроби</a:t>
            </a:r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3635375" y="476250"/>
            <a:ext cx="4800600" cy="1981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28569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atin typeface="Impact"/>
              </a:rPr>
              <a:t>Из   истории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771775" y="3500438"/>
            <a:ext cx="61912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>
                <a:cs typeface="Arial" charset="0"/>
              </a:rPr>
              <a:t>Уже несколько тысячелетий человечество пользуется дробными числами, а вот записывать их удобными десятичными знаками оно додумалось значительно позже</a:t>
            </a:r>
            <a:r>
              <a:rPr lang="ru-RU" sz="2800" b="1" dirty="0">
                <a:cs typeface="Arial" charset="0"/>
              </a:rPr>
              <a:t>.</a:t>
            </a:r>
            <a:r>
              <a:rPr lang="ru-RU" sz="2400" b="1" dirty="0">
                <a:cs typeface="Arial" charset="0"/>
              </a:rPr>
              <a:t> 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019800" y="21336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</a:t>
            </a:r>
          </a:p>
        </p:txBody>
      </p:sp>
      <p:pic>
        <p:nvPicPr>
          <p:cNvPr id="4102" name="Picture 6" descr="an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600200"/>
            <a:ext cx="1981200" cy="1844675"/>
          </a:xfrm>
          <a:prstGeom prst="rect">
            <a:avLst/>
          </a:prstGeom>
          <a:noFill/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4500563" y="2492375"/>
            <a:ext cx="2879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animBg="1"/>
      <p:bldP spid="410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n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975" cy="721995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58775" y="13081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</a:rPr>
              <a:t>     </a:t>
            </a:r>
            <a:endParaRPr lang="ru-RU" sz="2000" i="1"/>
          </a:p>
        </p:txBody>
      </p:sp>
      <p:pic>
        <p:nvPicPr>
          <p:cNvPr id="7172" name="Picture 4" descr="an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4230688"/>
            <a:ext cx="2233613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144463" y="260350"/>
            <a:ext cx="8891587" cy="3455988"/>
          </a:xfrm>
          <a:prstGeom prst="wedgeEllipseCallout">
            <a:avLst>
              <a:gd name="adj1" fmla="val -32199"/>
              <a:gd name="adj2" fmla="val 69384"/>
            </a:avLst>
          </a:prstGeom>
          <a:gradFill rotWithShape="1">
            <a:gsLst>
              <a:gs pos="0">
                <a:srgbClr val="CCCCFF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/>
            <a:r>
              <a:rPr lang="ru-RU" sz="2800"/>
              <a:t>Десятичную дробь с помощью</a:t>
            </a:r>
          </a:p>
          <a:p>
            <a:pPr algn="ctr"/>
            <a:r>
              <a:rPr lang="ru-RU" sz="2800"/>
              <a:t>цифр и определенных знаков попытался записать </a:t>
            </a:r>
            <a:r>
              <a:rPr lang="ru-RU" sz="2800" b="1"/>
              <a:t>арабский</a:t>
            </a:r>
            <a:r>
              <a:rPr lang="ru-RU" sz="2800"/>
              <a:t> </a:t>
            </a:r>
            <a:r>
              <a:rPr lang="ru-RU" sz="2800" b="1"/>
              <a:t>математик </a:t>
            </a:r>
            <a:r>
              <a:rPr lang="ru-RU" sz="2800" b="1">
                <a:solidFill>
                  <a:srgbClr val="FF5050"/>
                </a:solidFill>
              </a:rPr>
              <a:t>ал-Уклисиди</a:t>
            </a:r>
            <a:r>
              <a:rPr lang="ru-RU" sz="2800" b="1"/>
              <a:t> </a:t>
            </a:r>
            <a:r>
              <a:rPr lang="ru-RU" sz="2800"/>
              <a:t>в X веке</a:t>
            </a:r>
          </a:p>
          <a:p>
            <a:pPr algn="ctr"/>
            <a:r>
              <a:rPr lang="ru-RU" sz="2800"/>
              <a:t> в </a:t>
            </a:r>
            <a:r>
              <a:rPr lang="ru-RU" sz="2800" i="1"/>
              <a:t>"Книге разделов об индийской арифметике".</a:t>
            </a:r>
            <a:endParaRPr lang="ru-RU" sz="2800"/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2124075" y="3500438"/>
            <a:ext cx="6842125" cy="2951162"/>
          </a:xfrm>
          <a:prstGeom prst="ellipse">
            <a:avLst/>
          </a:prstGeom>
          <a:gradFill rotWithShape="1">
            <a:gsLst>
              <a:gs pos="0">
                <a:srgbClr val="CCECFF">
                  <a:gamma/>
                  <a:shade val="46275"/>
                  <a:invGamma/>
                </a:srgbClr>
              </a:gs>
              <a:gs pos="50000">
                <a:srgbClr val="CCECFF"/>
              </a:gs>
              <a:gs pos="100000">
                <a:srgbClr val="CCE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000"/>
              <a:t>Некоторые элементы</a:t>
            </a:r>
          </a:p>
          <a:p>
            <a:pPr algn="ctr"/>
            <a:r>
              <a:rPr lang="ru-RU" sz="3000"/>
              <a:t>десятичной дроби </a:t>
            </a:r>
          </a:p>
          <a:p>
            <a:pPr algn="ctr"/>
            <a:r>
              <a:rPr lang="ru-RU" sz="3000"/>
              <a:t>встречаются в трудах</a:t>
            </a:r>
          </a:p>
          <a:p>
            <a:pPr algn="ctr"/>
            <a:r>
              <a:rPr lang="ru-RU" sz="3000"/>
              <a:t>многих ученых </a:t>
            </a:r>
            <a:r>
              <a:rPr lang="ru-RU" sz="3000" b="1"/>
              <a:t>Европы</a:t>
            </a:r>
            <a:r>
              <a:rPr lang="ru-RU" sz="3000"/>
              <a:t> </a:t>
            </a:r>
          </a:p>
          <a:p>
            <a:pPr algn="ctr"/>
            <a:r>
              <a:rPr lang="ru-RU" sz="3000"/>
              <a:t>в </a:t>
            </a:r>
            <a:r>
              <a:rPr lang="ru-RU" sz="3000" b="1"/>
              <a:t>12 - 14</a:t>
            </a:r>
            <a:r>
              <a:rPr lang="ru-RU" sz="3000"/>
              <a:t> </a:t>
            </a:r>
            <a:r>
              <a:rPr lang="ru-RU" sz="3000" b="1"/>
              <a:t>веках</a:t>
            </a:r>
            <a:r>
              <a:rPr lang="ru-RU" sz="300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827088" y="2349500"/>
            <a:ext cx="80978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>
                <a:latin typeface="Times New Roman" pitchFamily="18" charset="0"/>
              </a:rPr>
              <a:t>          </a:t>
            </a:r>
            <a:r>
              <a:rPr lang="ru-RU" sz="2800" b="1">
                <a:latin typeface="Times New Roman" pitchFamily="18" charset="0"/>
              </a:rPr>
              <a:t>1617</a:t>
            </a:r>
            <a:r>
              <a:rPr lang="ru-RU" sz="2400">
                <a:latin typeface="Times New Roman" pitchFamily="18" charset="0"/>
              </a:rPr>
              <a:t> г. - шотландский математик </a:t>
            </a:r>
            <a:r>
              <a:rPr lang="ru-RU" sz="2400" b="1">
                <a:latin typeface="Times New Roman" pitchFamily="18" charset="0"/>
              </a:rPr>
              <a:t>Джон Непер</a:t>
            </a:r>
            <a:r>
              <a:rPr lang="ru-RU" sz="2400"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</a:rPr>
              <a:t> </a:t>
            </a:r>
          </a:p>
          <a:p>
            <a:r>
              <a:rPr lang="en-US" sz="2400">
                <a:latin typeface="Times New Roman" pitchFamily="18" charset="0"/>
              </a:rPr>
              <a:t>                            </a:t>
            </a:r>
            <a:r>
              <a:rPr lang="ru-RU" sz="2400">
                <a:latin typeface="Times New Roman" pitchFamily="18" charset="0"/>
              </a:rPr>
              <a:t>предложил отделять десятичные знаки </a:t>
            </a:r>
            <a:endParaRPr lang="en-US" sz="2400">
              <a:latin typeface="Times New Roman" pitchFamily="18" charset="0"/>
            </a:endParaRPr>
          </a:p>
          <a:p>
            <a:pPr algn="r"/>
            <a:r>
              <a:rPr lang="ru-RU" sz="2400">
                <a:latin typeface="Times New Roman" pitchFamily="18" charset="0"/>
              </a:rPr>
              <a:t>от целого числа либо запятой, либо точкой.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27088" y="836613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95288" y="1844675"/>
            <a:ext cx="8097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Times New Roman" pitchFamily="18" charset="0"/>
              </a:rPr>
              <a:t> </a:t>
            </a:r>
            <a:r>
              <a:rPr lang="ru-RU" sz="2800" b="1">
                <a:latin typeface="Times New Roman" pitchFamily="18" charset="0"/>
              </a:rPr>
              <a:t>1592</a:t>
            </a:r>
            <a:r>
              <a:rPr lang="ru-RU" sz="2400">
                <a:latin typeface="Times New Roman" pitchFamily="18" charset="0"/>
              </a:rPr>
              <a:t> г. - в записи дробей впервые встречается запятая.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23850" y="260350"/>
            <a:ext cx="80978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2800" b="1">
                <a:latin typeface="Times New Roman" pitchFamily="18" charset="0"/>
              </a:rPr>
              <a:t>1571</a:t>
            </a:r>
            <a:r>
              <a:rPr lang="ru-RU" sz="2400">
                <a:latin typeface="Times New Roman" pitchFamily="18" charset="0"/>
              </a:rPr>
              <a:t> г. – </a:t>
            </a:r>
            <a:r>
              <a:rPr lang="ru-RU" sz="2400" b="1">
                <a:latin typeface="Times New Roman" pitchFamily="18" charset="0"/>
              </a:rPr>
              <a:t>Иоган</a:t>
            </a:r>
            <a:r>
              <a:rPr lang="ru-RU" sz="2400">
                <a:latin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</a:rPr>
              <a:t>Кеплер</a:t>
            </a:r>
            <a:r>
              <a:rPr lang="ru-RU" sz="2400">
                <a:latin typeface="Times New Roman" pitchFamily="18" charset="0"/>
              </a:rPr>
              <a:t> предложил современную запись десятичных дробей, т.е. отделение целой части запятой. До него существовали другие варианты: 3,7 писали как 3(0)7 или 3\ 7 или разными чернилами целую и дробную части. 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258888" y="3429000"/>
            <a:ext cx="76676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ru-RU" sz="2800" b="1" dirty="0">
                <a:latin typeface="Times New Roman" pitchFamily="18" charset="0"/>
              </a:rPr>
              <a:t>1703</a:t>
            </a:r>
            <a:r>
              <a:rPr lang="ru-RU" sz="2400" dirty="0">
                <a:latin typeface="Times New Roman" pitchFamily="18" charset="0"/>
              </a:rPr>
              <a:t> год  - В России учение о десятичных дробях </a:t>
            </a:r>
            <a:r>
              <a:rPr lang="ru-RU" sz="2400">
                <a:latin typeface="Times New Roman" pitchFamily="18" charset="0"/>
              </a:rPr>
              <a:t>изложил </a:t>
            </a:r>
            <a:r>
              <a:rPr lang="ru-RU" sz="2400" b="1" smtClean="0">
                <a:latin typeface="Times New Roman" pitchFamily="18" charset="0"/>
              </a:rPr>
              <a:t>Л.Ф.Магницкий.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1403350" y="4724400"/>
            <a:ext cx="7416800" cy="1873250"/>
          </a:xfrm>
          <a:prstGeom prst="cloudCallout">
            <a:avLst>
              <a:gd name="adj1" fmla="val -50472"/>
              <a:gd name="adj2" fmla="val -54407"/>
            </a:avLst>
          </a:prstGeom>
          <a:gradFill rotWithShape="1">
            <a:gsLst>
              <a:gs pos="0">
                <a:srgbClr val="CCCCFF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Ctr="1"/>
          <a:lstStyle/>
          <a:p>
            <a:pPr algn="ctr"/>
            <a:r>
              <a:rPr lang="ru-RU" sz="2400">
                <a:solidFill>
                  <a:srgbClr val="006600"/>
                </a:solidFill>
                <a:latin typeface="Times New Roman" pitchFamily="18" charset="0"/>
              </a:rPr>
              <a:t>В странах, где говорят по-английски (Англия, США, Канада и др.), и сейчас вместо запятой пишут точку, например: 2.3</a:t>
            </a:r>
          </a:p>
        </p:txBody>
      </p:sp>
      <p:pic>
        <p:nvPicPr>
          <p:cNvPr id="15368" name="Picture 8" descr="an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4076700"/>
            <a:ext cx="2124076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4" grpId="0"/>
      <p:bldP spid="15365" grpId="0"/>
      <p:bldP spid="15366" grpId="0"/>
      <p:bldP spid="1536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Спасибо за урок.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3" descr="carcard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84784"/>
            <a:ext cx="7272808" cy="434054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4-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4-9</Template>
  <TotalTime>532</TotalTime>
  <Words>563</Words>
  <Application>Microsoft Office PowerPoint</Application>
  <PresentationFormat>Экран (4:3)</PresentationFormat>
  <Paragraphs>106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4-9</vt:lpstr>
      <vt:lpstr>Слайд 1</vt:lpstr>
      <vt:lpstr>Проверка домашнего задания:</vt:lpstr>
      <vt:lpstr>Проверка домашнего задания:</vt:lpstr>
      <vt:lpstr>Проверка домашнего задания:</vt:lpstr>
      <vt:lpstr>Проверка домашнего задания:</vt:lpstr>
      <vt:lpstr>Проверка домашнего задания:</vt:lpstr>
      <vt:lpstr>Слайд 7</vt:lpstr>
      <vt:lpstr>Слайд 8</vt:lpstr>
      <vt:lpstr>Верно ли?</vt:lpstr>
      <vt:lpstr>Слайд 10</vt:lpstr>
      <vt:lpstr>Слайд 11</vt:lpstr>
      <vt:lpstr>Слайд 12</vt:lpstr>
      <vt:lpstr>Слайд 13</vt:lpstr>
      <vt:lpstr>Слайд 14</vt:lpstr>
      <vt:lpstr>Спасибо за урок.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Оля</cp:lastModifiedBy>
  <cp:revision>55</cp:revision>
  <dcterms:created xsi:type="dcterms:W3CDTF">2012-11-21T15:37:04Z</dcterms:created>
  <dcterms:modified xsi:type="dcterms:W3CDTF">2012-12-16T18:13:38Z</dcterms:modified>
</cp:coreProperties>
</file>