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4" r:id="rId4"/>
    <p:sldId id="259" r:id="rId5"/>
    <p:sldId id="258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ADEA3EA-6D38-4872-8E45-EF3229E3C7BA}">
          <p14:sldIdLst>
            <p14:sldId id="256"/>
            <p14:sldId id="257"/>
            <p14:sldId id="264"/>
            <p14:sldId id="259"/>
            <p14:sldId id="258"/>
            <p14:sldId id="260"/>
            <p14:sldId id="261"/>
            <p14:sldId id="262"/>
            <p14:sldId id="263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3714" autoAdjust="0"/>
  </p:normalViewPr>
  <p:slideViewPr>
    <p:cSldViewPr>
      <p:cViewPr varScale="1">
        <p:scale>
          <a:sx n="97" d="100"/>
          <a:sy n="97" d="100"/>
        </p:scale>
        <p:origin x="-114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39812-D633-472F-B70D-C35CF86940EE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3A168-7597-40A8-8A5C-92C4D44AF8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98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Презентация:</a:t>
            </a:r>
            <a:b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«Иран – Афганистан - Пакистан»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2764" y="3717032"/>
            <a:ext cx="472526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Выполнили </a:t>
            </a:r>
            <a:endParaRPr lang="ru-RU" sz="2400" b="1" cap="none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  <a:p>
            <a:pPr algn="r"/>
            <a:r>
              <a:rPr lang="ru-RU" sz="2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ученики </a:t>
            </a:r>
            <a:r>
              <a:rPr lang="ru-RU" sz="2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10 класса</a:t>
            </a:r>
          </a:p>
          <a:p>
            <a:pPr algn="r"/>
            <a:r>
              <a:rPr lang="ru-RU" sz="2400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Шишко</a:t>
            </a:r>
            <a:r>
              <a:rPr lang="ru-RU" sz="2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ru-RU" sz="2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Валентин</a:t>
            </a:r>
          </a:p>
          <a:p>
            <a:pPr algn="r"/>
            <a:r>
              <a:rPr lang="ru-RU" sz="2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Морозов Михаил</a:t>
            </a:r>
          </a:p>
          <a:p>
            <a:pPr algn="r"/>
            <a:r>
              <a:rPr lang="ru-RU" sz="2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Симонов Никита</a:t>
            </a:r>
            <a:endParaRPr lang="ru-RU" sz="24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61097" y="6389926"/>
            <a:ext cx="12218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2012 г</a:t>
            </a:r>
            <a:endParaRPr lang="ru-RU" sz="2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09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Walintos\Desktop\800px-Flag_of_Ira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4150471" cy="237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66" y="2852936"/>
            <a:ext cx="777686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/>
              <a:t>Исла́мская Респу́блика Ира́н </a:t>
            </a:r>
            <a:r>
              <a:rPr lang="vi-VN" sz="2000" dirty="0" smtClean="0"/>
              <a:t>— </a:t>
            </a:r>
            <a:r>
              <a:rPr lang="vi-VN" sz="2000" dirty="0"/>
              <a:t>государство на юго-западе Азии. Столица — город </a:t>
            </a:r>
            <a:r>
              <a:rPr lang="vi-VN" sz="2000" dirty="0" smtClean="0"/>
              <a:t>Тегеран.</a:t>
            </a:r>
            <a:r>
              <a:rPr lang="ru-RU" sz="2000" dirty="0" smtClean="0"/>
              <a:t> </a:t>
            </a:r>
            <a:r>
              <a:rPr lang="vi-VN" sz="2000" dirty="0" smtClean="0"/>
              <a:t>На </a:t>
            </a:r>
            <a:r>
              <a:rPr lang="vi-VN" sz="2000" dirty="0"/>
              <a:t>протяжении многих веков господствующей религией был зороастризм. К XVI веку государственной религией Ирана становится ислам.</a:t>
            </a:r>
          </a:p>
          <a:p>
            <a:endParaRPr lang="ru-RU" sz="2000" dirty="0"/>
          </a:p>
          <a:p>
            <a:r>
              <a:rPr lang="vi-VN" sz="2000" dirty="0" smtClean="0"/>
              <a:t>Иран </a:t>
            </a:r>
            <a:r>
              <a:rPr lang="vi-VN" sz="2000" dirty="0"/>
              <a:t>обладает второй по размеру в Западной Азии и исламском мире экономикой после </a:t>
            </a:r>
            <a:r>
              <a:rPr lang="vi-VN" sz="2000" dirty="0" smtClean="0"/>
              <a:t>Турции </a:t>
            </a:r>
            <a:r>
              <a:rPr lang="vi-VN" sz="2000" dirty="0"/>
              <a:t>и является одним из наиболее технологически развитых государств региона. Иран располагается в стратегически важном регионе Евразии и располагает крупными запасами нефти и природного газа.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35602" y="0"/>
            <a:ext cx="1907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Иран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9" name="Picture 5" descr="C:\Users\Walintos\Desktop\418px-Coat_of_arms_of_Ira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168352" cy="237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83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35292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err="1"/>
              <a:t>Дресс</a:t>
            </a:r>
            <a:r>
              <a:rPr lang="ru-RU" u="sng" dirty="0"/>
              <a:t>-код и другие ограничения</a:t>
            </a:r>
          </a:p>
          <a:p>
            <a:endParaRPr lang="ru-RU" sz="1400" dirty="0" smtClean="0"/>
          </a:p>
          <a:p>
            <a:r>
              <a:rPr lang="ru-RU" sz="1400" dirty="0" smtClean="0"/>
              <a:t>Есть </a:t>
            </a:r>
            <a:r>
              <a:rPr lang="ru-RU" sz="1400" dirty="0"/>
              <a:t>лишь два момента, с которыми приходится мириться, если ты хочешь, чтобы путешествие по Ирану было спокойным и безопасным: строгие требования к внешнему виду (особенно для женщин) и адекватное поведение на улице.</a:t>
            </a:r>
          </a:p>
          <a:p>
            <a:endParaRPr lang="ru-RU" sz="1400" dirty="0"/>
          </a:p>
          <a:p>
            <a:r>
              <a:rPr lang="ru-RU" sz="1400" dirty="0"/>
              <a:t>Женский </a:t>
            </a:r>
            <a:r>
              <a:rPr lang="ru-RU" sz="1400" dirty="0" err="1"/>
              <a:t>дресс</a:t>
            </a:r>
            <a:r>
              <a:rPr lang="ru-RU" sz="1400" dirty="0"/>
              <a:t>-код подразумевает под собой непременное ношение платка или </a:t>
            </a:r>
            <a:r>
              <a:rPr lang="ru-RU" sz="1400" dirty="0" err="1"/>
              <a:t>хиджаба</a:t>
            </a:r>
            <a:r>
              <a:rPr lang="ru-RU" sz="1400" dirty="0"/>
              <a:t> (по сути, похож на капор). Строго говоря, волосы должны быть скрыты платком полностью, однако многие местные жительницы позволяют себе открытые челки или торчащие хвостики – обычно на это закрывают глаза. Одежда должна быть свободной (не облегающей), желательно темных оттенков, полностью закрывающая руки до кистей и ноги до лодыжек. Местные жители ходят преимущественно в черных, темно-синих и коричневых цветах. Но встречаются и белый, и синий, и зеленый, редко красный. На цвет одежды иностранок местные власти и жители закрывают глаза, но светлая одежда привлекает внимание. Поэтому, если излишнего и иногда назойливого внимания вы хотите избежать, имейте в виду, что темная одежда – залог комфортного отдыха.</a:t>
            </a:r>
          </a:p>
          <a:p>
            <a:endParaRPr lang="ru-RU" sz="1400" dirty="0"/>
          </a:p>
          <a:p>
            <a:r>
              <a:rPr lang="ru-RU" sz="1400" dirty="0"/>
              <a:t>В Иране строго-настрого запрещено употребление алкоголя. Ввозить с собой в "индивидуальных нуждах" не рекомендуется – в тегеранском аэропорту могут проверить чемодан, и найденную бутылку в лучшем случае отберут, а в худшем применят какие-то санкции. 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1780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4762" y="1779687"/>
            <a:ext cx="77768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</a:t>
            </a:r>
            <a:r>
              <a:rPr lang="vi-VN" dirty="0" smtClean="0"/>
              <a:t>егера́н</a:t>
            </a:r>
            <a:r>
              <a:rPr lang="en-US" dirty="0" smtClean="0"/>
              <a:t>— </a:t>
            </a:r>
            <a:r>
              <a:rPr lang="vi-VN" dirty="0"/>
              <a:t>столица и крупнейший город Ирана и один из крупнейших городов Азии. Административный центр одноимённого остана, политический, экономический, транспортный, торгово-финансовый и культурный центр страны.</a:t>
            </a:r>
          </a:p>
          <a:p>
            <a:endParaRPr lang="vi-VN" dirty="0"/>
          </a:p>
          <a:p>
            <a:r>
              <a:rPr lang="vi-VN" dirty="0"/>
              <a:t>Население Тегерана с пригородами </a:t>
            </a:r>
            <a:r>
              <a:rPr lang="vi-VN" dirty="0" smtClean="0"/>
              <a:t>превышает </a:t>
            </a:r>
            <a:r>
              <a:rPr lang="vi-VN" dirty="0"/>
              <a:t>13 млн человек. Тегеран отличается чрезвычайным разнообразием национального и конфессионального состава. Основу населения города составляют персы, азербайджанцы и мазендеранцы. Основная религия — ислам. Кроме того, в Тегеране присутствуют крупные национальные и религиозные меньшинства — армяне, ассирийцы, курды, евреи, бахаи, зороастрийцы.</a:t>
            </a:r>
            <a:endParaRPr lang="ru-RU" dirty="0"/>
          </a:p>
        </p:txBody>
      </p:sp>
      <p:pic>
        <p:nvPicPr>
          <p:cNvPr id="3074" name="Picture 2" descr="C:\Users\Walintos\Desktop\150px-Tehran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" y="0"/>
            <a:ext cx="2155800" cy="214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73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alintos\Desktop\800px-UTEH_Econ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767" y="2036825"/>
            <a:ext cx="6428233" cy="48211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7041" y="0"/>
            <a:ext cx="69847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/>
              <a:t>Тегера́нский </a:t>
            </a:r>
            <a:r>
              <a:rPr lang="vi-VN" sz="2000" dirty="0" smtClean="0"/>
              <a:t>университе́т— </a:t>
            </a:r>
            <a:r>
              <a:rPr lang="vi-VN" sz="2000" dirty="0"/>
              <a:t>крупнейший и старейший университет в Иране. В университете работают 1500 научных сотрудников и обучаются около 32 тысяч студентов. </a:t>
            </a:r>
            <a:endParaRPr lang="ru-RU" sz="2000" dirty="0" smtClean="0"/>
          </a:p>
          <a:p>
            <a:r>
              <a:rPr lang="vi-VN" sz="2000" dirty="0" smtClean="0"/>
              <a:t>Университет </a:t>
            </a:r>
            <a:r>
              <a:rPr lang="vi-VN" sz="2000" dirty="0"/>
              <a:t>основан в 1934 году по личному распоряжению Резы Шаха. </a:t>
            </a:r>
            <a:endParaRPr lang="ru-RU" sz="2000" dirty="0" smtClean="0"/>
          </a:p>
          <a:p>
            <a:r>
              <a:rPr lang="vi-VN" sz="2000" dirty="0" smtClean="0"/>
              <a:t>В </a:t>
            </a:r>
            <a:r>
              <a:rPr lang="vi-VN" sz="2000" dirty="0"/>
              <a:t>настоящее время в составе университета действуют 40 факультетов, институтов и научных центров</a:t>
            </a:r>
            <a:r>
              <a:rPr lang="vi-VN" sz="2000" dirty="0" smtClean="0"/>
              <a:t>.</a:t>
            </a:r>
            <a:endParaRPr lang="vi-VN" sz="2000" dirty="0"/>
          </a:p>
        </p:txBody>
      </p:sp>
    </p:spTree>
    <p:extLst>
      <p:ext uri="{BB962C8B-B14F-4D97-AF65-F5344CB8AC3E}">
        <p14:creationId xmlns:p14="http://schemas.microsoft.com/office/powerpoint/2010/main" val="96917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38" y="9178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/>
              <a:t>Башня </a:t>
            </a:r>
            <a:r>
              <a:rPr lang="vi-VN" dirty="0" smtClean="0"/>
              <a:t>Свободы</a:t>
            </a:r>
            <a:r>
              <a:rPr lang="ru-RU" dirty="0" smtClean="0"/>
              <a:t> </a:t>
            </a:r>
            <a:r>
              <a:rPr lang="vi-VN" dirty="0" smtClean="0"/>
              <a:t>— </a:t>
            </a:r>
            <a:r>
              <a:rPr lang="vi-VN" dirty="0"/>
              <a:t>архитектурный символ Тегерана. Башня Азади была построена в 1971 в честь 2500-летия Персидской империи. До 1979 носила название «Башня памяти царей</a:t>
            </a:r>
            <a:r>
              <a:rPr lang="vi-VN" dirty="0" smtClean="0"/>
              <a:t>». </a:t>
            </a:r>
            <a:r>
              <a:rPr lang="vi-VN" dirty="0"/>
              <a:t>Башню часто называют «Воротами в Тегеран», поскольку она расположена на главной дороге, ведущей в город с запада. Башня Азади — это также первое, что видят прибывшие в Тегеран через аэропорт Мехрабад.</a:t>
            </a:r>
          </a:p>
          <a:p>
            <a:endParaRPr lang="ru-RU" dirty="0" smtClean="0"/>
          </a:p>
          <a:p>
            <a:r>
              <a:rPr lang="vi-VN" dirty="0" smtClean="0"/>
              <a:t>Башня </a:t>
            </a:r>
            <a:r>
              <a:rPr lang="vi-VN" dirty="0"/>
              <a:t>целиком выстроена из исфаханского белого мрамора и состоит из 8 тысяч каменных блоков. Она была построена на деньги нескольких крупных иранских промышленников. Архитектор — Хоссейн Аманат, известный в Иране своими зданиями в стиле классической персидской архитектуры. Церемония открытия состоялась 16 октября 1971.</a:t>
            </a:r>
          </a:p>
          <a:p>
            <a:endParaRPr lang="ru-RU" dirty="0" smtClean="0"/>
          </a:p>
          <a:p>
            <a:r>
              <a:rPr lang="vi-VN" dirty="0" smtClean="0"/>
              <a:t>В </a:t>
            </a:r>
            <a:r>
              <a:rPr lang="vi-VN" dirty="0"/>
              <a:t>темное время суток башня Азади и прилегающая к ней территория имеет динамичную красочную подсветку, сопровождающуюся музыкальными композициями. Кульминационной частью светового шоу является момент, когда башня приобретает цвета национального флага Ирана</a:t>
            </a:r>
            <a:r>
              <a:rPr lang="vi-VN" dirty="0" smtClean="0"/>
              <a:t>.</a:t>
            </a:r>
            <a:endParaRPr lang="vi-VN" dirty="0"/>
          </a:p>
        </p:txBody>
      </p:sp>
      <p:pic>
        <p:nvPicPr>
          <p:cNvPr id="4098" name="Picture 2" descr="C:\Users\Walintos\Desktop\Azadi_Monu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61" y="2546971"/>
            <a:ext cx="5748039" cy="4311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32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4807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Тегеранский </a:t>
            </a:r>
            <a:r>
              <a:rPr lang="ru-RU" dirty="0" smtClean="0"/>
              <a:t>базар — </a:t>
            </a:r>
            <a:r>
              <a:rPr lang="ru-RU" dirty="0"/>
              <a:t>главный городской базар Тегерана, крупнейший в мире крытый рынок. Тегеранский базар расположен на территории одноименного района в 12-м городском округе. Базар занимает площадь около 3 км², а совокупная длина его коридоров превышает 10 км.</a:t>
            </a:r>
          </a:p>
          <a:p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сути, базар — это непосредственный исторический центр столицы Ирана, так как в 6 тысячелетии до н. э. деревня Тегеран возникла именно на месте современного базара. Несмотря на появление в Тегеране новых магазинов и торговых центров, базар продолжает пользоваться популярностью среди жителей города и туристов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C:\Users\Walintos\Desktop\800px-Iran_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854" y="2426140"/>
            <a:ext cx="5909146" cy="4431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71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74523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Саадабад</a:t>
            </a:r>
            <a:r>
              <a:rPr lang="ru-RU" dirty="0"/>
              <a:t> — дворец, находящийся в районе </a:t>
            </a:r>
            <a:r>
              <a:rPr lang="ru-RU" dirty="0" err="1"/>
              <a:t>Шемиран</a:t>
            </a:r>
            <a:r>
              <a:rPr lang="ru-RU" dirty="0"/>
              <a:t> г. Тегерана, рядом с комплексом </a:t>
            </a:r>
            <a:r>
              <a:rPr lang="ru-RU" dirty="0" err="1"/>
              <a:t>Ниаварана</a:t>
            </a:r>
            <a:r>
              <a:rPr lang="ru-RU" dirty="0"/>
              <a:t>.</a:t>
            </a:r>
          </a:p>
          <a:p>
            <a:r>
              <a:rPr lang="ru-RU" dirty="0"/>
              <a:t>Дворцовый комплекс был построен при последних </a:t>
            </a:r>
            <a:r>
              <a:rPr lang="ru-RU" dirty="0" err="1"/>
              <a:t>Каджарах</a:t>
            </a:r>
            <a:r>
              <a:rPr lang="ru-RU" dirty="0"/>
              <a:t> в начале XX века. В 1920-е здесь жил шах Реза Пехлеви. В 1970-е в </a:t>
            </a:r>
            <a:r>
              <a:rPr lang="ru-RU" dirty="0" err="1"/>
              <a:t>Саадабад</a:t>
            </a:r>
            <a:r>
              <a:rPr lang="ru-RU" dirty="0"/>
              <a:t> переехал его сын, Мохаммед Реза-шах.</a:t>
            </a:r>
          </a:p>
          <a:p>
            <a:endParaRPr lang="ru-RU" dirty="0" smtClean="0"/>
          </a:p>
          <a:p>
            <a:r>
              <a:rPr lang="ru-RU" dirty="0" smtClean="0"/>
              <a:t>Комплекс </a:t>
            </a:r>
            <a:r>
              <a:rPr lang="ru-RU" dirty="0"/>
              <a:t>состоит из нескольких дворцов и павильонов, в некоторых из них размещена Иранская организация культурного наследия. Во дворце </a:t>
            </a:r>
            <a:r>
              <a:rPr lang="ru-RU" dirty="0" err="1"/>
              <a:t>Шахрам</a:t>
            </a:r>
            <a:r>
              <a:rPr lang="ru-RU" dirty="0"/>
              <a:t> находится Военный музей, а в других павильонах — Музей воды, Музей изящных искусств, музей </a:t>
            </a:r>
            <a:r>
              <a:rPr lang="ru-RU" dirty="0" err="1"/>
              <a:t>Бехзад</a:t>
            </a:r>
            <a:r>
              <a:rPr lang="ru-RU" dirty="0"/>
              <a:t> и другие.</a:t>
            </a:r>
          </a:p>
          <a:p>
            <a:endParaRPr lang="ru-RU" dirty="0" smtClean="0"/>
          </a:p>
          <a:p>
            <a:r>
              <a:rPr lang="ru-RU" dirty="0" smtClean="0"/>
              <a:t>Дворец </a:t>
            </a:r>
            <a:r>
              <a:rPr lang="ru-RU" dirty="0"/>
              <a:t>Матери Шаха закрыт для свободного посещения и используется правительством Ирана как резиденция для глав иностранных держав, прибывающих в Иран с официальным визитом.</a:t>
            </a:r>
          </a:p>
          <a:p>
            <a:endParaRPr lang="ru-RU" dirty="0" smtClean="0"/>
          </a:p>
          <a:p>
            <a:r>
              <a:rPr lang="ru-RU" dirty="0" smtClean="0"/>
              <a:t>8 </a:t>
            </a:r>
            <a:r>
              <a:rPr lang="ru-RU" dirty="0"/>
              <a:t>июля 1937 года во дворце был подписан </a:t>
            </a:r>
            <a:r>
              <a:rPr lang="ru-RU" dirty="0" err="1"/>
              <a:t>Саадабадский</a:t>
            </a:r>
            <a:r>
              <a:rPr lang="ru-RU" dirty="0"/>
              <a:t> пакт – договор, официально оформивший создание Ближневосточной Антанты - политического блока четырёх ближневосточных держав: Афганистана, Ирака, Ирана и Турции.</a:t>
            </a:r>
          </a:p>
          <a:p>
            <a:r>
              <a:rPr lang="ru-RU" dirty="0"/>
              <a:t>В октябре 2007 года в </a:t>
            </a:r>
            <a:r>
              <a:rPr lang="ru-RU" dirty="0" err="1"/>
              <a:t>Саадабаде</a:t>
            </a:r>
            <a:r>
              <a:rPr lang="ru-RU" dirty="0"/>
              <a:t> в рамках Второго Каспийского саммита состоялась встреча президентов России и Ирана Владимира Путина и Махмуда </a:t>
            </a:r>
            <a:r>
              <a:rPr lang="ru-RU" dirty="0" err="1"/>
              <a:t>Ахмадинежада</a:t>
            </a:r>
            <a:r>
              <a:rPr lang="ru-RU" dirty="0"/>
              <a:t>.</a:t>
            </a:r>
          </a:p>
        </p:txBody>
      </p:sp>
      <p:pic>
        <p:nvPicPr>
          <p:cNvPr id="6146" name="Picture 2" descr="C:\Users\Walintos\Desktop\800px-Sad_ab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7620000" cy="4362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67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08327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Афганиста́н</a:t>
            </a:r>
            <a:r>
              <a:rPr lang="ru-RU" dirty="0" smtClean="0"/>
              <a:t>- </a:t>
            </a:r>
            <a:r>
              <a:rPr lang="vi-VN" dirty="0" smtClean="0"/>
              <a:t>государство </a:t>
            </a:r>
            <a:r>
              <a:rPr lang="vi-VN" dirty="0"/>
              <a:t>на Среднем Востоке, не имеет выхода к морю. Одна из беднейших стран мира. На протяжении последних 34 лет (с 1978 года) в стране идёт гражданская война.</a:t>
            </a:r>
          </a:p>
          <a:p>
            <a:endParaRPr lang="ru-RU" dirty="0" smtClean="0"/>
          </a:p>
          <a:p>
            <a:r>
              <a:rPr lang="vi-VN" dirty="0" smtClean="0"/>
              <a:t>Афганистан </a:t>
            </a:r>
            <a:r>
              <a:rPr lang="vi-VN" dirty="0"/>
              <a:t>находится на перепутье между Востоком и Западом и является древним центром торговли и миграции. Его геополитическое расположение — между Южной и Центральной Азией с одной стороны и Ближним Востоком с другой, что позволяет ему играть важную роль в экономических, политических и культурных отношениях между странами региона.</a:t>
            </a:r>
            <a:endParaRPr lang="ru-RU" dirty="0"/>
          </a:p>
        </p:txBody>
      </p:sp>
      <p:pic>
        <p:nvPicPr>
          <p:cNvPr id="7170" name="Picture 2" descr="C:\Users\Walintos\Desktop\600px-Flag_of_Afghanista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86"/>
            <a:ext cx="4556190" cy="303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Walintos\Desktop\505px-Coat_of_arms_of_Afghanista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647" y="7186"/>
            <a:ext cx="3167353" cy="319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9130"/>
            <a:ext cx="4297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Афганистан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78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95"/>
            <a:ext cx="82809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Банде-Амир— </a:t>
            </a:r>
            <a:r>
              <a:rPr lang="ru-RU" dirty="0"/>
              <a:t>цепочка из шести бирюзовых озёр, расположенных на высоте 3000 метров в горах Гиндукуш, в центральной части Афганистана.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Озёра </a:t>
            </a:r>
            <a:r>
              <a:rPr lang="ru-RU" dirty="0"/>
              <a:t>разделены скалами из известкового туфа, который обогащает воду диоксидом углерода и придаёт ей соответствующий ярко-синий цвет.</a:t>
            </a:r>
          </a:p>
          <a:p>
            <a:endParaRPr lang="ru-RU" dirty="0" smtClean="0"/>
          </a:p>
          <a:p>
            <a:r>
              <a:rPr lang="ru-RU" dirty="0" smtClean="0"/>
              <a:t>Природный </a:t>
            </a:r>
            <a:r>
              <a:rPr lang="ru-RU" dirty="0"/>
              <a:t>комплекс является одной из наиболее популярных достопримечательностей </a:t>
            </a:r>
            <a:r>
              <a:rPr lang="ru-RU" dirty="0" smtClean="0"/>
              <a:t>страны. </a:t>
            </a:r>
            <a:r>
              <a:rPr lang="ru-RU" dirty="0"/>
              <a:t>Также Банде-Амир является первым национальным парком Афганистана.</a:t>
            </a:r>
          </a:p>
        </p:txBody>
      </p:sp>
      <p:pic>
        <p:nvPicPr>
          <p:cNvPr id="8194" name="Picture 2" descr="C:\Users\Walintos\Desktop\Ame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1743075"/>
            <a:ext cx="6943725" cy="5114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63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82"/>
            <a:ext cx="79928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Джамский</a:t>
            </a:r>
            <a:r>
              <a:rPr lang="ru-RU" dirty="0"/>
              <a:t> минарет — уникальный хорошо сохранившийся минарет XII века на северо-западе Афганистана . Высота — более 60 метров. Второй по высоте исторический минарет из обожжённого кирпича в мире после </a:t>
            </a:r>
            <a:r>
              <a:rPr lang="ru-RU" dirty="0" err="1"/>
              <a:t>Кутуб-Минара</a:t>
            </a:r>
            <a:r>
              <a:rPr lang="ru-RU" dirty="0"/>
              <a:t> в Дели.</a:t>
            </a:r>
          </a:p>
          <a:p>
            <a:endParaRPr lang="ru-RU" dirty="0" smtClean="0"/>
          </a:p>
          <a:p>
            <a:r>
              <a:rPr lang="ru-RU" dirty="0" smtClean="0"/>
              <a:t>Предположительно </a:t>
            </a:r>
            <a:r>
              <a:rPr lang="ru-RU" dirty="0"/>
              <a:t>является единственной уцелевшей постройкой города </a:t>
            </a:r>
            <a:r>
              <a:rPr lang="ru-RU" dirty="0" err="1"/>
              <a:t>Фирузкух</a:t>
            </a:r>
            <a:r>
              <a:rPr lang="ru-RU" dirty="0"/>
              <a:t>, который был столицей султанов династии </a:t>
            </a:r>
            <a:r>
              <a:rPr lang="ru-RU" dirty="0" err="1"/>
              <a:t>гуридов</a:t>
            </a:r>
            <a:r>
              <a:rPr lang="ru-RU" dirty="0"/>
              <a:t>, до переноса её в Газни. Город был разрушен войском Чингисхана, и даже место его расположения было надолго забыто.</a:t>
            </a:r>
          </a:p>
          <a:p>
            <a:r>
              <a:rPr lang="ru-RU" dirty="0"/>
              <a:t>В 2002 минарет и прилегающее неисследованное городище включено в список Всемирного наследия ЮНЕСКО.</a:t>
            </a:r>
          </a:p>
        </p:txBody>
      </p:sp>
      <p:pic>
        <p:nvPicPr>
          <p:cNvPr id="9218" name="Picture 2" descr="C:\Users\Walintos\Desktop\Jam_Qasr_Zarafsh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95" y="3048000"/>
            <a:ext cx="571500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04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83889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Голубая </a:t>
            </a:r>
            <a:r>
              <a:rPr lang="ru-RU" dirty="0" smtClean="0"/>
              <a:t>мечеть — </a:t>
            </a:r>
            <a:r>
              <a:rPr lang="ru-RU" dirty="0"/>
              <a:t>мечеть в </a:t>
            </a:r>
            <a:r>
              <a:rPr lang="ru-RU" dirty="0" err="1"/>
              <a:t>Мазари</a:t>
            </a:r>
            <a:r>
              <a:rPr lang="ru-RU" dirty="0"/>
              <a:t>-Шариф, Афганистан. Одно из предполагаемых мест погребения Али. Названа в честь города, где она расположена </a:t>
            </a:r>
            <a:r>
              <a:rPr lang="ru-RU" dirty="0" err="1"/>
              <a:t>Мазари</a:t>
            </a:r>
            <a:r>
              <a:rPr lang="ru-RU" dirty="0"/>
              <a:t>-Шариф (значение «Могилы Высокого</a:t>
            </a:r>
            <a:r>
              <a:rPr lang="ru-RU" dirty="0" smtClean="0"/>
              <a:t>»).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10242" name="Picture 2" descr="C:\Users\Walintos\Desktop\800px-Mazar-e_sharif_-_Steve_Eva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878" y="1477328"/>
            <a:ext cx="6161122" cy="4435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79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55" y="2924944"/>
            <a:ext cx="84249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Пакиста́н</a:t>
            </a:r>
            <a:r>
              <a:rPr lang="ru-RU" dirty="0" smtClean="0"/>
              <a:t> </a:t>
            </a:r>
            <a:r>
              <a:rPr lang="en-US" dirty="0" smtClean="0"/>
              <a:t>— </a:t>
            </a:r>
            <a:r>
              <a:rPr lang="vi-VN" dirty="0"/>
              <a:t>государство в Южной Азии. Пакистан возник в 1947 году в результате раздела территории Британской Индии.</a:t>
            </a:r>
          </a:p>
          <a:p>
            <a:endParaRPr lang="ru-RU" dirty="0" smtClean="0"/>
          </a:p>
          <a:p>
            <a:r>
              <a:rPr lang="vi-VN" dirty="0" smtClean="0"/>
              <a:t>Пакистан </a:t>
            </a:r>
            <a:r>
              <a:rPr lang="vi-VN" dirty="0"/>
              <a:t>— шестая по численности населения страна в мире, имеющая второе по величине мусульманское население (около 180 млн чел.) в мире после Индонезии. Пакистан является членом Организации Объединённых Наций, Содружества наций, Всемирной торговой организации, наблюдателем в Шанхайской организации сотрудничества, членом развивающихся стран </a:t>
            </a:r>
            <a:r>
              <a:rPr lang="en-US" dirty="0"/>
              <a:t>G33, </a:t>
            </a:r>
            <a:r>
              <a:rPr lang="vi-VN" dirty="0"/>
              <a:t>Группы 77 развивающихся стран.</a:t>
            </a:r>
            <a:endParaRPr lang="ru-RU" dirty="0"/>
          </a:p>
        </p:txBody>
      </p:sp>
      <p:pic>
        <p:nvPicPr>
          <p:cNvPr id="11266" name="Picture 2" descr="C:\Users\Walintos\Desktop\264px-Coat_of_arms_of_Pakista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0"/>
            <a:ext cx="2514600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Walintos\Desktop\800px-Flag_of_Pakista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438900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387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Пакистан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735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56"/>
            <a:ext cx="73448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Шахри-Бахлол</a:t>
            </a:r>
            <a:r>
              <a:rPr lang="ru-RU" dirty="0"/>
              <a:t> — это маленький разрушенный фортификационный город, который находится недалеко от доисторического монастыря </a:t>
            </a:r>
            <a:r>
              <a:rPr lang="ru-RU" dirty="0" err="1"/>
              <a:t>Тахт</a:t>
            </a:r>
            <a:r>
              <a:rPr lang="ru-RU" dirty="0"/>
              <a:t>-и-Бахи в пакистанской провинции </a:t>
            </a:r>
            <a:r>
              <a:rPr lang="ru-RU" dirty="0" err="1"/>
              <a:t>Хайбер-Пахтунхва</a:t>
            </a:r>
            <a:r>
              <a:rPr lang="ru-RU" dirty="0"/>
              <a:t>. Он расположен в 70 км от Пешавара.</a:t>
            </a:r>
          </a:p>
          <a:p>
            <a:r>
              <a:rPr lang="ru-RU" dirty="0"/>
              <a:t>Это культурно-исторический буддистский памятник раннего 1-ого столетия вместе с </a:t>
            </a:r>
            <a:r>
              <a:rPr lang="ru-RU" dirty="0" err="1"/>
              <a:t>Тахт</a:t>
            </a:r>
            <a:r>
              <a:rPr lang="ru-RU" dirty="0"/>
              <a:t>-и-Бахи входит с 1980 года в список всемирного культурного наследия ЮНЕСКО. Здесь находились статуи Будды. Неподалёку были найдены монеты и другие артефакты. </a:t>
            </a:r>
            <a:endParaRPr lang="ru-RU" dirty="0" smtClean="0"/>
          </a:p>
        </p:txBody>
      </p:sp>
      <p:pic>
        <p:nvPicPr>
          <p:cNvPr id="12290" name="Picture 2" descr="C:\Users\Walintos\Desktop\800px-Seri-Bahlol_Showing_village_view_and_agriculture_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96" y="1137960"/>
            <a:ext cx="7620000" cy="571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91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424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Нур</a:t>
            </a:r>
            <a:r>
              <a:rPr lang="ru-RU" dirty="0" smtClean="0"/>
              <a:t>-Махал — </a:t>
            </a:r>
            <a:r>
              <a:rPr lang="ru-RU" dirty="0"/>
              <a:t>дворец в городе </a:t>
            </a:r>
            <a:r>
              <a:rPr lang="ru-RU" dirty="0" err="1"/>
              <a:t>Бахавалпуре</a:t>
            </a:r>
            <a:r>
              <a:rPr lang="ru-RU" dirty="0"/>
              <a:t> в пакистанской провинции Пенджаб. </a:t>
            </a:r>
            <a:r>
              <a:rPr lang="ru-RU" dirty="0" err="1"/>
              <a:t>Нур</a:t>
            </a:r>
            <a:r>
              <a:rPr lang="ru-RU" dirty="0"/>
              <a:t>-Махал построен в итальянский дворцовом стиле для пятого правителя княжества </a:t>
            </a:r>
            <a:r>
              <a:rPr lang="ru-RU" dirty="0" err="1"/>
              <a:t>Бахавалпур</a:t>
            </a:r>
            <a:r>
              <a:rPr lang="ru-RU" dirty="0"/>
              <a:t>. В 1875 году строительство дворца было окончено и </a:t>
            </a:r>
            <a:r>
              <a:rPr lang="ru-RU" dirty="0" err="1"/>
              <a:t>наваб</a:t>
            </a:r>
            <a:r>
              <a:rPr lang="ru-RU" dirty="0"/>
              <a:t> </a:t>
            </a:r>
            <a:r>
              <a:rPr lang="ru-RU" dirty="0" err="1"/>
              <a:t>Бахавалпура</a:t>
            </a:r>
            <a:r>
              <a:rPr lang="ru-RU" dirty="0"/>
              <a:t> перенёс в него свою резиденцию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двухэтажном дворце была изысканная мебель, светильники, люстры и шкафы. В оружейной была богатая коллекция оружия. Некоторые мечи и ружья висели также и на стенах дворца.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После </a:t>
            </a:r>
            <a:r>
              <a:rPr lang="ru-RU" dirty="0"/>
              <a:t>раздела Британской Индии дворец был разграблен местным населением. Его мебель, ковры, картины и посуда разошлись почти по всей стране.</a:t>
            </a:r>
          </a:p>
          <a:p>
            <a:endParaRPr lang="ru-RU" dirty="0" smtClean="0"/>
          </a:p>
          <a:p>
            <a:r>
              <a:rPr lang="ru-RU" dirty="0" smtClean="0"/>
              <a:t>После </a:t>
            </a:r>
            <a:r>
              <a:rPr lang="ru-RU" dirty="0"/>
              <a:t>военного переворота 12 октября 1999 года во дворце был расположен штаб пакистанской армии. Под руководством военных здание впервые за много лет пережило масштабную реставрацию, а затем </a:t>
            </a:r>
            <a:r>
              <a:rPr lang="ru-RU" dirty="0" err="1"/>
              <a:t>Нур</a:t>
            </a:r>
            <a:r>
              <a:rPr lang="ru-RU" dirty="0"/>
              <a:t>-Махал получил официальный статус исторического памятника. Сейчас во дворце расположен музей, который является популярным местом времяпровождения для местных жителей и иностранных туристов.</a:t>
            </a:r>
          </a:p>
        </p:txBody>
      </p:sp>
      <p:pic>
        <p:nvPicPr>
          <p:cNvPr id="13314" name="Picture 2" descr="C:\Users\Walintos\Desktop\Bahawalpur_Nur_Maha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352" y="2484163"/>
            <a:ext cx="5832648" cy="4373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15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Сиачен</a:t>
            </a:r>
            <a:r>
              <a:rPr lang="ru-RU" dirty="0"/>
              <a:t> (</a:t>
            </a:r>
            <a:r>
              <a:rPr lang="ru-RU" dirty="0" err="1"/>
              <a:t>Сиячен</a:t>
            </a:r>
            <a:r>
              <a:rPr lang="ru-RU" dirty="0"/>
              <a:t>) — самый большой ледник Каракорума (длина 75 км, площадь 1180 км²). Территория ледника контролируется Индией.</a:t>
            </a:r>
          </a:p>
          <a:p>
            <a:r>
              <a:rPr lang="ru-RU" dirty="0"/>
              <a:t>Ледник находится в истоках реки </a:t>
            </a:r>
            <a:r>
              <a:rPr lang="ru-RU" dirty="0" err="1"/>
              <a:t>Шайок</a:t>
            </a:r>
            <a:r>
              <a:rPr lang="ru-RU" dirty="0"/>
              <a:t> (бассейн Инда). Источник реки </a:t>
            </a:r>
            <a:r>
              <a:rPr lang="ru-RU" dirty="0" err="1"/>
              <a:t>Нубра</a:t>
            </a:r>
            <a:r>
              <a:rPr lang="ru-RU" dirty="0"/>
              <a:t> (правый приток реки </a:t>
            </a:r>
            <a:r>
              <a:rPr lang="ru-RU" dirty="0" err="1"/>
              <a:t>Шайок</a:t>
            </a:r>
            <a:r>
              <a:rPr lang="ru-RU" dirty="0"/>
              <a:t>). Ледник </a:t>
            </a:r>
            <a:r>
              <a:rPr lang="ru-RU" dirty="0" err="1"/>
              <a:t>дендритовый</a:t>
            </a:r>
            <a:r>
              <a:rPr lang="ru-RU" dirty="0"/>
              <a:t> (древовидного типа, с многочисленными притоками). В период между 1848 (год открытия ледника) и 1909 наступал; повторное наступление — в 1950-х.</a:t>
            </a:r>
          </a:p>
        </p:txBody>
      </p:sp>
      <p:pic>
        <p:nvPicPr>
          <p:cNvPr id="14338" name="Picture 2" descr="C:\Users\Walintos\Desktop\SiachenGlacier_satell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714500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16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</TotalTime>
  <Words>1475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Walintos</dc:creator>
  <cp:lastModifiedBy>26</cp:lastModifiedBy>
  <cp:revision>9</cp:revision>
  <dcterms:created xsi:type="dcterms:W3CDTF">2012-05-20T20:11:03Z</dcterms:created>
  <dcterms:modified xsi:type="dcterms:W3CDTF">2012-05-21T07:59:22Z</dcterms:modified>
</cp:coreProperties>
</file>