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DD7438D-D073-4E62-9120-2749A75AD0D1}" type="datetimeFigureOut">
              <a:rPr lang="ru-RU" smtClean="0"/>
              <a:pPr/>
              <a:t>11.09.2013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16CD19-1B96-46AF-A30B-607C7EA72A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5000">
    <p:cut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594677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8613" y="1412777"/>
            <a:ext cx="5946775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8506" y="3861049"/>
            <a:ext cx="5427439" cy="12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869160"/>
            <a:ext cx="594677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5050" y="6021288"/>
            <a:ext cx="5946775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8111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>
        <p:cut/>
      </p:transition>
    </mc:Choice>
    <mc:Fallback>
      <p:transition advClick="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Овал 2053"/>
          <p:cNvSpPr/>
          <p:nvPr/>
        </p:nvSpPr>
        <p:spPr>
          <a:xfrm>
            <a:off x="4644008" y="4130892"/>
            <a:ext cx="3168352" cy="289311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А на стене красиво в ряд прихватки на крючках висят. Все хороши, но вот беда: они помогут не всегда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49" name="Овал 2048"/>
          <p:cNvSpPr/>
          <p:nvPr/>
        </p:nvSpPr>
        <p:spPr>
          <a:xfrm>
            <a:off x="3506510" y="-243408"/>
            <a:ext cx="2952328" cy="2808312"/>
          </a:xfrm>
          <a:prstGeom prst="ellipse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Все обсудив на эту тему, решили  мы эту проблему.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51" name="Овал 2050"/>
          <p:cNvSpPr/>
          <p:nvPr/>
        </p:nvSpPr>
        <p:spPr>
          <a:xfrm>
            <a:off x="1331640" y="3933056"/>
            <a:ext cx="3131840" cy="2924944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Готовить с ней легко и просто, жарь курицу иль делай тосты</a:t>
            </a:r>
          </a:p>
          <a:p>
            <a:pPr algn="ctr"/>
            <a:endParaRPr lang="ru-RU" dirty="0"/>
          </a:p>
        </p:txBody>
      </p:sp>
      <p:sp>
        <p:nvSpPr>
          <p:cNvPr id="2052" name="Овал 2051"/>
          <p:cNvSpPr/>
          <p:nvPr/>
        </p:nvSpPr>
        <p:spPr>
          <a:xfrm>
            <a:off x="5940152" y="1556792"/>
            <a:ext cx="3096344" cy="2758616"/>
          </a:xfrm>
          <a:prstGeom prst="ellipse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Достать еду из печи-чудо с ними бывает очень туго.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48" name="Овал 2047"/>
          <p:cNvSpPr/>
          <p:nvPr/>
        </p:nvSpPr>
        <p:spPr>
          <a:xfrm>
            <a:off x="755576" y="1160748"/>
            <a:ext cx="3096344" cy="295232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каждой кухне чудо-печь поможет жарить  нам и печь.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53" name="Овал 2052"/>
          <p:cNvSpPr/>
          <p:nvPr/>
        </p:nvSpPr>
        <p:spPr>
          <a:xfrm>
            <a:off x="3423294" y="1988840"/>
            <a:ext cx="2952328" cy="288032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Взяв ткани разные остатки, сшили удобную прихватку.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354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15000">
        <p:cut/>
      </p:transition>
    </mc:Choice>
    <mc:Fallback>
      <p:transition advClick="0" advTm="1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2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8407" y="1791400"/>
            <a:ext cx="208823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620688"/>
            <a:ext cx="6272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 знаете, что ухватом когда то брали все чугунок.</a:t>
            </a:r>
          </a:p>
          <a:p>
            <a:r>
              <a:rPr lang="ru-RU" dirty="0" smtClean="0"/>
              <a:t>Не было разных прихваток, но все таки их пришел срок.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51721" y="2276872"/>
            <a:ext cx="46166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Не стало печек, стали плиты, не актуален стал ухват.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И вот теперь уже пошиты прихваток, рукавичек ряд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4725888"/>
            <a:ext cx="6231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 вот промчалось время рысью, и смог придумать человек</a:t>
            </a:r>
          </a:p>
          <a:p>
            <a:r>
              <a:rPr lang="ru-RU" dirty="0" smtClean="0"/>
              <a:t>Машину, греющую быстро хоть пирожок, </a:t>
            </a:r>
            <a:r>
              <a:rPr lang="ru-RU" dirty="0"/>
              <a:t>х</a:t>
            </a:r>
            <a:r>
              <a:rPr lang="ru-RU" dirty="0" smtClean="0"/>
              <a:t>оть чебурек.</a:t>
            </a:r>
          </a:p>
        </p:txBody>
      </p:sp>
      <p:pic>
        <p:nvPicPr>
          <p:cNvPr id="5" name="Picture 2" descr="C:\Users\Наталья\Desktop\Новая папка (2)\ухва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340" y="188640"/>
            <a:ext cx="2339752" cy="175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лья\Desktop\Новая папка (2)\микр.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059" y="4506707"/>
            <a:ext cx="2370709" cy="185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83802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15000">
        <p:cut/>
      </p:transition>
    </mc:Choice>
    <mc:Fallback>
      <p:transition advClick="0" advTm="1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476672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И вот машина быстро ловко нам греет, варит и печет.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Да только из микроволновки достать посуду горячо.</a:t>
            </a:r>
          </a:p>
        </p:txBody>
      </p:sp>
      <p:pic>
        <p:nvPicPr>
          <p:cNvPr id="2050" name="Picture 2" descr="C:\Users\Наталья\Desktop\Новая папка (2)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7704" y="1666377"/>
            <a:ext cx="4259782" cy="280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512" y="4859289"/>
            <a:ext cx="5760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Решили мы поправить казус и сшить удобную прихватку.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Пусть получилось все не сразу, но мы смогли решить загадку.</a:t>
            </a:r>
          </a:p>
        </p:txBody>
      </p:sp>
      <p:pic>
        <p:nvPicPr>
          <p:cNvPr id="2051" name="Picture 3" descr="C:\Users\Наталья\Desktop\Новая папка (2)\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83" r="20110"/>
          <a:stretch/>
        </p:blipFill>
        <p:spPr bwMode="auto">
          <a:xfrm>
            <a:off x="6432382" y="3067446"/>
            <a:ext cx="2388090" cy="358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70332912"/>
      </p:ext>
    </p:extLst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Блок-схема: задержка 16"/>
          <p:cNvSpPr/>
          <p:nvPr/>
        </p:nvSpPr>
        <p:spPr>
          <a:xfrm rot="17647511">
            <a:off x="1277859" y="5076316"/>
            <a:ext cx="842332" cy="355897"/>
          </a:xfrm>
          <a:prstGeom prst="flowChartDelay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Кольцо 5"/>
          <p:cNvSpPr/>
          <p:nvPr/>
        </p:nvSpPr>
        <p:spPr>
          <a:xfrm flipH="1">
            <a:off x="888740" y="1412776"/>
            <a:ext cx="324036" cy="457200"/>
          </a:xfrm>
          <a:prstGeom prst="don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55576" y="2924944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5576" y="1700808"/>
            <a:ext cx="914400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Солнце 6"/>
          <p:cNvSpPr/>
          <p:nvPr/>
        </p:nvSpPr>
        <p:spPr>
          <a:xfrm>
            <a:off x="1317086" y="1700808"/>
            <a:ext cx="352890" cy="2286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олнце 7"/>
          <p:cNvSpPr/>
          <p:nvPr/>
        </p:nvSpPr>
        <p:spPr>
          <a:xfrm flipV="1">
            <a:off x="755576" y="2276871"/>
            <a:ext cx="295182" cy="358421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олнце 8"/>
          <p:cNvSpPr/>
          <p:nvPr/>
        </p:nvSpPr>
        <p:spPr>
          <a:xfrm>
            <a:off x="1317086" y="2276871"/>
            <a:ext cx="284203" cy="266327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олнце 9"/>
          <p:cNvSpPr/>
          <p:nvPr/>
        </p:nvSpPr>
        <p:spPr>
          <a:xfrm>
            <a:off x="829371" y="1869976"/>
            <a:ext cx="442773" cy="347463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ердце 10"/>
          <p:cNvSpPr/>
          <p:nvPr/>
        </p:nvSpPr>
        <p:spPr>
          <a:xfrm>
            <a:off x="1138979" y="3044520"/>
            <a:ext cx="266329" cy="31318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ердце 11"/>
          <p:cNvSpPr/>
          <p:nvPr/>
        </p:nvSpPr>
        <p:spPr>
          <a:xfrm>
            <a:off x="1317086" y="3382144"/>
            <a:ext cx="284203" cy="28410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ердце 12"/>
          <p:cNvSpPr/>
          <p:nvPr/>
        </p:nvSpPr>
        <p:spPr>
          <a:xfrm>
            <a:off x="952733" y="3508440"/>
            <a:ext cx="266328" cy="21602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Арка 13"/>
          <p:cNvSpPr/>
          <p:nvPr/>
        </p:nvSpPr>
        <p:spPr>
          <a:xfrm>
            <a:off x="1050757" y="2696344"/>
            <a:ext cx="316632" cy="457200"/>
          </a:xfrm>
          <a:prstGeom prst="blockArc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67744" y="2043707"/>
            <a:ext cx="4032448" cy="1200329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Вот тут обычная прихватка 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Предохраняет от огня,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Красиво смотрится на кухне,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Но жаль, для нас она мала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Блок-схема: задержка 15"/>
          <p:cNvSpPr/>
          <p:nvPr/>
        </p:nvSpPr>
        <p:spPr>
          <a:xfrm rot="16040472">
            <a:off x="482482" y="4922144"/>
            <a:ext cx="1461148" cy="924631"/>
          </a:xfrm>
          <a:prstGeom prst="flowChartDelay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Улыбающееся лицо 17"/>
          <p:cNvSpPr/>
          <p:nvPr/>
        </p:nvSpPr>
        <p:spPr>
          <a:xfrm>
            <a:off x="990461" y="5209164"/>
            <a:ext cx="457200" cy="4572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483768" y="4365105"/>
            <a:ext cx="3816424" cy="1200329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А вот прихватка-рукавичка.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Она нас тоже защищает,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Но только у неё сестрички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В комплекте часто не бывает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95536" y="131158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FF0000"/>
                </a:solidFill>
              </a:rPr>
              <a:t>          Выработка </a:t>
            </a:r>
            <a:r>
              <a:rPr lang="ru-RU" sz="2400" b="1" dirty="0">
                <a:solidFill>
                  <a:srgbClr val="FF0000"/>
                </a:solidFill>
              </a:rPr>
              <a:t>идей. Проработка лучшей</a:t>
            </a:r>
          </a:p>
        </p:txBody>
      </p:sp>
    </p:spTree>
    <p:extLst>
      <p:ext uri="{BB962C8B-B14F-4D97-AF65-F5344CB8AC3E}">
        <p14:creationId xmlns:p14="http://schemas.microsoft.com/office/powerpoint/2010/main" xmlns="" val="2175541311"/>
      </p:ext>
    </p:extLst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Арка 61"/>
          <p:cNvSpPr/>
          <p:nvPr/>
        </p:nvSpPr>
        <p:spPr>
          <a:xfrm>
            <a:off x="1000112" y="3300915"/>
            <a:ext cx="576064" cy="699783"/>
          </a:xfrm>
          <a:prstGeom prst="blockArc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Блок-схема: перфолента 1"/>
          <p:cNvSpPr/>
          <p:nvPr/>
        </p:nvSpPr>
        <p:spPr>
          <a:xfrm rot="16200000">
            <a:off x="255125" y="665264"/>
            <a:ext cx="1639040" cy="1097264"/>
          </a:xfrm>
          <a:prstGeom prst="flowChartPunchedTap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4" name="Скругленная соединительная линия 3"/>
          <p:cNvCxnSpPr/>
          <p:nvPr/>
        </p:nvCxnSpPr>
        <p:spPr>
          <a:xfrm rot="16200000" flipH="1">
            <a:off x="824034" y="2119140"/>
            <a:ext cx="315464" cy="144016"/>
          </a:xfrm>
          <a:prstGeom prst="curvedConnector3">
            <a:avLst>
              <a:gd name="adj1" fmla="val 587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кругленная соединительная линия 6"/>
          <p:cNvCxnSpPr>
            <a:stCxn id="2" idx="1"/>
          </p:cNvCxnSpPr>
          <p:nvPr/>
        </p:nvCxnSpPr>
        <p:spPr>
          <a:xfrm rot="16200000" flipH="1">
            <a:off x="973402" y="2134658"/>
            <a:ext cx="315464" cy="112979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кругленная соединительная линия 9"/>
          <p:cNvCxnSpPr/>
          <p:nvPr/>
        </p:nvCxnSpPr>
        <p:spPr>
          <a:xfrm rot="16200000" flipH="1">
            <a:off x="1245916" y="2119140"/>
            <a:ext cx="315464" cy="144016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12"/>
          <p:cNvCxnSpPr/>
          <p:nvPr/>
        </p:nvCxnSpPr>
        <p:spPr>
          <a:xfrm rot="16200000" flipH="1">
            <a:off x="1481696" y="2117336"/>
            <a:ext cx="315465" cy="147621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кругленная соединительная линия 15"/>
          <p:cNvCxnSpPr/>
          <p:nvPr/>
        </p:nvCxnSpPr>
        <p:spPr>
          <a:xfrm rot="16200000" flipH="1">
            <a:off x="561841" y="2155143"/>
            <a:ext cx="315463" cy="72008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кругленная соединительная линия 19"/>
          <p:cNvCxnSpPr/>
          <p:nvPr/>
        </p:nvCxnSpPr>
        <p:spPr>
          <a:xfrm rot="16200000" flipH="1">
            <a:off x="674936" y="2114056"/>
            <a:ext cx="315463" cy="154181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кругленная соединительная линия 36"/>
          <p:cNvCxnSpPr/>
          <p:nvPr/>
        </p:nvCxnSpPr>
        <p:spPr>
          <a:xfrm rot="16200000" flipH="1">
            <a:off x="1137903" y="2083135"/>
            <a:ext cx="315468" cy="216025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блако 40"/>
          <p:cNvSpPr/>
          <p:nvPr/>
        </p:nvSpPr>
        <p:spPr>
          <a:xfrm>
            <a:off x="627078" y="505450"/>
            <a:ext cx="447567" cy="156592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олнце 41"/>
          <p:cNvSpPr/>
          <p:nvPr/>
        </p:nvSpPr>
        <p:spPr>
          <a:xfrm>
            <a:off x="909758" y="662042"/>
            <a:ext cx="525615" cy="36804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909758" y="1556792"/>
            <a:ext cx="493892" cy="31031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араллелограмм 44"/>
          <p:cNvSpPr/>
          <p:nvPr/>
        </p:nvSpPr>
        <p:spPr>
          <a:xfrm>
            <a:off x="1228712" y="1162564"/>
            <a:ext cx="174936" cy="360038"/>
          </a:xfrm>
          <a:prstGeom prst="parallelogram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Равнобедренный треугольник 43"/>
          <p:cNvSpPr/>
          <p:nvPr/>
        </p:nvSpPr>
        <p:spPr>
          <a:xfrm>
            <a:off x="837407" y="1201319"/>
            <a:ext cx="638594" cy="355473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Блок-схема: типовой процесс 45"/>
          <p:cNvSpPr/>
          <p:nvPr/>
        </p:nvSpPr>
        <p:spPr>
          <a:xfrm>
            <a:off x="1025264" y="1556792"/>
            <a:ext cx="262880" cy="310319"/>
          </a:xfrm>
          <a:prstGeom prst="flowChartPredefined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2044583" y="505449"/>
            <a:ext cx="3888432" cy="1200329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А это полотенце с кухни,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Подходит нам в длину оно.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Да только этим наши руки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Не защитишь ведь всё равно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8" name="Овал 47"/>
          <p:cNvSpPr/>
          <p:nvPr/>
        </p:nvSpPr>
        <p:spPr>
          <a:xfrm>
            <a:off x="683568" y="3573016"/>
            <a:ext cx="1212598" cy="2664296"/>
          </a:xfrm>
          <a:prstGeom prst="ellipse">
            <a:avLst/>
          </a:prstGeom>
          <a:solidFill>
            <a:srgbClr val="FFC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Блок-схема: задержка 48"/>
          <p:cNvSpPr/>
          <p:nvPr/>
        </p:nvSpPr>
        <p:spPr>
          <a:xfrm rot="5400000">
            <a:off x="884130" y="5234969"/>
            <a:ext cx="864098" cy="1140589"/>
          </a:xfrm>
          <a:prstGeom prst="flowChartDelay">
            <a:avLst/>
          </a:prstGeom>
          <a:solidFill>
            <a:srgbClr val="FFC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Блок-схема: задержка 49"/>
          <p:cNvSpPr/>
          <p:nvPr/>
        </p:nvSpPr>
        <p:spPr>
          <a:xfrm rot="16200000">
            <a:off x="891843" y="3400745"/>
            <a:ext cx="825573" cy="1170115"/>
          </a:xfrm>
          <a:prstGeom prst="flowChartDelay">
            <a:avLst/>
          </a:prstGeom>
          <a:solidFill>
            <a:srgbClr val="FFC0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Овал 50"/>
          <p:cNvSpPr/>
          <p:nvPr/>
        </p:nvSpPr>
        <p:spPr>
          <a:xfrm flipV="1">
            <a:off x="1314241" y="3698806"/>
            <a:ext cx="242264" cy="1967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Овал 51"/>
          <p:cNvSpPr/>
          <p:nvPr/>
        </p:nvSpPr>
        <p:spPr>
          <a:xfrm>
            <a:off x="933108" y="4024052"/>
            <a:ext cx="184312" cy="1583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Овал 52"/>
          <p:cNvSpPr/>
          <p:nvPr/>
        </p:nvSpPr>
        <p:spPr>
          <a:xfrm>
            <a:off x="1451553" y="4120905"/>
            <a:ext cx="194320" cy="19432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Овал 53"/>
          <p:cNvSpPr/>
          <p:nvPr/>
        </p:nvSpPr>
        <p:spPr>
          <a:xfrm>
            <a:off x="787446" y="4509120"/>
            <a:ext cx="194320" cy="19432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1639428" y="4577428"/>
            <a:ext cx="120510" cy="2197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Овал 55"/>
          <p:cNvSpPr/>
          <p:nvPr/>
        </p:nvSpPr>
        <p:spPr>
          <a:xfrm>
            <a:off x="1216136" y="4717773"/>
            <a:ext cx="144016" cy="21602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Овал 56"/>
          <p:cNvSpPr/>
          <p:nvPr/>
        </p:nvSpPr>
        <p:spPr>
          <a:xfrm>
            <a:off x="1543914" y="5085184"/>
            <a:ext cx="216024" cy="2076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Овал 57"/>
          <p:cNvSpPr/>
          <p:nvPr/>
        </p:nvSpPr>
        <p:spPr>
          <a:xfrm>
            <a:off x="913206" y="5065360"/>
            <a:ext cx="194320" cy="2473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9" name="Овал 58"/>
          <p:cNvSpPr/>
          <p:nvPr/>
        </p:nvSpPr>
        <p:spPr>
          <a:xfrm>
            <a:off x="1633101" y="5517232"/>
            <a:ext cx="133164" cy="20952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Овал 59"/>
          <p:cNvSpPr/>
          <p:nvPr/>
        </p:nvSpPr>
        <p:spPr>
          <a:xfrm>
            <a:off x="923100" y="5512135"/>
            <a:ext cx="194320" cy="2146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Овал 60"/>
          <p:cNvSpPr/>
          <p:nvPr/>
        </p:nvSpPr>
        <p:spPr>
          <a:xfrm>
            <a:off x="1313266" y="5763382"/>
            <a:ext cx="194320" cy="20952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2123728" y="3650806"/>
            <a:ext cx="3209533" cy="1200329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Вот специальная прихватка-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Удобна, внешне хороша.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А если ткани есть остатки-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Не будет стоить ни гроша.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481852"/>
      </p:ext>
    </p:extLst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60648"/>
            <a:ext cx="8352928" cy="147732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Мы рассмотрели все прихватки, все обсудили, рассчитали,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Собрали тканей мы остатки, чтобы они не пропадали.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Мы выбрали фасон изделья, все то что нужно для работы.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Сегодня наше рукоделье  хотим представить в виде фото.</a:t>
            </a:r>
          </a:p>
          <a:p>
            <a:endParaRPr lang="ru-RU" dirty="0"/>
          </a:p>
        </p:txBody>
      </p:sp>
      <p:pic>
        <p:nvPicPr>
          <p:cNvPr id="3074" name="Picture 2" descr="C:\Users\Наталья\Desktop\Новая папка (2)\DSC065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839" y="1737976"/>
            <a:ext cx="3779912" cy="212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99993" y="2132856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Вот здесь прихватку раскроили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5" name="Picture 3" descr="C:\Users\Наталья\Desktop\Новая папка (2)\DSC065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9844" y="4210597"/>
            <a:ext cx="3851920" cy="216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4509120"/>
            <a:ext cx="35283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        Тут </a:t>
            </a:r>
            <a:r>
              <a:rPr lang="ru-RU" sz="3200" i="1" dirty="0" err="1" smtClean="0">
                <a:solidFill>
                  <a:schemeClr val="accent1">
                    <a:lumMod val="75000"/>
                  </a:schemeClr>
                </a:solidFill>
              </a:rPr>
              <a:t>синтепончик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 проложили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112724"/>
      </p:ext>
    </p:extLst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аталья\Desktop\Новая папка (2)\DSC065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769" y="692696"/>
            <a:ext cx="3931929" cy="221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99698" y="692696"/>
            <a:ext cx="44584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i="1" dirty="0">
                <a:solidFill>
                  <a:schemeClr val="accent1">
                    <a:lumMod val="75000"/>
                  </a:schemeClr>
                </a:solidFill>
              </a:rPr>
              <a:t>Здесь ровно строчку </a:t>
            </a:r>
            <a:r>
              <a:rPr lang="ru-RU" sz="3200" i="1" dirty="0" err="1">
                <a:solidFill>
                  <a:schemeClr val="accent1">
                    <a:lumMod val="75000"/>
                  </a:schemeClr>
                </a:solidFill>
              </a:rPr>
              <a:t>простягали</a:t>
            </a: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</a:rPr>
              <a:t>, чтобы </a:t>
            </a:r>
            <a:r>
              <a:rPr lang="ru-RU" sz="3200" i="1" dirty="0" err="1" smtClean="0">
                <a:solidFill>
                  <a:schemeClr val="accent1">
                    <a:lumMod val="75000"/>
                  </a:schemeClr>
                </a:solidFill>
              </a:rPr>
              <a:t>подклад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 внутри </a:t>
            </a: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</a:rPr>
              <a:t>не сбили</a:t>
            </a:r>
          </a:p>
          <a:p>
            <a:endParaRPr lang="ru-RU" sz="3200" dirty="0"/>
          </a:p>
        </p:txBody>
      </p:sp>
      <p:pic>
        <p:nvPicPr>
          <p:cNvPr id="4099" name="Picture 3" descr="C:\Users\Наталья\Desktop\Новая папка (2)\DSC065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9698" y="3834609"/>
            <a:ext cx="4601317" cy="258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1560" y="3868306"/>
            <a:ext cx="36881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i="1" dirty="0">
                <a:solidFill>
                  <a:srgbClr val="4E67C8">
                    <a:lumMod val="75000"/>
                  </a:srgbClr>
                </a:solidFill>
              </a:rPr>
              <a:t>Здесь край прихватки </a:t>
            </a:r>
            <a:r>
              <a:rPr lang="ru-RU" sz="3200" i="1" dirty="0" smtClean="0">
                <a:solidFill>
                  <a:srgbClr val="4E67C8">
                    <a:lumMod val="75000"/>
                  </a:srgbClr>
                </a:solidFill>
              </a:rPr>
              <a:t>обработать остатками, что </a:t>
            </a:r>
            <a:r>
              <a:rPr lang="ru-RU" sz="3200" i="1" dirty="0">
                <a:solidFill>
                  <a:srgbClr val="4E67C8">
                    <a:lumMod val="75000"/>
                  </a:srgbClr>
                </a:solidFill>
              </a:rPr>
              <a:t>были дома</a:t>
            </a:r>
          </a:p>
        </p:txBody>
      </p:sp>
    </p:spTree>
    <p:extLst>
      <p:ext uri="{BB962C8B-B14F-4D97-AF65-F5344CB8AC3E}">
        <p14:creationId xmlns:p14="http://schemas.microsoft.com/office/powerpoint/2010/main" xmlns="" val="198481901"/>
      </p:ext>
    </p:extLst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Наталья\Desktop\Новая папка (2)\DSC065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067944" cy="228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404664"/>
            <a:ext cx="44644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Вот тут карманчик пришиваем, чтобы удобно в них работать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3" name="Picture 3" descr="C:\Users\Наталья\Desktop\Новая папка (2)\DSC065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59052"/>
            <a:ext cx="4211960" cy="236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3969870"/>
            <a:ext cx="38643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Пришили мы петельку сбоку, чтобы повесить на крючок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3821642"/>
      </p:ext>
    </p:extLst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Наталья\Desktop\Новая папка (2)\DSC0656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33"/>
          <a:stretch/>
        </p:blipFill>
        <p:spPr bwMode="auto">
          <a:xfrm>
            <a:off x="251520" y="404665"/>
            <a:ext cx="4222755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16016" y="404665"/>
            <a:ext cx="44279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Ну вот мы уложились к сроку.</a:t>
            </a:r>
          </a:p>
          <a:p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Взгляните на труда итог!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7" name="Picture 3" descr="C:\Users\Наталья\Desktop\Новая папка (2)\DSC0656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43" r="6199"/>
          <a:stretch/>
        </p:blipFill>
        <p:spPr bwMode="auto">
          <a:xfrm>
            <a:off x="3419871" y="2983450"/>
            <a:ext cx="5391619" cy="301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72320701"/>
      </p:ext>
    </p:extLst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Наталья\Desktop\Новая папка (2)\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4681"/>
            <a:ext cx="4056112" cy="280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4008" y="354314"/>
            <a:ext cx="41044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chemeClr val="accent6">
                    <a:lumMod val="75000"/>
                  </a:schemeClr>
                </a:solidFill>
              </a:rPr>
              <a:t>И кстати, если разобраться, прихватка стоит очень мало. Всего лишь надо покопаться дома в остатках материала.</a:t>
            </a:r>
            <a:endParaRPr lang="ru-RU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171" name="Picture 3" descr="C:\Users\Наталья\Desktop\Новая папка (2)\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757"/>
          <a:stretch/>
        </p:blipFill>
        <p:spPr bwMode="auto">
          <a:xfrm>
            <a:off x="5840637" y="2833666"/>
            <a:ext cx="2907827" cy="400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1" y="3861049"/>
            <a:ext cx="4464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chemeClr val="accent4">
                    <a:lumMod val="50000"/>
                  </a:schemeClr>
                </a:solidFill>
              </a:rPr>
              <a:t>А здесь ещё огромный плюс-мы бережём свою природу. Ведь не бросаем ткани в мусор, а </a:t>
            </a:r>
            <a:r>
              <a:rPr lang="ru-RU" sz="2400" i="1" smtClean="0">
                <a:solidFill>
                  <a:schemeClr val="accent4">
                    <a:lumMod val="50000"/>
                  </a:schemeClr>
                </a:solidFill>
              </a:rPr>
              <a:t>шьём </a:t>
            </a:r>
            <a:r>
              <a:rPr lang="ru-RU" sz="2400" i="1" smtClean="0">
                <a:solidFill>
                  <a:schemeClr val="accent4">
                    <a:lumMod val="50000"/>
                  </a:schemeClr>
                </a:solidFill>
              </a:rPr>
              <a:t>прихватки из </a:t>
            </a:r>
            <a:r>
              <a:rPr lang="ru-RU" sz="2400" i="1" dirty="0" smtClean="0">
                <a:solidFill>
                  <a:schemeClr val="accent4">
                    <a:lumMod val="50000"/>
                  </a:schemeClr>
                </a:solidFill>
              </a:rPr>
              <a:t>отходов.</a:t>
            </a:r>
            <a:endParaRPr lang="ru-RU" sz="2400" i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6472559"/>
      </p:ext>
    </p:extLst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Наталья\Desktop\Новая папка (2)\DSC065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6632"/>
            <a:ext cx="4644008" cy="261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5" y="3789039"/>
            <a:ext cx="616707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rgbClr val="7030A0"/>
                </a:solidFill>
              </a:rPr>
              <a:t>Хотим прорекламировать свою прихватку Вам,</a:t>
            </a:r>
          </a:p>
          <a:p>
            <a:r>
              <a:rPr lang="ru-RU" sz="2000" i="1" dirty="0" smtClean="0">
                <a:solidFill>
                  <a:srgbClr val="7030A0"/>
                </a:solidFill>
              </a:rPr>
              <a:t>В трудную минуту с ней горе пополам.</a:t>
            </a:r>
          </a:p>
          <a:p>
            <a:r>
              <a:rPr lang="ru-RU" sz="2000" i="1" dirty="0" smtClean="0">
                <a:solidFill>
                  <a:srgbClr val="7030A0"/>
                </a:solidFill>
              </a:rPr>
              <a:t>Нам надо взять горячее-прихватку </a:t>
            </a:r>
            <a:r>
              <a:rPr lang="ru-RU" sz="2000" i="1" dirty="0">
                <a:solidFill>
                  <a:srgbClr val="7030A0"/>
                </a:solidFill>
              </a:rPr>
              <a:t>мы </a:t>
            </a:r>
            <a:r>
              <a:rPr lang="ru-RU" sz="2000" i="1" dirty="0" smtClean="0">
                <a:solidFill>
                  <a:srgbClr val="7030A0"/>
                </a:solidFill>
              </a:rPr>
              <a:t>возьмём</a:t>
            </a:r>
          </a:p>
          <a:p>
            <a:r>
              <a:rPr lang="ru-RU" sz="2000" i="1" dirty="0" smtClean="0">
                <a:solidFill>
                  <a:srgbClr val="7030A0"/>
                </a:solidFill>
              </a:rPr>
              <a:t>И руки о тарелки уже не обожжём!</a:t>
            </a:r>
          </a:p>
          <a:p>
            <a:r>
              <a:rPr lang="ru-RU" sz="2000" i="1" dirty="0" smtClean="0">
                <a:solidFill>
                  <a:srgbClr val="7030A0"/>
                </a:solidFill>
              </a:rPr>
              <a:t>Учитесь рукоделию, любимые друзья!</a:t>
            </a:r>
          </a:p>
          <a:p>
            <a:r>
              <a:rPr lang="ru-RU" sz="2000" i="1" dirty="0" smtClean="0">
                <a:solidFill>
                  <a:srgbClr val="7030A0"/>
                </a:solidFill>
              </a:rPr>
              <a:t>Без помощи помощников нам обойтись нельзя!</a:t>
            </a:r>
            <a:endParaRPr lang="ru-RU" sz="2000" i="1" dirty="0">
              <a:solidFill>
                <a:srgbClr val="7030A0"/>
              </a:solidFill>
            </a:endParaRPr>
          </a:p>
          <a:p>
            <a:endParaRPr lang="ru-RU" sz="2000" i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9342168"/>
      </p:ext>
    </p:extLst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8833" y="260648"/>
            <a:ext cx="629371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rgbClr val="FF0000"/>
                </a:solidFill>
              </a:rPr>
              <a:t>Ну что сказать: довольны работой мы своей,</a:t>
            </a:r>
          </a:p>
          <a:p>
            <a:r>
              <a:rPr lang="ru-RU" sz="2000" i="1" dirty="0" smtClean="0">
                <a:solidFill>
                  <a:srgbClr val="FF0000"/>
                </a:solidFill>
              </a:rPr>
              <a:t>И хочется прихватку взять в руки поскорей.</a:t>
            </a:r>
          </a:p>
          <a:p>
            <a:r>
              <a:rPr lang="ru-RU" sz="2000" i="1" dirty="0" smtClean="0">
                <a:solidFill>
                  <a:srgbClr val="FF0000"/>
                </a:solidFill>
              </a:rPr>
              <a:t>Прихватка вышла яркая удобная красивая,</a:t>
            </a:r>
          </a:p>
          <a:p>
            <a:r>
              <a:rPr lang="ru-RU" sz="2000" i="1" dirty="0" smtClean="0">
                <a:solidFill>
                  <a:srgbClr val="FF0000"/>
                </a:solidFill>
              </a:rPr>
              <a:t>А надо для создания совсем чуть-чуть усилия,</a:t>
            </a:r>
          </a:p>
          <a:p>
            <a:r>
              <a:rPr lang="ru-RU" sz="2000" i="1" dirty="0" smtClean="0">
                <a:solidFill>
                  <a:srgbClr val="FF0000"/>
                </a:solidFill>
              </a:rPr>
              <a:t>Конечно, аккуратность, усидчивость добавили,</a:t>
            </a:r>
          </a:p>
          <a:p>
            <a:r>
              <a:rPr lang="ru-RU" sz="2000" i="1" dirty="0" smtClean="0">
                <a:solidFill>
                  <a:srgbClr val="FF0000"/>
                </a:solidFill>
              </a:rPr>
              <a:t>И знаете, </a:t>
            </a:r>
            <a:r>
              <a:rPr lang="ru-RU" sz="2000" i="1" smtClean="0">
                <a:solidFill>
                  <a:srgbClr val="FF0000"/>
                </a:solidFill>
              </a:rPr>
              <a:t>считаем задачею </a:t>
            </a:r>
            <a:r>
              <a:rPr lang="ru-RU" sz="2000" i="1" dirty="0" smtClean="0">
                <a:solidFill>
                  <a:srgbClr val="FF0000"/>
                </a:solidFill>
              </a:rPr>
              <a:t>мы справились.</a:t>
            </a:r>
          </a:p>
          <a:p>
            <a:r>
              <a:rPr lang="ru-RU" sz="2000" i="1" dirty="0" smtClean="0">
                <a:solidFill>
                  <a:srgbClr val="FF0000"/>
                </a:solidFill>
              </a:rPr>
              <a:t>И вот сейчас все дружно хотим мы вам сказать,</a:t>
            </a:r>
          </a:p>
          <a:p>
            <a:r>
              <a:rPr lang="ru-RU" sz="2000" i="1" dirty="0" smtClean="0">
                <a:solidFill>
                  <a:srgbClr val="FF0000"/>
                </a:solidFill>
              </a:rPr>
              <a:t>Чтобы вполне заслуженно поставили нам-</a:t>
            </a:r>
            <a:endParaRPr lang="ru-RU" sz="2000" i="1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Users\Наталья\Desktop\Новая папка (2)\DSC0656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26"/>
          <a:stretch/>
        </p:blipFill>
        <p:spPr bwMode="auto">
          <a:xfrm>
            <a:off x="1403648" y="4149080"/>
            <a:ext cx="5341871" cy="254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56557" y="2996952"/>
            <a:ext cx="22028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</a:rPr>
              <a:t>ПЯТЬ!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0428611"/>
      </p:ext>
    </p:extLst>
  </p:cSld>
  <p:clrMapOvr>
    <a:masterClrMapping/>
  </p:clrMapOvr>
  <p:transition spd="slow" advClick="0" advTm="15000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ymphony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75000"/>
              </a:schemeClr>
            </a:gs>
            <a:gs pos="100000">
              <a:schemeClr val="phClr">
                <a:tint val="75000"/>
                <a:satMod val="2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50000"/>
                <a:satMod val="115000"/>
              </a:schemeClr>
            </a:gs>
            <a:gs pos="100000">
              <a:schemeClr val="phClr">
                <a:tint val="80000"/>
                <a:shade val="100000"/>
                <a:alpha val="85000"/>
                <a:satMod val="25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>
              <a:shade val="95000"/>
              <a:satMod val="115000"/>
            </a:schemeClr>
          </a:solidFill>
          <a:prstDash val="solid"/>
        </a:ln>
        <a:ln w="12700" cap="flat" cmpd="sng" algn="ctr">
          <a:solidFill>
            <a:schemeClr val="phClr">
              <a:shade val="90000"/>
              <a:satMod val="125000"/>
            </a:schemeClr>
          </a:solidFill>
          <a:prstDash val="solid"/>
        </a:ln>
        <a:ln w="25400" cap="flat" cmpd="sng" algn="ctr">
          <a:solidFill>
            <a:schemeClr val="phClr">
              <a:shade val="90000"/>
              <a:satMod val="13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2000" sy="102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4200000"/>
            </a:lightRig>
          </a:scene3d>
          <a:sp3d>
            <a:bevelT w="25400" h="0" prst="convex"/>
          </a:sp3d>
        </a:effectStyle>
        <a:effectStyle>
          <a:effectLst>
            <a:outerShdw blurRad="76200" dist="25400" dir="5400000" sx="102000" sy="102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4200000"/>
            </a:lightRig>
          </a:scene3d>
          <a:sp3d>
            <a:bevelT w="63500" h="254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531</TotalTime>
  <Words>512</Words>
  <Application>Microsoft Office PowerPoint</Application>
  <PresentationFormat>Экран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Учитель</cp:lastModifiedBy>
  <cp:revision>43</cp:revision>
  <dcterms:created xsi:type="dcterms:W3CDTF">2011-10-31T15:13:27Z</dcterms:created>
  <dcterms:modified xsi:type="dcterms:W3CDTF">2013-09-11T09:25:13Z</dcterms:modified>
</cp:coreProperties>
</file>