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  <p:sldMasterId id="2147483744" r:id="rId2"/>
  </p:sldMasterIdLst>
  <p:notesMasterIdLst>
    <p:notesMasterId r:id="rId19"/>
  </p:notesMasterIdLst>
  <p:sldIdLst>
    <p:sldId id="259" r:id="rId3"/>
    <p:sldId id="257" r:id="rId4"/>
    <p:sldId id="258" r:id="rId5"/>
    <p:sldId id="262" r:id="rId6"/>
    <p:sldId id="280" r:id="rId7"/>
    <p:sldId id="256" r:id="rId8"/>
    <p:sldId id="261" r:id="rId9"/>
    <p:sldId id="276" r:id="rId10"/>
    <p:sldId id="266" r:id="rId11"/>
    <p:sldId id="277" r:id="rId12"/>
    <p:sldId id="265" r:id="rId13"/>
    <p:sldId id="264" r:id="rId14"/>
    <p:sldId id="260" r:id="rId15"/>
    <p:sldId id="274" r:id="rId16"/>
    <p:sldId id="268" r:id="rId17"/>
    <p:sldId id="278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000000"/>
    <a:srgbClr val="A4E5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823" autoAdjust="0"/>
  </p:normalViewPr>
  <p:slideViewPr>
    <p:cSldViewPr>
      <p:cViewPr varScale="1">
        <p:scale>
          <a:sx n="102" d="100"/>
          <a:sy n="102" d="100"/>
        </p:scale>
        <p:origin x="-2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4874D9-4415-48F3-B62B-6231EB781972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FC6873-63C5-4E71-A278-5B54133A03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734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C6873-63C5-4E71-A278-5B54133A0328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681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1A936C3-4494-43CD-9E65-838213A7D494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A4A9D79-42EC-4C3C-B775-64CFD95D6C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A936C3-4494-43CD-9E65-838213A7D494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4A9D79-42EC-4C3C-B775-64CFD95D6C1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A936C3-4494-43CD-9E65-838213A7D494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4A9D79-42EC-4C3C-B775-64CFD95D6C1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A936C3-4494-43CD-9E65-838213A7D494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4A9D79-42EC-4C3C-B775-64CFD95D6C1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A936C3-4494-43CD-9E65-838213A7D494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4A9D79-42EC-4C3C-B775-64CFD95D6C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A936C3-4494-43CD-9E65-838213A7D494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4A9D79-42EC-4C3C-B775-64CFD95D6C1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A936C3-4494-43CD-9E65-838213A7D494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4A9D79-42EC-4C3C-B775-64CFD95D6C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61A936C3-4494-43CD-9E65-838213A7D494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4A9D79-42EC-4C3C-B775-64CFD95D6C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1A936C3-4494-43CD-9E65-838213A7D494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A4A9D79-42EC-4C3C-B775-64CFD95D6C1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A936C3-4494-43CD-9E65-838213A7D494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4A9D79-42EC-4C3C-B775-64CFD95D6C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A936C3-4494-43CD-9E65-838213A7D494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4A9D79-42EC-4C3C-B775-64CFD95D6C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15" name="Rectangle 4"/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40458C"/>
                  </a:solidFill>
                </a:endParaRPr>
              </a:p>
            </p:txBody>
          </p:sp>
          <p:grpSp>
            <p:nvGrpSpPr>
              <p:cNvPr id="16" name="Group 5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18" name="Line 6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9" name="Line 7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20" name="Line 8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21" name="Line 9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22" name="Line 10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23" name="Line 11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24" name="Line 12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25" name="Line 13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26" name="Line 14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27" name="Line 15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28" name="Line 16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29" name="Line 17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0" name="Line 18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1" name="Line 19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2" name="Line 20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3" name="Line 21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" name="Line 22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" name="Line 23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6" name="Line 24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7" name="Line 25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8" name="Line 26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9" name="Line 27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40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41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42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43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44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45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46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47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48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49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50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51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52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53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54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55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56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57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58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59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60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61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62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63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64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65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66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67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68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</p:grpSp>
          <p:sp>
            <p:nvSpPr>
              <p:cNvPr id="17" name="Line 57"/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40458C"/>
                  </a:solidFill>
                </a:endParaRPr>
              </a:p>
            </p:txBody>
          </p:sp>
        </p:grpSp>
        <p:grpSp>
          <p:nvGrpSpPr>
            <p:cNvPr id="6" name="Group 58"/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11" name="Line 59"/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40458C"/>
                  </a:solidFill>
                </a:endParaRPr>
              </a:p>
            </p:txBody>
          </p:sp>
          <p:sp>
            <p:nvSpPr>
              <p:cNvPr id="12" name="Line 60"/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40458C"/>
                  </a:solidFill>
                </a:endParaRPr>
              </a:p>
            </p:txBody>
          </p:sp>
          <p:sp>
            <p:nvSpPr>
              <p:cNvPr id="13" name="Line 61"/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40458C"/>
                  </a:solidFill>
                </a:endParaRPr>
              </a:p>
            </p:txBody>
          </p:sp>
          <p:sp>
            <p:nvSpPr>
              <p:cNvPr id="14" name="Arc 62"/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40458C"/>
                  </a:solidFill>
                </a:endParaRPr>
              </a:p>
            </p:txBody>
          </p:sp>
        </p:grpSp>
        <p:grpSp>
          <p:nvGrpSpPr>
            <p:cNvPr id="7" name="Group 63"/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8" name="Line 64"/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40458C"/>
                  </a:solidFill>
                </a:endParaRPr>
              </a:p>
            </p:txBody>
          </p:sp>
          <p:sp>
            <p:nvSpPr>
              <p:cNvPr id="9" name="Line 65"/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40458C"/>
                  </a:solidFill>
                </a:endParaRPr>
              </a:p>
            </p:txBody>
          </p:sp>
          <p:sp>
            <p:nvSpPr>
              <p:cNvPr id="10" name="Arc 66"/>
              <p:cNvSpPr>
                <a:spLocks/>
              </p:cNvSpPr>
              <p:nvPr/>
            </p:nvSpPr>
            <p:spPr bwMode="ltGray">
              <a:xfrm rot="5400000">
                <a:off x="5097" y="3346"/>
                <a:ext cx="156" cy="157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40458C"/>
                  </a:solidFill>
                </a:endParaRPr>
              </a:p>
            </p:txBody>
          </p:sp>
        </p:grpSp>
      </p:grpSp>
      <p:sp>
        <p:nvSpPr>
          <p:cNvPr id="24643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990600" y="1752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24644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309938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58C"/>
              </a:solidFill>
            </a:endParaRPr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58C"/>
              </a:solidFill>
            </a:endParaRPr>
          </a:p>
        </p:txBody>
      </p:sp>
      <p:sp>
        <p:nvSpPr>
          <p:cNvPr id="71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C23BB2-2F1A-4A89-999D-DE44004486D7}" type="slidenum">
              <a:rPr lang="ru-RU">
                <a:solidFill>
                  <a:srgbClr val="40458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787465"/>
      </p:ext>
    </p:extLst>
  </p:cSld>
  <p:clrMapOvr>
    <a:masterClrMapping/>
  </p:clrMapOvr>
  <p:transition spd="med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58C"/>
              </a:solidFill>
            </a:endParaRPr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58C"/>
              </a:solidFill>
            </a:endParaRPr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01C32-A2FE-45F1-8550-861FE9F2EB78}" type="slidenum">
              <a:rPr lang="ru-RU">
                <a:solidFill>
                  <a:srgbClr val="40458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086767"/>
      </p:ext>
    </p:extLst>
  </p:cSld>
  <p:clrMapOvr>
    <a:masterClrMapping/>
  </p:clrMapOvr>
  <p:transition spd="med"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58C"/>
              </a:solidFill>
            </a:endParaRPr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58C"/>
              </a:solidFill>
            </a:endParaRPr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F7FC85-E715-4155-8607-02B675148B6B}" type="slidenum">
              <a:rPr lang="ru-RU">
                <a:solidFill>
                  <a:srgbClr val="40458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427995"/>
      </p:ext>
    </p:extLst>
  </p:cSld>
  <p:clrMapOvr>
    <a:masterClrMapping/>
  </p:clrMapOvr>
  <p:transition spd="med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58C"/>
              </a:solidFill>
            </a:endParaRPr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58C"/>
              </a:solidFill>
            </a:endParaRPr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A5F9F-CA20-4AA6-8DF8-1096058A427B}" type="slidenum">
              <a:rPr lang="ru-RU">
                <a:solidFill>
                  <a:srgbClr val="40458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866465"/>
      </p:ext>
    </p:extLst>
  </p:cSld>
  <p:clrMapOvr>
    <a:masterClrMapping/>
  </p:clrMapOvr>
  <p:transition spd="med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58C"/>
              </a:solidFill>
            </a:endParaRPr>
          </a:p>
        </p:txBody>
      </p:sp>
      <p:sp>
        <p:nvSpPr>
          <p:cNvPr id="8" name="Rectangle 6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58C"/>
              </a:solidFill>
            </a:endParaRPr>
          </a:p>
        </p:txBody>
      </p:sp>
      <p:sp>
        <p:nvSpPr>
          <p:cNvPr id="9" name="Rectangle 6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F55796-8017-427B-8368-DC02917CE142}" type="slidenum">
              <a:rPr lang="ru-RU">
                <a:solidFill>
                  <a:srgbClr val="40458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967861"/>
      </p:ext>
    </p:extLst>
  </p:cSld>
  <p:clrMapOvr>
    <a:masterClrMapping/>
  </p:clrMapOvr>
  <p:transition spd="med"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58C"/>
              </a:solidFill>
            </a:endParaRPr>
          </a:p>
        </p:txBody>
      </p:sp>
      <p:sp>
        <p:nvSpPr>
          <p:cNvPr id="4" name="Rectangle 6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58C"/>
              </a:solidFill>
            </a:endParaRPr>
          </a:p>
        </p:txBody>
      </p:sp>
      <p:sp>
        <p:nvSpPr>
          <p:cNvPr id="5" name="Rectangle 6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92527-D255-4C2C-BF2E-E3C67D316DAA}" type="slidenum">
              <a:rPr lang="ru-RU">
                <a:solidFill>
                  <a:srgbClr val="40458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009696"/>
      </p:ext>
    </p:extLst>
  </p:cSld>
  <p:clrMapOvr>
    <a:masterClrMapping/>
  </p:clrMapOvr>
  <p:transition spd="med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58C"/>
              </a:solidFill>
            </a:endParaRPr>
          </a:p>
        </p:txBody>
      </p:sp>
      <p:sp>
        <p:nvSpPr>
          <p:cNvPr id="3" name="Rectangle 6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58C"/>
              </a:solidFill>
            </a:endParaRPr>
          </a:p>
        </p:txBody>
      </p:sp>
      <p:sp>
        <p:nvSpPr>
          <p:cNvPr id="4" name="Rectangle 6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4AB941-290F-491F-911F-92568E4AC71E}" type="slidenum">
              <a:rPr lang="ru-RU">
                <a:solidFill>
                  <a:srgbClr val="40458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285324"/>
      </p:ext>
    </p:extLst>
  </p:cSld>
  <p:clrMapOvr>
    <a:masterClrMapping/>
  </p:clrMapOvr>
  <p:transition spd="med"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58C"/>
              </a:solidFill>
            </a:endParaRPr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58C"/>
              </a:solidFill>
            </a:endParaRPr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2FC80D-E859-488B-BA19-F3DB7059D6B5}" type="slidenum">
              <a:rPr lang="ru-RU">
                <a:solidFill>
                  <a:srgbClr val="40458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640926"/>
      </p:ext>
    </p:extLst>
  </p:cSld>
  <p:clrMapOvr>
    <a:masterClrMapping/>
  </p:clrMapOvr>
  <p:transition spd="med"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58C"/>
              </a:solidFill>
            </a:endParaRPr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58C"/>
              </a:solidFill>
            </a:endParaRPr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8E00B-3841-415E-879C-606A9FBF41E5}" type="slidenum">
              <a:rPr lang="ru-RU">
                <a:solidFill>
                  <a:srgbClr val="40458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828967"/>
      </p:ext>
    </p:extLst>
  </p:cSld>
  <p:clrMapOvr>
    <a:masterClrMapping/>
  </p:clrMapOvr>
  <p:transition spd="med"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58C"/>
              </a:solidFill>
            </a:endParaRPr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58C"/>
              </a:solidFill>
            </a:endParaRPr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3A0B99-DD66-4EC6-B959-A5B60A315FEA}" type="slidenum">
              <a:rPr lang="ru-RU">
                <a:solidFill>
                  <a:srgbClr val="40458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741245"/>
      </p:ext>
    </p:extLst>
  </p:cSld>
  <p:clrMapOvr>
    <a:masterClrMapping/>
  </p:clrMapOvr>
  <p:transition spd="med"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00250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84835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58C"/>
              </a:solidFill>
            </a:endParaRPr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58C"/>
              </a:solidFill>
            </a:endParaRPr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559D2-7B68-4FE4-81DE-09D59DE91C2D}" type="slidenum">
              <a:rPr lang="ru-RU">
                <a:solidFill>
                  <a:srgbClr val="40458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178917"/>
      </p:ext>
    </p:extLst>
  </p:cSld>
  <p:clrMapOvr>
    <a:masterClrMapping/>
  </p:clrMapOvr>
  <p:transition spd="med">
    <p:pull dir="l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838200" y="1905000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58C"/>
              </a:solidFill>
            </a:endParaRPr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58C"/>
              </a:solidFill>
            </a:endParaRPr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338FC7-1DCB-4F6E-B4F5-B34EE3059CE1}" type="slidenum">
              <a:rPr lang="ru-RU">
                <a:solidFill>
                  <a:srgbClr val="40458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040254"/>
      </p:ext>
    </p:extLst>
  </p:cSld>
  <p:clrMapOvr>
    <a:masterClrMapping/>
  </p:clrMapOvr>
  <p:transition spd="med">
    <p:pull dir="l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77724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038600"/>
            <a:ext cx="77724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58C"/>
              </a:solidFill>
            </a:endParaRPr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58C"/>
              </a:solidFill>
            </a:endParaRPr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A8E8D8-0691-4CB3-9F29-13E5A3F90F55}" type="slidenum">
              <a:rPr lang="ru-RU">
                <a:solidFill>
                  <a:srgbClr val="40458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483554"/>
      </p:ext>
    </p:extLst>
  </p:cSld>
  <p:clrMapOvr>
    <a:masterClrMapping/>
  </p:clrMapOvr>
  <p:transition spd="med">
    <p:pull dir="l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58C"/>
              </a:solidFill>
            </a:endParaRPr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58C"/>
              </a:solidFill>
            </a:endParaRPr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B0095-FB11-4F98-BA87-7196B7BE3EC7}" type="slidenum">
              <a:rPr lang="ru-RU">
                <a:solidFill>
                  <a:srgbClr val="40458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957073"/>
      </p:ext>
    </p:extLst>
  </p:cSld>
  <p:clrMapOvr>
    <a:masterClrMapping/>
  </p:clrMapOvr>
  <p:transition spd="med">
    <p:pull dir="ld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артинка 3"/>
          <p:cNvSpPr>
            <a:spLocks noGrp="1"/>
          </p:cNvSpPr>
          <p:nvPr>
            <p:ph type="clipArt"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58C"/>
              </a:solidFill>
            </a:endParaRPr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58C"/>
              </a:solidFill>
            </a:endParaRPr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B93DC1-AE56-4991-AC8B-5A0E919259C5}" type="slidenum">
              <a:rPr lang="ru-RU">
                <a:solidFill>
                  <a:srgbClr val="40458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708694"/>
      </p:ext>
    </p:extLst>
  </p:cSld>
  <p:clrMapOvr>
    <a:masterClrMapping/>
  </p:clrMapOvr>
  <p:transition spd="med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1A936C3-4494-43CD-9E65-838213A7D494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A4A9D79-42EC-4C3C-B775-64CFD95D6C1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2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1039" name="Group 4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1070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71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72" name="Line 7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73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74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75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76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77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78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79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80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81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82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83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84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85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86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87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88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89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90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91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</p:grpSp>
          <p:grpSp>
            <p:nvGrpSpPr>
              <p:cNvPr id="1040" name="Group 27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1041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42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43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44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45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46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47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48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49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50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51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52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53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54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55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56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57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58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59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60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61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62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63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64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65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66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67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68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1069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40458C"/>
                    </a:solidFill>
                  </a:endParaRPr>
                </a:p>
              </p:txBody>
            </p:sp>
          </p:grpSp>
        </p:grpSp>
        <p:sp>
          <p:nvSpPr>
            <p:cNvPr id="1033" name="Rectangle 57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40458C"/>
                </a:solidFill>
              </a:endParaRPr>
            </a:p>
          </p:txBody>
        </p:sp>
        <p:sp>
          <p:nvSpPr>
            <p:cNvPr id="1034" name="Line 58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40458C"/>
                </a:solidFill>
              </a:endParaRPr>
            </a:p>
          </p:txBody>
        </p:sp>
        <p:grpSp>
          <p:nvGrpSpPr>
            <p:cNvPr id="1035" name="Group 59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1036" name="Line 60"/>
              <p:cNvSpPr>
                <a:spLocks noChangeShapeType="1"/>
              </p:cNvSpPr>
              <p:nvPr/>
            </p:nvSpPr>
            <p:spPr bwMode="ltGray">
              <a:xfrm flipH="1">
                <a:off x="96" y="1037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40458C"/>
                  </a:solidFill>
                </a:endParaRPr>
              </a:p>
            </p:txBody>
          </p:sp>
          <p:sp>
            <p:nvSpPr>
              <p:cNvPr id="1037" name="Line 61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40458C"/>
                  </a:solidFill>
                </a:endParaRPr>
              </a:p>
            </p:txBody>
          </p:sp>
          <p:sp>
            <p:nvSpPr>
              <p:cNvPr id="1038" name="Arc 62"/>
              <p:cNvSpPr>
                <a:spLocks/>
              </p:cNvSpPr>
              <p:nvPr/>
            </p:nvSpPr>
            <p:spPr bwMode="ltGray">
              <a:xfrm flipH="1">
                <a:off x="217" y="916"/>
                <a:ext cx="239" cy="239"/>
              </a:xfrm>
              <a:custGeom>
                <a:avLst/>
                <a:gdLst>
                  <a:gd name="T0" fmla="*/ 1 w 43195"/>
                  <a:gd name="T1" fmla="*/ 0 h 43200"/>
                  <a:gd name="T2" fmla="*/ 0 w 43195"/>
                  <a:gd name="T3" fmla="*/ 1 h 43200"/>
                  <a:gd name="T4" fmla="*/ 1 w 43195"/>
                  <a:gd name="T5" fmla="*/ 1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40458C"/>
                  </a:solidFill>
                </a:endParaRPr>
              </a:p>
            </p:txBody>
          </p:sp>
        </p:grpSp>
      </p:grpSp>
      <p:sp>
        <p:nvSpPr>
          <p:cNvPr id="1027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50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3617" name="Rectangle 6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40458C"/>
              </a:solidFill>
            </a:endParaRPr>
          </a:p>
        </p:txBody>
      </p:sp>
      <p:sp>
        <p:nvSpPr>
          <p:cNvPr id="23618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40458C"/>
              </a:solidFill>
            </a:endParaRPr>
          </a:p>
        </p:txBody>
      </p:sp>
      <p:sp>
        <p:nvSpPr>
          <p:cNvPr id="23619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0A9ECE3-4DB1-4F0F-A9D0-7DC22B16DE09}" type="slidenum">
              <a:rPr lang="ru-RU">
                <a:solidFill>
                  <a:srgbClr val="404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442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</p:sldLayoutIdLst>
  <p:transition spd="med">
    <p:pull dir="ld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itchFamily="2" charset="2"/>
        <a:buBlip>
          <a:blip r:embed="rId17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itchFamily="2" charset="2"/>
        <a:buChar char="w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7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8.png"/><Relationship Id="rId5" Type="http://schemas.openxmlformats.org/officeDocument/2006/relationships/image" Target="../media/image21.png"/><Relationship Id="rId15" Type="http://schemas.openxmlformats.org/officeDocument/2006/relationships/image" Target="../media/image29.png"/><Relationship Id="rId10" Type="http://schemas.openxmlformats.org/officeDocument/2006/relationships/image" Target="../media/image25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Relationship Id="rId1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&#1040;&#1089;&#1087;&#1077;&#1082;&#1090;&#1099;%20&#1082;&#1091;&#1083;&#1100;&#1090;&#1091;&#1088;&#1086;&#1074;&#1077;&#1076;..doc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013176"/>
            <a:ext cx="1804572" cy="1572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7584" y="3284984"/>
            <a:ext cx="81889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dirty="0" smtClean="0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ВИДЫ ПАРАЛЛЕЛОГРАММА</a:t>
            </a:r>
            <a:endParaRPr lang="ru-RU" sz="4400" b="1" dirty="0">
              <a:ln w="18000">
                <a:solidFill>
                  <a:srgbClr val="FFC00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1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1196752"/>
            <a:ext cx="3240087" cy="230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995936" y="45811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979712" y="5882952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математики Боброва Елена Валентиновна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537520" y="188640"/>
            <a:ext cx="660648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казенное специальное (коррекционное) образовательное учреждение Владимирской области для обучающихся, воспитанников с ограниченными возможностями здоровья «Специальная (коррекционная) общеобразовательная  школа-интернат V вида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г. Владимир»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ru-RU" dirty="0" smtClean="0"/>
              <a:t>       </a:t>
            </a:r>
            <a:r>
              <a:rPr lang="ru-RU" dirty="0" smtClean="0">
                <a:solidFill>
                  <a:srgbClr val="FF0000"/>
                </a:solidFill>
              </a:rPr>
              <a:t>Четырехугольники</a:t>
            </a:r>
            <a:endParaRPr lang="ru-RU" dirty="0">
              <a:solidFill>
                <a:srgbClr val="FF0000"/>
              </a:solidFill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rot="10800000" flipV="1">
            <a:off x="1547664" y="1052736"/>
            <a:ext cx="857256" cy="642942"/>
          </a:xfrm>
          <a:prstGeom prst="straightConnector1">
            <a:avLst/>
          </a:prstGeom>
          <a:ln w="76200">
            <a:solidFill>
              <a:schemeClr val="accent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AutoShape 11"/>
          <p:cNvSpPr>
            <a:spLocks noChangeArrowheads="1"/>
          </p:cNvSpPr>
          <p:nvPr/>
        </p:nvSpPr>
        <p:spPr bwMode="auto">
          <a:xfrm>
            <a:off x="45981" y="2214554"/>
            <a:ext cx="1643074" cy="681030"/>
          </a:xfrm>
          <a:prstGeom prst="parallelogram">
            <a:avLst>
              <a:gd name="adj" fmla="val 64286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214282" y="3034225"/>
            <a:ext cx="1695464" cy="619108"/>
          </a:xfrm>
          <a:prstGeom prst="re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14282" y="3929066"/>
            <a:ext cx="914400" cy="914400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AutoShape 12"/>
          <p:cNvSpPr>
            <a:spLocks noChangeArrowheads="1"/>
          </p:cNvSpPr>
          <p:nvPr/>
        </p:nvSpPr>
        <p:spPr bwMode="auto">
          <a:xfrm>
            <a:off x="1762108" y="3293275"/>
            <a:ext cx="762000" cy="2057400"/>
          </a:xfrm>
          <a:prstGeom prst="diamond">
            <a:avLst/>
          </a:prstGeom>
          <a:solidFill>
            <a:schemeClr val="bg2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cxnSp>
        <p:nvCxnSpPr>
          <p:cNvPr id="19" name="Прямая со стрелкой 18"/>
          <p:cNvCxnSpPr/>
          <p:nvPr/>
        </p:nvCxnSpPr>
        <p:spPr>
          <a:xfrm rot="5400000">
            <a:off x="3869634" y="1467070"/>
            <a:ext cx="842962" cy="14294"/>
          </a:xfrm>
          <a:prstGeom prst="straightConnector1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AutoShape 23"/>
          <p:cNvSpPr>
            <a:spLocks noChangeArrowheads="1"/>
          </p:cNvSpPr>
          <p:nvPr/>
        </p:nvSpPr>
        <p:spPr bwMode="auto">
          <a:xfrm rot="10800000">
            <a:off x="3464711" y="3501008"/>
            <a:ext cx="2000264" cy="1214446"/>
          </a:xfrm>
          <a:custGeom>
            <a:avLst/>
            <a:gdLst>
              <a:gd name="G0" fmla="+- 2529 0 0"/>
              <a:gd name="G1" fmla="+- 21600 0 2529"/>
              <a:gd name="G2" fmla="*/ 2529 1 2"/>
              <a:gd name="G3" fmla="+- 21600 0 G2"/>
              <a:gd name="G4" fmla="+/ 2529 21600 2"/>
              <a:gd name="G5" fmla="+/ G1 0 2"/>
              <a:gd name="G6" fmla="*/ 21600 21600 2529"/>
              <a:gd name="G7" fmla="*/ G6 1 2"/>
              <a:gd name="G8" fmla="+- 21600 0 G7"/>
              <a:gd name="G9" fmla="*/ 21600 1 2"/>
              <a:gd name="G10" fmla="+- 2529 0 G9"/>
              <a:gd name="G11" fmla="?: G10 G8 0"/>
              <a:gd name="G12" fmla="?: G10 G7 21600"/>
              <a:gd name="T0" fmla="*/ 20335 w 21600"/>
              <a:gd name="T1" fmla="*/ 10800 h 21600"/>
              <a:gd name="T2" fmla="*/ 10800 w 21600"/>
              <a:gd name="T3" fmla="*/ 21600 h 21600"/>
              <a:gd name="T4" fmla="*/ 1265 w 21600"/>
              <a:gd name="T5" fmla="*/ 10800 h 21600"/>
              <a:gd name="T6" fmla="*/ 10800 w 21600"/>
              <a:gd name="T7" fmla="*/ 0 h 21600"/>
              <a:gd name="T8" fmla="*/ 3065 w 21600"/>
              <a:gd name="T9" fmla="*/ 3065 h 21600"/>
              <a:gd name="T10" fmla="*/ 18535 w 21600"/>
              <a:gd name="T11" fmla="*/ 18535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529" y="21600"/>
                </a:lnTo>
                <a:lnTo>
                  <a:pt x="19071" y="21600"/>
                </a:lnTo>
                <a:lnTo>
                  <a:pt x="21600" y="0"/>
                </a:lnTo>
                <a:close/>
              </a:path>
            </a:pathLst>
          </a:custGeom>
          <a:gradFill rotWithShape="0">
            <a:gsLst>
              <a:gs pos="0">
                <a:srgbClr val="FF66FF"/>
              </a:gs>
              <a:gs pos="100000">
                <a:srgbClr val="FF66FF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" name="AutoShape 23"/>
          <p:cNvSpPr>
            <a:spLocks noChangeArrowheads="1"/>
          </p:cNvSpPr>
          <p:nvPr/>
        </p:nvSpPr>
        <p:spPr bwMode="auto">
          <a:xfrm rot="10800000">
            <a:off x="3214678" y="2412293"/>
            <a:ext cx="2500330" cy="928737"/>
          </a:xfrm>
          <a:custGeom>
            <a:avLst/>
            <a:gdLst>
              <a:gd name="G0" fmla="+- 2529 0 0"/>
              <a:gd name="G1" fmla="+- 21600 0 2529"/>
              <a:gd name="G2" fmla="*/ 2529 1 2"/>
              <a:gd name="G3" fmla="+- 21600 0 G2"/>
              <a:gd name="G4" fmla="+/ 2529 21600 2"/>
              <a:gd name="G5" fmla="+/ G1 0 2"/>
              <a:gd name="G6" fmla="*/ 21600 21600 2529"/>
              <a:gd name="G7" fmla="*/ G6 1 2"/>
              <a:gd name="G8" fmla="+- 21600 0 G7"/>
              <a:gd name="G9" fmla="*/ 21600 1 2"/>
              <a:gd name="G10" fmla="+- 2529 0 G9"/>
              <a:gd name="G11" fmla="?: G10 G8 0"/>
              <a:gd name="G12" fmla="?: G10 G7 21600"/>
              <a:gd name="T0" fmla="*/ 20335 w 21600"/>
              <a:gd name="T1" fmla="*/ 10800 h 21600"/>
              <a:gd name="T2" fmla="*/ 10800 w 21600"/>
              <a:gd name="T3" fmla="*/ 21600 h 21600"/>
              <a:gd name="T4" fmla="*/ 1265 w 21600"/>
              <a:gd name="T5" fmla="*/ 10800 h 21600"/>
              <a:gd name="T6" fmla="*/ 10800 w 21600"/>
              <a:gd name="T7" fmla="*/ 0 h 21600"/>
              <a:gd name="T8" fmla="*/ 3065 w 21600"/>
              <a:gd name="T9" fmla="*/ 3065 h 21600"/>
              <a:gd name="T10" fmla="*/ 18535 w 21600"/>
              <a:gd name="T11" fmla="*/ 18535 h 21600"/>
              <a:gd name="connsiteX0" fmla="*/ 0 w 28800"/>
              <a:gd name="connsiteY0" fmla="*/ 0 h 21601"/>
              <a:gd name="connsiteX1" fmla="*/ 9729 w 28800"/>
              <a:gd name="connsiteY1" fmla="*/ 21601 h 21601"/>
              <a:gd name="connsiteX2" fmla="*/ 26271 w 28800"/>
              <a:gd name="connsiteY2" fmla="*/ 21601 h 21601"/>
              <a:gd name="connsiteX3" fmla="*/ 28800 w 28800"/>
              <a:gd name="connsiteY3" fmla="*/ 1 h 21601"/>
              <a:gd name="connsiteX4" fmla="*/ 0 w 28800"/>
              <a:gd name="connsiteY4" fmla="*/ 0 h 21601"/>
              <a:gd name="connsiteX0" fmla="*/ 0 w 28000"/>
              <a:gd name="connsiteY0" fmla="*/ 0 h 21601"/>
              <a:gd name="connsiteX1" fmla="*/ 9729 w 28000"/>
              <a:gd name="connsiteY1" fmla="*/ 21601 h 21601"/>
              <a:gd name="connsiteX2" fmla="*/ 26271 w 28000"/>
              <a:gd name="connsiteY2" fmla="*/ 21601 h 21601"/>
              <a:gd name="connsiteX3" fmla="*/ 28000 w 28000"/>
              <a:gd name="connsiteY3" fmla="*/ 1 h 21601"/>
              <a:gd name="connsiteX4" fmla="*/ 0 w 28000"/>
              <a:gd name="connsiteY4" fmla="*/ 0 h 21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000" h="21601">
                <a:moveTo>
                  <a:pt x="0" y="0"/>
                </a:moveTo>
                <a:lnTo>
                  <a:pt x="9729" y="21601"/>
                </a:lnTo>
                <a:lnTo>
                  <a:pt x="26271" y="21601"/>
                </a:lnTo>
                <a:lnTo>
                  <a:pt x="28000" y="1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FF66FF"/>
              </a:gs>
              <a:gs pos="100000">
                <a:srgbClr val="FF66FF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" name="AutoShape 23"/>
          <p:cNvSpPr>
            <a:spLocks noChangeArrowheads="1"/>
          </p:cNvSpPr>
          <p:nvPr/>
        </p:nvSpPr>
        <p:spPr bwMode="auto">
          <a:xfrm rot="10800000">
            <a:off x="3319296" y="4891784"/>
            <a:ext cx="1751551" cy="928709"/>
          </a:xfrm>
          <a:custGeom>
            <a:avLst/>
            <a:gdLst>
              <a:gd name="G0" fmla="+- 2529 0 0"/>
              <a:gd name="G1" fmla="+- 21600 0 2529"/>
              <a:gd name="G2" fmla="*/ 2529 1 2"/>
              <a:gd name="G3" fmla="+- 21600 0 G2"/>
              <a:gd name="G4" fmla="+/ 2529 21600 2"/>
              <a:gd name="G5" fmla="+/ G1 0 2"/>
              <a:gd name="G6" fmla="*/ 21600 21600 2529"/>
              <a:gd name="G7" fmla="*/ G6 1 2"/>
              <a:gd name="G8" fmla="+- 21600 0 G7"/>
              <a:gd name="G9" fmla="*/ 21600 1 2"/>
              <a:gd name="G10" fmla="+- 2529 0 G9"/>
              <a:gd name="G11" fmla="?: G10 G8 0"/>
              <a:gd name="G12" fmla="?: G10 G7 21600"/>
              <a:gd name="T0" fmla="*/ 20335 w 21600"/>
              <a:gd name="T1" fmla="*/ 10800 h 21600"/>
              <a:gd name="T2" fmla="*/ 10800 w 21600"/>
              <a:gd name="T3" fmla="*/ 21600 h 21600"/>
              <a:gd name="T4" fmla="*/ 1265 w 21600"/>
              <a:gd name="T5" fmla="*/ 10800 h 21600"/>
              <a:gd name="T6" fmla="*/ 10800 w 21600"/>
              <a:gd name="T7" fmla="*/ 0 h 21600"/>
              <a:gd name="T8" fmla="*/ 3065 w 21600"/>
              <a:gd name="T9" fmla="*/ 3065 h 21600"/>
              <a:gd name="T10" fmla="*/ 18535 w 21600"/>
              <a:gd name="T11" fmla="*/ 18535 h 21600"/>
              <a:gd name="connsiteX0" fmla="*/ 749 w 19071"/>
              <a:gd name="connsiteY0" fmla="*/ 0 h 21938"/>
              <a:gd name="connsiteX1" fmla="*/ 0 w 19071"/>
              <a:gd name="connsiteY1" fmla="*/ 21938 h 21938"/>
              <a:gd name="connsiteX2" fmla="*/ 16542 w 19071"/>
              <a:gd name="connsiteY2" fmla="*/ 21938 h 21938"/>
              <a:gd name="connsiteX3" fmla="*/ 19071 w 19071"/>
              <a:gd name="connsiteY3" fmla="*/ 338 h 21938"/>
              <a:gd name="connsiteX4" fmla="*/ 749 w 19071"/>
              <a:gd name="connsiteY4" fmla="*/ 0 h 21938"/>
              <a:gd name="connsiteX0" fmla="*/ 250 w 18572"/>
              <a:gd name="connsiteY0" fmla="*/ 0 h 21938"/>
              <a:gd name="connsiteX1" fmla="*/ 250 w 18572"/>
              <a:gd name="connsiteY1" fmla="*/ 21938 h 21938"/>
              <a:gd name="connsiteX2" fmla="*/ 16043 w 18572"/>
              <a:gd name="connsiteY2" fmla="*/ 21938 h 21938"/>
              <a:gd name="connsiteX3" fmla="*/ 18572 w 18572"/>
              <a:gd name="connsiteY3" fmla="*/ 338 h 21938"/>
              <a:gd name="connsiteX4" fmla="*/ 250 w 18572"/>
              <a:gd name="connsiteY4" fmla="*/ 0 h 21938"/>
              <a:gd name="connsiteX0" fmla="*/ 250 w 23643"/>
              <a:gd name="connsiteY0" fmla="*/ 0 h 21938"/>
              <a:gd name="connsiteX1" fmla="*/ 250 w 23643"/>
              <a:gd name="connsiteY1" fmla="*/ 21938 h 21938"/>
              <a:gd name="connsiteX2" fmla="*/ 16043 w 23643"/>
              <a:gd name="connsiteY2" fmla="*/ 21938 h 21938"/>
              <a:gd name="connsiteX3" fmla="*/ 23643 w 23643"/>
              <a:gd name="connsiteY3" fmla="*/ 338 h 21938"/>
              <a:gd name="connsiteX4" fmla="*/ 250 w 23643"/>
              <a:gd name="connsiteY4" fmla="*/ 0 h 21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643" h="21938">
                <a:moveTo>
                  <a:pt x="250" y="0"/>
                </a:moveTo>
                <a:cubicBezTo>
                  <a:pt x="0" y="7313"/>
                  <a:pt x="500" y="14625"/>
                  <a:pt x="250" y="21938"/>
                </a:cubicBezTo>
                <a:lnTo>
                  <a:pt x="16043" y="21938"/>
                </a:lnTo>
                <a:lnTo>
                  <a:pt x="23643" y="338"/>
                </a:lnTo>
                <a:lnTo>
                  <a:pt x="250" y="0"/>
                </a:lnTo>
                <a:close/>
              </a:path>
            </a:pathLst>
          </a:custGeom>
          <a:gradFill rotWithShape="0">
            <a:gsLst>
              <a:gs pos="0">
                <a:srgbClr val="FF66FF"/>
              </a:gs>
              <a:gs pos="100000">
                <a:srgbClr val="FF66FF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7" name="Rectangle 6"/>
          <p:cNvSpPr>
            <a:spLocks noChangeArrowheads="1"/>
          </p:cNvSpPr>
          <p:nvPr/>
        </p:nvSpPr>
        <p:spPr bwMode="auto">
          <a:xfrm flipH="1">
            <a:off x="6516216" y="2249567"/>
            <a:ext cx="1743491" cy="2161739"/>
          </a:xfrm>
          <a:custGeom>
            <a:avLst/>
            <a:gdLst>
              <a:gd name="connsiteX0" fmla="*/ 0 w 1207782"/>
              <a:gd name="connsiteY0" fmla="*/ 0 h 1598322"/>
              <a:gd name="connsiteX1" fmla="*/ 1207782 w 1207782"/>
              <a:gd name="connsiteY1" fmla="*/ 0 h 1598322"/>
              <a:gd name="connsiteX2" fmla="*/ 1207782 w 1207782"/>
              <a:gd name="connsiteY2" fmla="*/ 1598322 h 1598322"/>
              <a:gd name="connsiteX3" fmla="*/ 0 w 1207782"/>
              <a:gd name="connsiteY3" fmla="*/ 1598322 h 1598322"/>
              <a:gd name="connsiteX4" fmla="*/ 0 w 1207782"/>
              <a:gd name="connsiteY4" fmla="*/ 0 h 1598322"/>
              <a:gd name="connsiteX0" fmla="*/ 0 w 1207782"/>
              <a:gd name="connsiteY0" fmla="*/ 0 h 1598322"/>
              <a:gd name="connsiteX1" fmla="*/ 792146 w 1207782"/>
              <a:gd name="connsiteY1" fmla="*/ 489528 h 1598322"/>
              <a:gd name="connsiteX2" fmla="*/ 1207782 w 1207782"/>
              <a:gd name="connsiteY2" fmla="*/ 1598322 h 1598322"/>
              <a:gd name="connsiteX3" fmla="*/ 0 w 1207782"/>
              <a:gd name="connsiteY3" fmla="*/ 1598322 h 1598322"/>
              <a:gd name="connsiteX4" fmla="*/ 0 w 1207782"/>
              <a:gd name="connsiteY4" fmla="*/ 0 h 1598322"/>
              <a:gd name="connsiteX0" fmla="*/ 0 w 1207782"/>
              <a:gd name="connsiteY0" fmla="*/ 0 h 1598322"/>
              <a:gd name="connsiteX1" fmla="*/ 893746 w 1207782"/>
              <a:gd name="connsiteY1" fmla="*/ 406400 h 1598322"/>
              <a:gd name="connsiteX2" fmla="*/ 1207782 w 1207782"/>
              <a:gd name="connsiteY2" fmla="*/ 1598322 h 1598322"/>
              <a:gd name="connsiteX3" fmla="*/ 0 w 1207782"/>
              <a:gd name="connsiteY3" fmla="*/ 1598322 h 1598322"/>
              <a:gd name="connsiteX4" fmla="*/ 0 w 1207782"/>
              <a:gd name="connsiteY4" fmla="*/ 0 h 1598322"/>
              <a:gd name="connsiteX0" fmla="*/ 0 w 1669600"/>
              <a:gd name="connsiteY0" fmla="*/ 0 h 1866176"/>
              <a:gd name="connsiteX1" fmla="*/ 1355564 w 1669600"/>
              <a:gd name="connsiteY1" fmla="*/ 674254 h 1866176"/>
              <a:gd name="connsiteX2" fmla="*/ 1669600 w 1669600"/>
              <a:gd name="connsiteY2" fmla="*/ 1866176 h 1866176"/>
              <a:gd name="connsiteX3" fmla="*/ 461818 w 1669600"/>
              <a:gd name="connsiteY3" fmla="*/ 1866176 h 1866176"/>
              <a:gd name="connsiteX4" fmla="*/ 0 w 1669600"/>
              <a:gd name="connsiteY4" fmla="*/ 0 h 1866176"/>
              <a:gd name="connsiteX0" fmla="*/ 73891 w 1743491"/>
              <a:gd name="connsiteY0" fmla="*/ 0 h 2161739"/>
              <a:gd name="connsiteX1" fmla="*/ 1429455 w 1743491"/>
              <a:gd name="connsiteY1" fmla="*/ 674254 h 2161739"/>
              <a:gd name="connsiteX2" fmla="*/ 1743491 w 1743491"/>
              <a:gd name="connsiteY2" fmla="*/ 1866176 h 2161739"/>
              <a:gd name="connsiteX3" fmla="*/ 0 w 1743491"/>
              <a:gd name="connsiteY3" fmla="*/ 2161739 h 2161739"/>
              <a:gd name="connsiteX4" fmla="*/ 73891 w 1743491"/>
              <a:gd name="connsiteY4" fmla="*/ 0 h 2161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3491" h="2161739">
                <a:moveTo>
                  <a:pt x="73891" y="0"/>
                </a:moveTo>
                <a:lnTo>
                  <a:pt x="1429455" y="674254"/>
                </a:lnTo>
                <a:lnTo>
                  <a:pt x="1743491" y="1866176"/>
                </a:lnTo>
                <a:lnTo>
                  <a:pt x="0" y="2161739"/>
                </a:lnTo>
                <a:lnTo>
                  <a:pt x="73891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cxnSp>
        <p:nvCxnSpPr>
          <p:cNvPr id="48" name="Прямая со стрелкой 47"/>
          <p:cNvCxnSpPr/>
          <p:nvPr/>
        </p:nvCxnSpPr>
        <p:spPr>
          <a:xfrm rot="16200000" flipH="1">
            <a:off x="6572264" y="1571612"/>
            <a:ext cx="571504" cy="428628"/>
          </a:xfrm>
          <a:prstGeom prst="straightConnector1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8178" y="5356139"/>
            <a:ext cx="2727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2 пары параллельных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сторон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2541" y="6124654"/>
            <a:ext cx="35397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1 пара параллельных сторон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97100" y="4715454"/>
            <a:ext cx="3201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Нет параллельных сторон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3528" y="1772816"/>
            <a:ext cx="21457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параллелограмм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707904" y="1988840"/>
            <a:ext cx="12776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трапеция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83417" y="476672"/>
            <a:ext cx="1913118" cy="9144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Фигура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95736" y="476672"/>
            <a:ext cx="129394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6000" b="1" dirty="0" smtClean="0"/>
              <a:t>-</a:t>
            </a:r>
            <a:r>
              <a:rPr lang="ru-RU" sz="3200" b="1" dirty="0" smtClean="0"/>
              <a:t>это</a:t>
            </a:r>
            <a:endParaRPr lang="ru-RU" sz="32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504907" y="477469"/>
            <a:ext cx="2337254" cy="9144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Ближайший род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70342" y="473004"/>
            <a:ext cx="7360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+</a:t>
            </a:r>
            <a:endParaRPr lang="ru-RU" sz="5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588224" y="473004"/>
            <a:ext cx="2555776" cy="9144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Существенный признак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1905609"/>
            <a:ext cx="2699793" cy="143107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063" y="1847131"/>
            <a:ext cx="2450098" cy="1475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2872" y="1905609"/>
            <a:ext cx="1791128" cy="1431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2627784" y="2391770"/>
            <a:ext cx="7642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-</a:t>
            </a:r>
            <a:r>
              <a:rPr lang="ru-RU" b="1" dirty="0" smtClean="0"/>
              <a:t>это</a:t>
            </a:r>
            <a:endParaRPr lang="ru-RU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454826" y="2391770"/>
            <a:ext cx="23936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ч</a:t>
            </a:r>
            <a:r>
              <a:rPr lang="ru-RU" sz="2000" b="1" dirty="0" smtClean="0">
                <a:solidFill>
                  <a:srgbClr val="FF0000"/>
                </a:solidFill>
              </a:rPr>
              <a:t>етырехугольник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875682" y="2422548"/>
            <a:ext cx="1515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,у которого</a:t>
            </a:r>
            <a:endParaRPr lang="ru-RU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7364118" y="2145549"/>
            <a:ext cx="19111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2 пары</a:t>
            </a:r>
          </a:p>
          <a:p>
            <a:pPr algn="ctr"/>
            <a:r>
              <a:rPr lang="ru-RU" b="1" dirty="0">
                <a:solidFill>
                  <a:srgbClr val="FF0000"/>
                </a:solidFill>
              </a:rPr>
              <a:t>п</a:t>
            </a:r>
            <a:r>
              <a:rPr lang="ru-RU" b="1" dirty="0" smtClean="0">
                <a:solidFill>
                  <a:srgbClr val="FF0000"/>
                </a:solidFill>
              </a:rPr>
              <a:t>араллельных 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сторон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29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47" y="3788209"/>
            <a:ext cx="2450098" cy="1475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801" y="4258561"/>
            <a:ext cx="835025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2472" y="3789040"/>
            <a:ext cx="2451100" cy="1474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3462628" y="4260148"/>
            <a:ext cx="21707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четырехугольник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3144" y="4266322"/>
            <a:ext cx="16626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Трапеция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2809" y="4229272"/>
            <a:ext cx="1627187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3825" y="3731232"/>
            <a:ext cx="1792287" cy="142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7232992" y="4030487"/>
            <a:ext cx="18539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1 пара</a:t>
            </a:r>
            <a:endParaRPr lang="ru-RU" b="1" dirty="0">
              <a:solidFill>
                <a:srgbClr val="FF0000"/>
              </a:solidFill>
            </a:endParaRPr>
          </a:p>
          <a:p>
            <a:pPr algn="ctr"/>
            <a:r>
              <a:rPr lang="ru-RU" b="1" dirty="0">
                <a:solidFill>
                  <a:srgbClr val="FF0000"/>
                </a:solidFill>
              </a:rPr>
              <a:t>параллельных </a:t>
            </a:r>
          </a:p>
          <a:p>
            <a:pPr algn="ctr"/>
            <a:r>
              <a:rPr lang="ru-RU" b="1" dirty="0">
                <a:solidFill>
                  <a:srgbClr val="FF0000"/>
                </a:solidFill>
              </a:rPr>
              <a:t>сторон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40068" y="2422547"/>
            <a:ext cx="2813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Параллелограмм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19" grpId="0"/>
      <p:bldP spid="22" grpId="0"/>
      <p:bldP spid="23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</a:rPr>
              <a:t>Виды параллелограмма 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4" name="AutoShape 11"/>
          <p:cNvSpPr>
            <a:spLocks noGrp="1" noChangeArrowheads="1"/>
          </p:cNvSpPr>
          <p:nvPr>
            <p:ph idx="1"/>
          </p:nvPr>
        </p:nvSpPr>
        <p:spPr bwMode="auto">
          <a:xfrm>
            <a:off x="3214678" y="1214422"/>
            <a:ext cx="1928826" cy="935217"/>
          </a:xfrm>
          <a:prstGeom prst="parallelogram">
            <a:avLst>
              <a:gd name="adj" fmla="val 64286"/>
            </a:avLst>
          </a:prstGeo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786050" y="1928802"/>
            <a:ext cx="414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А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357554" y="92867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В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286380" y="1000108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С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929190" y="1928802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Д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928926" y="2357430"/>
            <a:ext cx="2247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1. АВ=СД, ВС=АД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928926" y="2643182"/>
            <a:ext cx="23471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2. </a:t>
            </a:r>
            <a:r>
              <a:rPr lang="en-US" dirty="0" smtClean="0"/>
              <a:t>&lt;A=&lt;C, &lt;B=&lt;D</a:t>
            </a:r>
            <a:endParaRPr lang="ru-RU" dirty="0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rot="16200000" flipH="1">
            <a:off x="3714744" y="1285860"/>
            <a:ext cx="928694" cy="78581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V="1">
            <a:off x="3250397" y="1250141"/>
            <a:ext cx="1857388" cy="89297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071934" y="121442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o</a:t>
            </a:r>
            <a:endParaRPr lang="ru-RU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2857488" y="2928934"/>
            <a:ext cx="2321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3.AO=OC, BO=OC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3000364" y="3214686"/>
            <a:ext cx="1864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4.&lt;A+&lt;B=180</a:t>
            </a:r>
            <a:endParaRPr lang="ru-RU" dirty="0"/>
          </a:p>
        </p:txBody>
      </p:sp>
      <p:cxnSp>
        <p:nvCxnSpPr>
          <p:cNvPr id="34" name="Прямая со стрелкой 33"/>
          <p:cNvCxnSpPr/>
          <p:nvPr/>
        </p:nvCxnSpPr>
        <p:spPr>
          <a:xfrm rot="10800000" flipV="1">
            <a:off x="2000232" y="2500306"/>
            <a:ext cx="785818" cy="50006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5572132" y="2500306"/>
            <a:ext cx="1500198" cy="78581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57158" y="3071810"/>
            <a:ext cx="21387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прямоугольник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072330" y="3143248"/>
            <a:ext cx="777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ромб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0" name="Rectangle 5"/>
          <p:cNvSpPr>
            <a:spLocks noChangeArrowheads="1"/>
          </p:cNvSpPr>
          <p:nvPr/>
        </p:nvSpPr>
        <p:spPr bwMode="auto">
          <a:xfrm>
            <a:off x="285720" y="3488778"/>
            <a:ext cx="1695464" cy="61910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0" y="400050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А</a:t>
            </a:r>
            <a:endParaRPr lang="ru-RU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0" y="3357562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В</a:t>
            </a:r>
            <a:endParaRPr lang="ru-RU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1928794" y="3357562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С</a:t>
            </a:r>
            <a:endParaRPr lang="ru-RU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2000232" y="3929066"/>
            <a:ext cx="360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Д</a:t>
            </a:r>
            <a:endParaRPr lang="ru-RU" b="1" dirty="0"/>
          </a:p>
        </p:txBody>
      </p:sp>
      <p:cxnSp>
        <p:nvCxnSpPr>
          <p:cNvPr id="50" name="Прямая соединительная линия 49"/>
          <p:cNvCxnSpPr>
            <a:stCxn id="42" idx="3"/>
            <a:endCxn id="44" idx="1"/>
          </p:cNvCxnSpPr>
          <p:nvPr/>
        </p:nvCxnSpPr>
        <p:spPr>
          <a:xfrm>
            <a:off x="317716" y="3542228"/>
            <a:ext cx="1682516" cy="57150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>
            <a:stCxn id="43" idx="1"/>
          </p:cNvCxnSpPr>
          <p:nvPr/>
        </p:nvCxnSpPr>
        <p:spPr>
          <a:xfrm rot="10800000" flipV="1">
            <a:off x="285720" y="3542228"/>
            <a:ext cx="1643074" cy="5297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AutoShape 12"/>
          <p:cNvSpPr>
            <a:spLocks noChangeArrowheads="1"/>
          </p:cNvSpPr>
          <p:nvPr/>
        </p:nvSpPr>
        <p:spPr bwMode="auto">
          <a:xfrm>
            <a:off x="7858148" y="2590960"/>
            <a:ext cx="762000" cy="2057400"/>
          </a:xfrm>
          <a:prstGeom prst="diamond">
            <a:avLst/>
          </a:prstGeo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cxnSp>
        <p:nvCxnSpPr>
          <p:cNvPr id="61" name="Прямая соединительная линия 60"/>
          <p:cNvCxnSpPr>
            <a:stCxn id="59" idx="1"/>
            <a:endCxn id="59" idx="3"/>
          </p:cNvCxnSpPr>
          <p:nvPr/>
        </p:nvCxnSpPr>
        <p:spPr>
          <a:xfrm>
            <a:off x="7858148" y="3619660"/>
            <a:ext cx="762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>
            <a:off x="8239148" y="2643182"/>
            <a:ext cx="8926" cy="20106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7500958" y="3429000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А</a:t>
            </a:r>
            <a:endParaRPr lang="ru-RU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8072462" y="221455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В</a:t>
            </a:r>
            <a:endParaRPr lang="ru-RU" b="1" dirty="0"/>
          </a:p>
        </p:txBody>
      </p:sp>
      <p:sp>
        <p:nvSpPr>
          <p:cNvPr id="67" name="TextBox 66"/>
          <p:cNvSpPr txBox="1"/>
          <p:nvPr/>
        </p:nvSpPr>
        <p:spPr>
          <a:xfrm>
            <a:off x="8572528" y="3429000"/>
            <a:ext cx="285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</a:t>
            </a:r>
            <a:endParaRPr lang="ru-RU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8072462" y="4643446"/>
            <a:ext cx="360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Д</a:t>
            </a:r>
            <a:endParaRPr lang="ru-RU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669634" y="3172896"/>
                <a:ext cx="39068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9634" y="3172896"/>
                <a:ext cx="390685" cy="369332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7267" y="3442575"/>
            <a:ext cx="176191" cy="179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3920988"/>
            <a:ext cx="186602" cy="189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Rectangle 13"/>
          <p:cNvSpPr>
            <a:spLocks noChangeArrowheads="1"/>
          </p:cNvSpPr>
          <p:nvPr/>
        </p:nvSpPr>
        <p:spPr bwMode="auto">
          <a:xfrm>
            <a:off x="8150790" y="2868052"/>
            <a:ext cx="71438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1</a:t>
            </a: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70" name="Rectangle 14"/>
          <p:cNvSpPr>
            <a:spLocks noChangeArrowheads="1"/>
          </p:cNvSpPr>
          <p:nvPr/>
        </p:nvSpPr>
        <p:spPr bwMode="auto">
          <a:xfrm>
            <a:off x="8287639" y="2856483"/>
            <a:ext cx="73025" cy="14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2</a:t>
            </a: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0427" y="3315578"/>
            <a:ext cx="360363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0426" y="3551176"/>
            <a:ext cx="360363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4592053" y="4290188"/>
            <a:ext cx="32302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свойства параллелограмма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-18472" y="4584042"/>
            <a:ext cx="19834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Особые свойства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461" y="4320056"/>
            <a:ext cx="3262313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101316" y="4825545"/>
            <a:ext cx="18470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1.Все углы прямые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8324" y="5106670"/>
            <a:ext cx="19205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2.Диагонали равны.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749" y="4489209"/>
            <a:ext cx="2036763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TextBox 46"/>
          <p:cNvSpPr txBox="1"/>
          <p:nvPr/>
        </p:nvSpPr>
        <p:spPr>
          <a:xfrm>
            <a:off x="4864976" y="4768116"/>
            <a:ext cx="20359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1.Все стороны равны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889819" y="5029725"/>
            <a:ext cx="30628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2.Диагонали перпендикулярны и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делят его углы пополам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5" grpId="0"/>
      <p:bldP spid="38" grpId="0"/>
      <p:bldP spid="46" grpId="0"/>
      <p:bldP spid="47" grpId="0"/>
      <p:bldP spid="4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83417" y="476672"/>
            <a:ext cx="1913118" cy="9144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Фигура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95736" y="476672"/>
            <a:ext cx="129394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6000" b="1" dirty="0" smtClean="0"/>
              <a:t>-</a:t>
            </a:r>
            <a:r>
              <a:rPr lang="ru-RU" sz="3200" b="1" dirty="0" smtClean="0"/>
              <a:t>это</a:t>
            </a:r>
            <a:endParaRPr lang="ru-RU" sz="32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504907" y="477469"/>
            <a:ext cx="2337254" cy="9144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Ближайший род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70342" y="473004"/>
            <a:ext cx="7360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+</a:t>
            </a:r>
            <a:endParaRPr lang="ru-RU" sz="5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588224" y="473004"/>
            <a:ext cx="2555776" cy="9144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Существенный признак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1905609"/>
            <a:ext cx="2699793" cy="143107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063" y="1847131"/>
            <a:ext cx="2450098" cy="1475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2872" y="1905609"/>
            <a:ext cx="1791128" cy="1431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2627784" y="2391770"/>
            <a:ext cx="7642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-</a:t>
            </a:r>
            <a:r>
              <a:rPr lang="ru-RU" b="1" dirty="0" smtClean="0"/>
              <a:t>это</a:t>
            </a:r>
            <a:endParaRPr lang="ru-RU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454826" y="2391770"/>
            <a:ext cx="23423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параллелограмм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875682" y="2422548"/>
            <a:ext cx="1515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,у которого</a:t>
            </a:r>
            <a:endParaRPr lang="ru-RU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7519608" y="2145549"/>
            <a:ext cx="16001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есть прямой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угол</a:t>
            </a:r>
          </a:p>
        </p:txBody>
      </p:sp>
      <p:pic>
        <p:nvPicPr>
          <p:cNvPr id="29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47" y="3788209"/>
            <a:ext cx="2450098" cy="1475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801" y="4258561"/>
            <a:ext cx="835025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2472" y="3789040"/>
            <a:ext cx="2451100" cy="1474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3462628" y="4260148"/>
            <a:ext cx="21355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параллелограмм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43144" y="4266322"/>
            <a:ext cx="9525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Ромб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2809" y="4229272"/>
            <a:ext cx="1627187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3825" y="3731232"/>
            <a:ext cx="1792287" cy="142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7232992" y="4030487"/>
            <a:ext cx="1853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все стороны равны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40068" y="2422547"/>
            <a:ext cx="2565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Прямоугольник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028384" y="30689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7308304" y="3933056"/>
            <a:ext cx="15471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диагонали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перпендику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 algn="ctr"/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лярны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и…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524328" y="2204864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диагонали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равны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18" grpId="1"/>
      <p:bldP spid="19" grpId="0"/>
      <p:bldP spid="22" grpId="0"/>
      <p:bldP spid="23" grpId="0"/>
      <p:bldP spid="23" grpId="1"/>
      <p:bldP spid="2" grpId="0"/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4" descr="DRAFTSMN"/>
          <p:cNvPicPr>
            <a:picLocks noGrp="1" noChangeAspect="1" noChangeArrowheads="1"/>
          </p:cNvPicPr>
          <p:nvPr>
            <p:ph type="subTitle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076056" y="2276872"/>
            <a:ext cx="3103563" cy="4217988"/>
          </a:xfrm>
          <a:noFill/>
        </p:spPr>
      </p:pic>
      <p:sp>
        <p:nvSpPr>
          <p:cNvPr id="5" name="TextBox 4"/>
          <p:cNvSpPr txBox="1"/>
          <p:nvPr/>
        </p:nvSpPr>
        <p:spPr>
          <a:xfrm>
            <a:off x="1763688" y="1267019"/>
            <a:ext cx="56886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FF0000"/>
                </a:solidFill>
              </a:rPr>
              <a:t>«Квадрат»</a:t>
            </a:r>
            <a:endParaRPr lang="ru-RU" sz="6600" b="1" dirty="0">
              <a:solidFill>
                <a:srgbClr val="FF0000"/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915816" y="620688"/>
            <a:ext cx="29370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Тема урока:</a:t>
            </a:r>
            <a:endParaRPr lang="ru-RU" sz="36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изучения фигуры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1.Определение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Свойства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Признаки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Решение задач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</a:rPr>
              <a:t>Виды параллелограмма 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4" name="AutoShape 11"/>
          <p:cNvSpPr>
            <a:spLocks noGrp="1" noChangeArrowheads="1"/>
          </p:cNvSpPr>
          <p:nvPr>
            <p:ph idx="1"/>
          </p:nvPr>
        </p:nvSpPr>
        <p:spPr bwMode="auto">
          <a:xfrm>
            <a:off x="3214678" y="1214422"/>
            <a:ext cx="1928826" cy="935217"/>
          </a:xfrm>
          <a:prstGeom prst="parallelogram">
            <a:avLst>
              <a:gd name="adj" fmla="val 64286"/>
            </a:avLst>
          </a:prstGeo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885520" y="1928802"/>
            <a:ext cx="414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А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357554" y="92867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В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172362" y="1000108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С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529763" y="1988098"/>
            <a:ext cx="305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Д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928926" y="2357430"/>
            <a:ext cx="2247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1. АВ=СД, ВС=АД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928926" y="2643182"/>
            <a:ext cx="23471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2. </a:t>
            </a:r>
            <a:r>
              <a:rPr lang="en-US" dirty="0" smtClean="0"/>
              <a:t>&lt;A=&lt;C, &lt;B=&lt;D</a:t>
            </a:r>
            <a:endParaRPr lang="ru-RU" dirty="0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rot="16200000" flipH="1">
            <a:off x="3714744" y="1285860"/>
            <a:ext cx="928694" cy="78581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V="1">
            <a:off x="3250397" y="1250141"/>
            <a:ext cx="1857388" cy="89297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071934" y="121442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o</a:t>
            </a:r>
            <a:endParaRPr lang="ru-RU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2857488" y="2928934"/>
            <a:ext cx="2321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3.AO=OC, BO=OC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3000364" y="3214686"/>
            <a:ext cx="1864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4.&lt;A+&lt;B=180</a:t>
            </a:r>
            <a:endParaRPr lang="ru-RU" dirty="0"/>
          </a:p>
        </p:txBody>
      </p:sp>
      <p:cxnSp>
        <p:nvCxnSpPr>
          <p:cNvPr id="34" name="Прямая со стрелкой 33"/>
          <p:cNvCxnSpPr/>
          <p:nvPr/>
        </p:nvCxnSpPr>
        <p:spPr>
          <a:xfrm rot="10800000" flipV="1">
            <a:off x="2000232" y="2500306"/>
            <a:ext cx="785818" cy="50006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5572132" y="2500306"/>
            <a:ext cx="1500198" cy="78581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54413" y="3052388"/>
            <a:ext cx="20420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рямоугольник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072330" y="3143248"/>
            <a:ext cx="7616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омб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Rectangle 5"/>
          <p:cNvSpPr>
            <a:spLocks noChangeArrowheads="1"/>
          </p:cNvSpPr>
          <p:nvPr/>
        </p:nvSpPr>
        <p:spPr bwMode="auto">
          <a:xfrm>
            <a:off x="285720" y="3488778"/>
            <a:ext cx="1695464" cy="61910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0" y="400050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А</a:t>
            </a:r>
            <a:endParaRPr lang="ru-RU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0" y="3357562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В</a:t>
            </a:r>
            <a:endParaRPr lang="ru-RU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1928794" y="3357562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С</a:t>
            </a:r>
            <a:endParaRPr lang="ru-RU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2000232" y="3929066"/>
            <a:ext cx="360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Д</a:t>
            </a:r>
            <a:endParaRPr lang="ru-RU" b="1" dirty="0"/>
          </a:p>
        </p:txBody>
      </p:sp>
      <p:cxnSp>
        <p:nvCxnSpPr>
          <p:cNvPr id="50" name="Прямая соединительная линия 49"/>
          <p:cNvCxnSpPr>
            <a:stCxn id="42" idx="3"/>
            <a:endCxn id="44" idx="1"/>
          </p:cNvCxnSpPr>
          <p:nvPr/>
        </p:nvCxnSpPr>
        <p:spPr>
          <a:xfrm>
            <a:off x="317716" y="3542228"/>
            <a:ext cx="1682516" cy="57150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>
            <a:stCxn id="43" idx="1"/>
          </p:cNvCxnSpPr>
          <p:nvPr/>
        </p:nvCxnSpPr>
        <p:spPr>
          <a:xfrm rot="10800000" flipV="1">
            <a:off x="285720" y="3542228"/>
            <a:ext cx="1643074" cy="5297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AutoShape 12"/>
          <p:cNvSpPr>
            <a:spLocks noChangeArrowheads="1"/>
          </p:cNvSpPr>
          <p:nvPr/>
        </p:nvSpPr>
        <p:spPr bwMode="auto">
          <a:xfrm>
            <a:off x="7858148" y="2590960"/>
            <a:ext cx="762000" cy="2057400"/>
          </a:xfrm>
          <a:prstGeom prst="diamond">
            <a:avLst/>
          </a:prstGeo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cxnSp>
        <p:nvCxnSpPr>
          <p:cNvPr id="61" name="Прямая соединительная линия 60"/>
          <p:cNvCxnSpPr>
            <a:stCxn id="59" idx="1"/>
            <a:endCxn id="59" idx="3"/>
          </p:cNvCxnSpPr>
          <p:nvPr/>
        </p:nvCxnSpPr>
        <p:spPr>
          <a:xfrm>
            <a:off x="7858148" y="3619660"/>
            <a:ext cx="762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>
            <a:off x="8239148" y="2643182"/>
            <a:ext cx="8926" cy="20106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7500958" y="3429000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А</a:t>
            </a:r>
            <a:endParaRPr lang="ru-RU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8072462" y="221455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В</a:t>
            </a:r>
            <a:endParaRPr lang="ru-RU" b="1" dirty="0"/>
          </a:p>
        </p:txBody>
      </p:sp>
      <p:sp>
        <p:nvSpPr>
          <p:cNvPr id="67" name="TextBox 66"/>
          <p:cNvSpPr txBox="1"/>
          <p:nvPr/>
        </p:nvSpPr>
        <p:spPr>
          <a:xfrm>
            <a:off x="8572528" y="3429000"/>
            <a:ext cx="285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</a:t>
            </a:r>
            <a:endParaRPr lang="ru-RU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8072462" y="4643446"/>
            <a:ext cx="360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Д</a:t>
            </a:r>
            <a:endParaRPr lang="ru-RU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669634" y="3172896"/>
                <a:ext cx="39068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9634" y="3172896"/>
                <a:ext cx="390685" cy="369332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7267" y="3442575"/>
            <a:ext cx="176191" cy="179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3920988"/>
            <a:ext cx="186602" cy="189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Rectangle 13"/>
          <p:cNvSpPr>
            <a:spLocks noChangeArrowheads="1"/>
          </p:cNvSpPr>
          <p:nvPr/>
        </p:nvSpPr>
        <p:spPr bwMode="auto">
          <a:xfrm>
            <a:off x="8150790" y="2868052"/>
            <a:ext cx="71438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1</a:t>
            </a: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70" name="Rectangle 14"/>
          <p:cNvSpPr>
            <a:spLocks noChangeArrowheads="1"/>
          </p:cNvSpPr>
          <p:nvPr/>
        </p:nvSpPr>
        <p:spPr bwMode="auto">
          <a:xfrm>
            <a:off x="8287639" y="2856483"/>
            <a:ext cx="73025" cy="14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2</a:t>
            </a: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0427" y="3315578"/>
            <a:ext cx="360363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0426" y="3551176"/>
            <a:ext cx="360363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4533547" y="3971480"/>
            <a:ext cx="32302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свойства параллелограмма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-18472" y="4584042"/>
            <a:ext cx="19834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Особые свойства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461" y="4320056"/>
            <a:ext cx="3262313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101316" y="4825545"/>
            <a:ext cx="18470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1.Все углы прямые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8324" y="5106670"/>
            <a:ext cx="19205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2.Диагонали равны.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741" y="4162132"/>
            <a:ext cx="2036763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TextBox 46"/>
          <p:cNvSpPr txBox="1"/>
          <p:nvPr/>
        </p:nvSpPr>
        <p:spPr>
          <a:xfrm>
            <a:off x="4669634" y="4525475"/>
            <a:ext cx="20359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1.Все стороны равны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669634" y="4748600"/>
            <a:ext cx="30628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2.Диагонали перпендикулярны и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делят его углы пополам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4094786" y="3548537"/>
            <a:ext cx="21836" cy="172741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2429741" y="4869599"/>
            <a:ext cx="1127419" cy="73844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>
            <a:off x="5107785" y="5276780"/>
            <a:ext cx="702155" cy="46070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7" t="18938" r="58491" b="18938"/>
          <a:stretch/>
        </p:blipFill>
        <p:spPr bwMode="auto">
          <a:xfrm>
            <a:off x="3840348" y="5568686"/>
            <a:ext cx="731652" cy="668625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3625651" y="5168577"/>
            <a:ext cx="11574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250397" y="6149985"/>
            <a:ext cx="32078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свойства параллелограмма, 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рямоугольника и ромба.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3856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"/>
                            </p:stCondLst>
                            <p:childTnLst>
                              <p:par>
                                <p:cTn id="1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10"/>
                            </p:stCondLst>
                            <p:childTnLst>
                              <p:par>
                                <p:cTn id="1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1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Блок-схема: процесс 4"/>
          <p:cNvSpPr/>
          <p:nvPr/>
        </p:nvSpPr>
        <p:spPr>
          <a:xfrm>
            <a:off x="682850" y="1484784"/>
            <a:ext cx="1440160" cy="612648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05" y="2420888"/>
            <a:ext cx="1493649" cy="670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011" y="3356992"/>
            <a:ext cx="1493837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850" y="4333666"/>
            <a:ext cx="1493837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52137" y="1606442"/>
            <a:ext cx="11189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0" y="3249613"/>
            <a:ext cx="18891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689" y="1524365"/>
            <a:ext cx="2057248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691" y="2415907"/>
            <a:ext cx="2026712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386" y="3432175"/>
            <a:ext cx="1493837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020" y="4349054"/>
            <a:ext cx="1493837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869514" y="2570989"/>
            <a:ext cx="11189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9514" y="3507288"/>
            <a:ext cx="11189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0825" y="4483962"/>
            <a:ext cx="12009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квадрат</a:t>
            </a: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6160" name="Picture 1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164" y="3490342"/>
            <a:ext cx="835025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1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4995" y="2554043"/>
            <a:ext cx="835025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61" name="Picture 1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433" y="1560857"/>
            <a:ext cx="835025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62" name="Picture 1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751" y="4415729"/>
            <a:ext cx="835025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898458" y="1591053"/>
            <a:ext cx="19907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прямоугольник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63" name="Picture 1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016" y="2482581"/>
            <a:ext cx="2084387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3136715" y="3511293"/>
            <a:ext cx="7536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ромб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64" name="Picture 2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1860" y="4400340"/>
            <a:ext cx="865187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65" name="Picture 21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0" y="3533204"/>
            <a:ext cx="1627187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66" name="Picture 2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89" y="1612470"/>
            <a:ext cx="1627187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67" name="Picture 2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90" y="2477386"/>
            <a:ext cx="1627186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68" name="Picture 2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8303" y="4405829"/>
            <a:ext cx="1627187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69" name="Picture 2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4918" y="5357643"/>
            <a:ext cx="1627187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70" name="Picture 26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929" y="1456145"/>
            <a:ext cx="2661398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71" name="Picture 27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143" y="2332020"/>
            <a:ext cx="2736849" cy="998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72" name="Picture 28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3" y="3432175"/>
            <a:ext cx="2592289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73" name="Picture 29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3" y="4266990"/>
            <a:ext cx="2592289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351676" y="1622175"/>
            <a:ext cx="250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все стороны равны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19343" y="2314498"/>
            <a:ext cx="23334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иагонали </a:t>
            </a:r>
          </a:p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ерпендикулярны и…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84341" y="3522170"/>
            <a:ext cx="21911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сть прямой угол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01462" y="4412304"/>
            <a:ext cx="22195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иагонали равны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74" name="Picture 30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19" y="5207347"/>
            <a:ext cx="153453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75" name="Picture 3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386" y="5274021"/>
            <a:ext cx="1335087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76" name="Picture 3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7718" y="5274021"/>
            <a:ext cx="835025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77" name="Picture 3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499" y="5207347"/>
            <a:ext cx="2090904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2769423" y="5286932"/>
            <a:ext cx="21457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параллелограмм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78" name="Picture 34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928" y="5181431"/>
            <a:ext cx="2706063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79" name="Picture 35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224" y="5765334"/>
            <a:ext cx="2625104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6351676" y="5365224"/>
            <a:ext cx="26369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стороны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равны и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391907" y="5960892"/>
            <a:ext cx="21911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есть прямой угол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-2446436" y="332656"/>
            <a:ext cx="1396947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Различные определения квадрата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89160" y="6088559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…</a:t>
            </a:r>
            <a:endParaRPr lang="ru-RU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/>
      <p:bldP spid="17" grpId="0"/>
      <p:bldP spid="20" grpId="0"/>
      <p:bldP spid="21" grpId="0"/>
      <p:bldP spid="22" grpId="0"/>
      <p:bldP spid="23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404664"/>
            <a:ext cx="2747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Теоремы - свойства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76056" y="404664"/>
            <a:ext cx="2821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Теоремы - признаки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2699792" y="908720"/>
            <a:ext cx="720080" cy="21602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H="1">
            <a:off x="4427984" y="908720"/>
            <a:ext cx="720080" cy="21602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699792" y="1196752"/>
            <a:ext cx="2428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Обратные теоремы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99592" y="1628800"/>
            <a:ext cx="21879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Условие теоремы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76056" y="1628800"/>
            <a:ext cx="26563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Заключение теоремы</a:t>
            </a:r>
            <a:endParaRPr lang="ru-RU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Прямая со стрелкой 11"/>
          <p:cNvCxnSpPr>
            <a:endCxn id="10" idx="1"/>
          </p:cNvCxnSpPr>
          <p:nvPr/>
        </p:nvCxnSpPr>
        <p:spPr>
          <a:xfrm flipV="1">
            <a:off x="3203848" y="1828855"/>
            <a:ext cx="1872208" cy="15969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043608" y="2204864"/>
            <a:ext cx="75250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Квадрат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/>
              <a:t>– это 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прямоугольник, у которого все стороны равны</a:t>
            </a:r>
            <a:endParaRPr lang="ru-RU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15616" y="2708920"/>
            <a:ext cx="58563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Квадрат</a:t>
            </a:r>
            <a:r>
              <a:rPr lang="ru-RU" dirty="0" smtClean="0"/>
              <a:t> – это 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ромб, у которого есть прямой угол</a:t>
            </a:r>
            <a:endParaRPr lang="ru-RU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87624" y="3284984"/>
            <a:ext cx="62051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ПРИЗНАКИ ПАРАЛЛЕЛОГРАММА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7544" y="3933056"/>
            <a:ext cx="3240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Если 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 прямоугольника</a:t>
            </a:r>
            <a:endParaRPr lang="ru-RU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19872" y="3933056"/>
            <a:ext cx="42571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все стороны равны,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то эт</a:t>
            </a:r>
            <a:r>
              <a:rPr lang="ru-RU" b="1" dirty="0" smtClean="0"/>
              <a:t>о</a:t>
            </a:r>
            <a:r>
              <a:rPr lang="ru-RU" dirty="0" smtClean="0"/>
              <a:t>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квадрат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9552" y="4581128"/>
            <a:ext cx="17298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Если</a:t>
            </a:r>
            <a:r>
              <a:rPr lang="ru-RU" dirty="0" smtClean="0"/>
              <a:t> 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 ромба</a:t>
            </a:r>
            <a:endParaRPr lang="ru-RU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339752" y="4581128"/>
            <a:ext cx="4114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есть прямой угол,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то это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квадрат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</a:t>
            </a:r>
            <a:r>
              <a:rPr lang="ru-RU" sz="5400" dirty="0" smtClean="0">
                <a:solidFill>
                  <a:srgbClr val="FF0000"/>
                </a:solidFill>
              </a:rPr>
              <a:t>Разминка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47664" y="2636912"/>
            <a:ext cx="57262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  <a:effectLst/>
              </a:rPr>
              <a:t>Собери квадрат</a:t>
            </a:r>
            <a:endParaRPr lang="ru-RU" sz="5400" b="1" cap="none" spc="0" dirty="0">
              <a:ln>
                <a:solidFill>
                  <a:srgbClr val="002060"/>
                </a:solidFill>
              </a:ln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03043" cy="27404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385762" y="627202"/>
            <a:ext cx="8578726" cy="5970149"/>
          </a:xfrm>
          <a:prstGeom prst="rect">
            <a:avLst/>
          </a:prstGeo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1. Периметр квадрата равен 24 см. чему равна сторона </a:t>
            </a:r>
          </a:p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квадрата?</a:t>
            </a:r>
          </a:p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2. В квадрате АВС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проведена диагональ АС.</a:t>
            </a:r>
          </a:p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kern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градусные меры углов1,2,3,4.  </a:t>
            </a:r>
          </a:p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Ответ: 45° 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marL="0" lvl="0" indent="0">
              <a:lnSpc>
                <a:spcPct val="80000"/>
              </a:lnSpc>
              <a:spcBef>
                <a:spcPts val="0"/>
              </a:spcBef>
              <a:buClrTx/>
              <a:buSzTx/>
              <a:buNone/>
            </a:pPr>
            <a:endParaRPr kumimoji="0" lang="ru-RU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80000"/>
              </a:lnSpc>
              <a:spcBef>
                <a:spcPts val="0"/>
              </a:spcBef>
              <a:buClrTx/>
              <a:buSzTx/>
              <a:buNone/>
            </a:pPr>
            <a:r>
              <a:rPr lang="ru-RU" sz="24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 вид ∆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АС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4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b="1" kern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∆АВС.</a:t>
            </a:r>
          </a:p>
          <a:p>
            <a:pPr marL="0" lvl="0" indent="0">
              <a:lnSpc>
                <a:spcPct val="80000"/>
              </a:lnSpc>
              <a:spcBef>
                <a:spcPts val="0"/>
              </a:spcBef>
              <a:buClrTx/>
              <a:buSzTx/>
              <a:buNone/>
            </a:pPr>
            <a:endParaRPr kumimoji="0" lang="ru-RU" sz="2000" b="0" i="1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80000"/>
              </a:lnSpc>
              <a:spcBef>
                <a:spcPts val="0"/>
              </a:spcBef>
              <a:buClrTx/>
              <a:buSzTx/>
              <a:buNone/>
            </a:pPr>
            <a:r>
              <a:rPr kumimoji="0" lang="ru-RU" sz="1800" b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Ответ:</a:t>
            </a:r>
            <a:r>
              <a:rPr kumimoji="0" lang="ru-RU" sz="1800" b="1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равнобедренный.</a:t>
            </a:r>
          </a:p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3. Диагональ АС=6 см. </a:t>
            </a:r>
            <a:r>
              <a:rPr lang="ru-RU" sz="2400" b="1" kern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Чему равна диагональ ВД ?</a:t>
            </a:r>
            <a:endParaRPr kumimoji="0" lang="ru-RU" sz="2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400" kern="0" dirty="0">
              <a:solidFill>
                <a:sysClr val="windowText" lastClr="000000"/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              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Ответ:</a:t>
            </a:r>
            <a:r>
              <a:rPr kumimoji="0" lang="ru-RU" sz="1800" b="1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6 см</a:t>
            </a:r>
          </a:p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07704" y="1438537"/>
            <a:ext cx="1386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6 см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6876256" y="2636912"/>
            <a:ext cx="1872208" cy="1728192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38100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5" name="Rectangle 7"/>
          <p:cNvSpPr>
            <a:spLocks noChangeArrowheads="1"/>
          </p:cNvSpPr>
          <p:nvPr/>
        </p:nvSpPr>
        <p:spPr bwMode="auto">
          <a:xfrm>
            <a:off x="6732240" y="4293096"/>
            <a:ext cx="1428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A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6732240" y="2420888"/>
            <a:ext cx="144463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B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27" name="Rectangle 10"/>
          <p:cNvSpPr>
            <a:spLocks noChangeArrowheads="1"/>
          </p:cNvSpPr>
          <p:nvPr/>
        </p:nvSpPr>
        <p:spPr bwMode="auto">
          <a:xfrm>
            <a:off x="8748464" y="2440501"/>
            <a:ext cx="142875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28" name="Rectangle 8"/>
          <p:cNvSpPr>
            <a:spLocks noChangeArrowheads="1"/>
          </p:cNvSpPr>
          <p:nvPr/>
        </p:nvSpPr>
        <p:spPr bwMode="auto">
          <a:xfrm>
            <a:off x="8748464" y="4221088"/>
            <a:ext cx="144462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D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29" name="Line 12"/>
          <p:cNvSpPr>
            <a:spLocks noChangeShapeType="1"/>
          </p:cNvSpPr>
          <p:nvPr/>
        </p:nvSpPr>
        <p:spPr bwMode="auto">
          <a:xfrm flipH="1">
            <a:off x="6876255" y="2636912"/>
            <a:ext cx="1872208" cy="172819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928131" y="3835186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7194973" y="4062905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7897051" y="2714982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8312657" y="2901805"/>
            <a:ext cx="330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2601163" y="44056"/>
            <a:ext cx="3571812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задач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6" y="14318"/>
            <a:ext cx="9134113" cy="6843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09600"/>
          </a:xfrm>
        </p:spPr>
        <p:txBody>
          <a:bodyPr/>
          <a:lstStyle/>
          <a:p>
            <a:pPr eaLnBrk="1" hangingPunct="1"/>
            <a:r>
              <a:rPr lang="ru-RU" smtClean="0"/>
              <a:t>Правильные ответы:</a:t>
            </a:r>
          </a:p>
        </p:txBody>
      </p:sp>
      <p:sp>
        <p:nvSpPr>
          <p:cNvPr id="21507" name="Rectangle 74" descr="Rectangle: Click to edit Master text styles&#10;Second level&#10;Third level&#10;Fourth level&#10;Fifth level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endParaRPr lang="ru-RU" sz="2800" smtClean="0"/>
          </a:p>
        </p:txBody>
      </p:sp>
      <p:sp>
        <p:nvSpPr>
          <p:cNvPr id="21508" name="Rectangle 75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2"/>
          </p:nvPr>
        </p:nvSpPr>
        <p:spPr>
          <a:xfrm>
            <a:off x="990600" y="5029200"/>
            <a:ext cx="7772400" cy="1600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000" b="1" dirty="0" smtClean="0"/>
              <a:t>Нет ошибок – оценка «5»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000" b="1" dirty="0" smtClean="0"/>
              <a:t>1-2 ошибки – оценка «4»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000" b="1" dirty="0"/>
              <a:t>3</a:t>
            </a:r>
            <a:r>
              <a:rPr lang="ru-RU" sz="2000" b="1" dirty="0" smtClean="0"/>
              <a:t> – </a:t>
            </a:r>
            <a:r>
              <a:rPr lang="ru-RU" sz="2000" b="1" dirty="0"/>
              <a:t>6</a:t>
            </a:r>
            <a:r>
              <a:rPr lang="ru-RU" sz="2000" b="1" dirty="0" smtClean="0"/>
              <a:t> ошибок  – оценка «3»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000" b="1" dirty="0"/>
              <a:t>7</a:t>
            </a:r>
            <a:r>
              <a:rPr lang="ru-RU" sz="2000" b="1" dirty="0" smtClean="0"/>
              <a:t> и больше ошибок – оценка «2»</a:t>
            </a:r>
          </a:p>
        </p:txBody>
      </p:sp>
      <p:graphicFrame>
        <p:nvGraphicFramePr>
          <p:cNvPr id="25673" name="Group 73"/>
          <p:cNvGraphicFramePr>
            <a:graphicFrameLocks noGrp="1"/>
          </p:cNvGraphicFramePr>
          <p:nvPr>
            <p:ph type="tbl" idx="1"/>
          </p:nvPr>
        </p:nvGraphicFramePr>
        <p:xfrm>
          <a:off x="990600" y="914400"/>
          <a:ext cx="7772400" cy="4145184"/>
        </p:xfrm>
        <a:graphic>
          <a:graphicData uri="http://schemas.openxmlformats.org/drawingml/2006/table">
            <a:tbl>
              <a:tblPr/>
              <a:tblGrid>
                <a:gridCol w="381000"/>
                <a:gridCol w="2286000"/>
                <a:gridCol w="2057400"/>
                <a:gridCol w="1493838"/>
                <a:gridCol w="1554162"/>
              </a:tblGrid>
              <a:tr h="518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параллелограмм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прямоугольник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ромб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квадрат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да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да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да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да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ahoma" pitchFamily="34" charset="0"/>
                        </a:rPr>
                        <a:t>нет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ahoma" pitchFamily="34" charset="0"/>
                        </a:rPr>
                        <a:t>нет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да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да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да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да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да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да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ahoma" pitchFamily="34" charset="0"/>
                        </a:rPr>
                        <a:t>нет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да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ahoma" pitchFamily="34" charset="0"/>
                        </a:rPr>
                        <a:t>нет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да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5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да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да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да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да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ahoma" pitchFamily="34" charset="0"/>
                        </a:rPr>
                        <a:t>нет 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да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ahoma" pitchFamily="34" charset="0"/>
                        </a:rPr>
                        <a:t>нет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да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ahoma" pitchFamily="34" charset="0"/>
                        </a:rPr>
                        <a:t>нет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ahoma" pitchFamily="34" charset="0"/>
                        </a:rPr>
                        <a:t>нет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да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да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8642553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39552" y="1988840"/>
            <a:ext cx="8229600" cy="4525963"/>
          </a:xfrm>
        </p:spPr>
        <p:txBody>
          <a:bodyPr/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Все ли у вас получилось? </a:t>
            </a:r>
          </a:p>
          <a:p>
            <a:r>
              <a:rPr lang="ru-RU" sz="2800" b="1" dirty="0" smtClean="0">
                <a:solidFill>
                  <a:srgbClr val="0070C0"/>
                </a:solidFill>
              </a:rPr>
              <a:t>Довольны ли вы своими результатами? </a:t>
            </a:r>
          </a:p>
          <a:p>
            <a:r>
              <a:rPr lang="ru-RU" sz="2800" b="1" dirty="0" smtClean="0">
                <a:solidFill>
                  <a:srgbClr val="0070C0"/>
                </a:solidFill>
              </a:rPr>
              <a:t>Довелось ли вам в полной мере реализовать свои возможности, применить полученные знания? 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solidFill>
                  <a:srgbClr val="FF0000"/>
                </a:solidFill>
              </a:rPr>
              <a:t>Оцените свои достижения на этом уроке:</a:t>
            </a:r>
            <a:br>
              <a:rPr lang="ru-RU" sz="4400" dirty="0" smtClean="0">
                <a:solidFill>
                  <a:srgbClr val="FF0000"/>
                </a:solidFill>
              </a:rPr>
            </a:b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013176"/>
            <a:ext cx="1804572" cy="1572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AG00013_">
            <a:hlinkClick r:id="rId3" action="ppaction://hlinkfile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467544" y="4581128"/>
            <a:ext cx="2151062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013176"/>
            <a:ext cx="1804572" cy="1572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8324"/>
          <a:stretch>
            <a:fillRect/>
          </a:stretch>
        </p:blipFill>
        <p:spPr bwMode="auto">
          <a:xfrm>
            <a:off x="1115616" y="836712"/>
            <a:ext cx="1800225" cy="5400675"/>
          </a:xfrm>
          <a:prstGeom prst="rect">
            <a:avLst/>
          </a:prstGeom>
          <a:noFill/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779912" y="620688"/>
            <a:ext cx="3600450" cy="576064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+mn-cs"/>
              </a:rPr>
              <a:t>Я доволен своей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+mn-cs"/>
              </a:rPr>
              <a:t>работай на уроке.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200" b="1" i="1" u="none" strike="noStrike" kern="1200" cap="none" spc="0" normalizeH="0" baseline="0" noProof="0" dirty="0" smtClean="0">
              <a:ln>
                <a:noFill/>
              </a:ln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200" b="1" i="1" u="none" strike="noStrike" kern="1200" cap="none" spc="0" normalizeH="0" baseline="0" noProof="0" dirty="0" smtClean="0">
              <a:ln>
                <a:noFill/>
              </a:ln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1" u="none" strike="noStrike" kern="1200" cap="none" spc="0" normalizeH="0" baseline="0" noProof="0" dirty="0" smtClean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3200" b="1" i="1" dirty="0" smtClean="0">
              <a:solidFill>
                <a:srgbClr val="FF99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+mn-cs"/>
              </a:rPr>
              <a:t>На уроке </a:t>
            </a:r>
            <a:r>
              <a:rPr kumimoji="0" lang="ru-RU" sz="3200" b="1" i="1" u="none" strike="noStrike" kern="1200" cap="none" spc="0" normalizeH="0" baseline="0" noProof="0" smtClean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+mn-cs"/>
              </a:rPr>
              <a:t>я работал </a:t>
            </a: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+mn-cs"/>
              </a:rPr>
              <a:t>неплохо.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200" b="1" i="1" u="none" strike="noStrike" kern="1200" cap="none" spc="0" normalizeH="0" baseline="0" noProof="0" dirty="0" smtClean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200" b="1" i="1" u="none" strike="noStrike" kern="1200" cap="none" spc="0" normalizeH="0" baseline="0" noProof="0" dirty="0" smtClean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1" u="none" strike="noStrike" kern="1200" cap="none" spc="0" normalizeH="0" baseline="0" noProof="0" dirty="0" smtClean="0">
              <a:ln>
                <a:noFill/>
              </a:ln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3200" b="1" i="1" dirty="0" smtClean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+mn-cs"/>
              </a:rPr>
              <a:t>На уроке мне было трудно.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Эскиз">
  <a:themeElements>
    <a:clrScheme name="Эскиз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Эскиз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Эскиз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скиз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скиз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скиз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скиз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скиз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скиз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скиз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599</TotalTime>
  <Words>572</Words>
  <Application>Microsoft Office PowerPoint</Application>
  <PresentationFormat>Экран (4:3)</PresentationFormat>
  <Paragraphs>238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Открытая</vt:lpstr>
      <vt:lpstr>Эскиз</vt:lpstr>
      <vt:lpstr>Презентация PowerPoint</vt:lpstr>
      <vt:lpstr>       Четырехугольники</vt:lpstr>
      <vt:lpstr>Презентация PowerPoint</vt:lpstr>
      <vt:lpstr>Виды параллелограмма </vt:lpstr>
      <vt:lpstr>Презентация PowerPoint</vt:lpstr>
      <vt:lpstr>Презентация PowerPoint</vt:lpstr>
      <vt:lpstr>  план изучения фигуры</vt:lpstr>
      <vt:lpstr>Виды параллелограмма </vt:lpstr>
      <vt:lpstr>Презентация PowerPoint</vt:lpstr>
      <vt:lpstr>Презентация PowerPoint</vt:lpstr>
      <vt:lpstr>             Разминка</vt:lpstr>
      <vt:lpstr> </vt:lpstr>
      <vt:lpstr>Презентация PowerPoint</vt:lpstr>
      <vt:lpstr>Правильные ответы:</vt:lpstr>
      <vt:lpstr>Оцените свои достижения на этом уроке: 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Школа</dc:creator>
  <cp:lastModifiedBy>Lena</cp:lastModifiedBy>
  <cp:revision>59</cp:revision>
  <dcterms:created xsi:type="dcterms:W3CDTF">2014-01-14T08:07:27Z</dcterms:created>
  <dcterms:modified xsi:type="dcterms:W3CDTF">2014-02-06T18:37:42Z</dcterms:modified>
</cp:coreProperties>
</file>