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02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FBF623-8347-4D1A-B9D4-B75E220E4E0B}" type="datetimeFigureOut">
              <a:rPr lang="ru-RU" smtClean="0"/>
              <a:t>01.01.2014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371866-2365-4628-9EFF-ED15AFF32ABB}"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8371866-2365-4628-9EFF-ED15AFF32ABB}" type="slidenum">
              <a:rPr lang="ru-RU" smtClean="0"/>
              <a:t>25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36B8E35-02D6-4EB3-A0A1-76D55F296517}" type="datetimeFigureOut">
              <a:rPr lang="ru-RU" smtClean="0"/>
              <a:t>01.01.2014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7DF23F9-C15D-42F7-96AC-4066570FD2E4}"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36B8E35-02D6-4EB3-A0A1-76D55F296517}" type="datetimeFigureOut">
              <a:rPr lang="ru-RU" smtClean="0"/>
              <a:t>01.01.2014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F7DF23F9-C15D-42F7-96AC-4066570FD2E4}"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136B8E35-02D6-4EB3-A0A1-76D55F296517}" type="datetimeFigureOut">
              <a:rPr lang="ru-RU" smtClean="0"/>
              <a:t>01.01.2014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7DF23F9-C15D-42F7-96AC-4066570FD2E4}"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36B8E35-02D6-4EB3-A0A1-76D55F296517}" type="datetimeFigureOut">
              <a:rPr lang="ru-RU" smtClean="0"/>
              <a:t>01.01.2014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7DF23F9-C15D-42F7-96AC-4066570FD2E4}" type="slidenum">
              <a:rPr lang="ru-RU" smtClean="0"/>
              <a:t>‹#›</a:t>
            </a:fld>
            <a:endParaRPr lang="ru-RU"/>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136B8E35-02D6-4EB3-A0A1-76D55F296517}" type="datetimeFigureOut">
              <a:rPr lang="ru-RU" smtClean="0"/>
              <a:t>01.01.2014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7DF23F9-C15D-42F7-96AC-4066570FD2E4}" type="slidenum">
              <a:rPr lang="ru-RU" smtClean="0"/>
              <a:t>‹#›</a:t>
            </a:fld>
            <a:endParaRPr lang="ru-RU"/>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36B8E35-02D6-4EB3-A0A1-76D55F296517}" type="datetimeFigureOut">
              <a:rPr lang="ru-RU" smtClean="0"/>
              <a:t>01.01.2014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7DF23F9-C15D-42F7-96AC-4066570FD2E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edge/>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Закон </a:t>
            </a:r>
            <a:r>
              <a:rPr lang="ru-RU" dirty="0" smtClean="0"/>
              <a:t>сохранения </a:t>
            </a:r>
            <a:r>
              <a:rPr lang="ru-RU" dirty="0" smtClean="0"/>
              <a:t>энергии</a:t>
            </a:r>
            <a:endParaRPr lang="ru-RU" dirty="0"/>
          </a:p>
        </p:txBody>
      </p:sp>
      <p:sp>
        <p:nvSpPr>
          <p:cNvPr id="3" name="Подзаголовок 2"/>
          <p:cNvSpPr>
            <a:spLocks noGrp="1"/>
          </p:cNvSpPr>
          <p:nvPr>
            <p:ph type="subTitle" idx="1"/>
          </p:nvPr>
        </p:nvSpPr>
        <p:spPr/>
        <p:txBody>
          <a:bodyPr>
            <a:noAutofit/>
          </a:bodyPr>
          <a:lstStyle/>
          <a:p>
            <a:r>
              <a:rPr lang="ru-RU" sz="5400" dirty="0" smtClean="0"/>
              <a:t>в тепловых </a:t>
            </a:r>
            <a:r>
              <a:rPr lang="ru-RU" sz="5400" dirty="0" smtClean="0"/>
              <a:t>процессах.</a:t>
            </a:r>
            <a:endParaRPr lang="ru-RU" sz="5400"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 урока:</a:t>
            </a:r>
            <a:endParaRPr lang="ru-RU" dirty="0"/>
          </a:p>
        </p:txBody>
      </p:sp>
      <p:sp>
        <p:nvSpPr>
          <p:cNvPr id="3" name="Содержимое 2"/>
          <p:cNvSpPr>
            <a:spLocks noGrp="1"/>
          </p:cNvSpPr>
          <p:nvPr>
            <p:ph idx="1"/>
          </p:nvPr>
        </p:nvSpPr>
        <p:spPr/>
        <p:txBody>
          <a:bodyPr>
            <a:normAutofit lnSpcReduction="10000"/>
          </a:bodyPr>
          <a:lstStyle/>
          <a:p>
            <a:r>
              <a:rPr lang="ru-RU" dirty="0" smtClean="0"/>
              <a:t>Систематизация и обобщение ранее </a:t>
            </a:r>
            <a:r>
              <a:rPr lang="ru-RU" dirty="0" smtClean="0"/>
              <a:t>полученных </a:t>
            </a:r>
            <a:r>
              <a:rPr lang="ru-RU" dirty="0" smtClean="0"/>
              <a:t>знаний по данной </a:t>
            </a:r>
            <a:r>
              <a:rPr lang="ru-RU" dirty="0" smtClean="0"/>
              <a:t>теме.</a:t>
            </a:r>
          </a:p>
          <a:p>
            <a:pPr>
              <a:buNone/>
            </a:pPr>
            <a:r>
              <a:rPr lang="ru-RU" b="1" i="1" u="sng" dirty="0" smtClean="0"/>
              <a:t>Задачи урока:</a:t>
            </a:r>
          </a:p>
          <a:p>
            <a:r>
              <a:rPr lang="ru-RU" i="1" dirty="0" smtClean="0"/>
              <a:t>Заинтересовать учащихся исследовательской деятельностью;</a:t>
            </a:r>
          </a:p>
          <a:p>
            <a:r>
              <a:rPr lang="ru-RU" i="1" dirty="0" smtClean="0"/>
              <a:t>- Развивать логическое мышление и умения обобщать;</a:t>
            </a:r>
          </a:p>
          <a:p>
            <a:r>
              <a:rPr lang="ru-RU" i="1" dirty="0" smtClean="0"/>
              <a:t>- Научиться сопоставлять и изменять полученные знания на практике и в быту;</a:t>
            </a:r>
          </a:p>
          <a:p>
            <a:r>
              <a:rPr lang="ru-RU" i="1" dirty="0" smtClean="0"/>
              <a:t>- Воспитывать чувство коллективизма, взаимопомощи, умение работать в группах.</a:t>
            </a:r>
            <a:endParaRPr lang="ru-RU" i="1"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lgn="ctr">
              <a:buNone/>
            </a:pPr>
            <a:r>
              <a:rPr lang="ru-RU" sz="4400" dirty="0" smtClean="0"/>
              <a:t>“Может собственным Платоном </a:t>
            </a:r>
          </a:p>
          <a:p>
            <a:pPr algn="ctr">
              <a:buNone/>
            </a:pPr>
            <a:r>
              <a:rPr lang="ru-RU" sz="4400" dirty="0" smtClean="0"/>
              <a:t> И быстрых разумом Невтонов</a:t>
            </a:r>
          </a:p>
          <a:p>
            <a:pPr algn="ctr">
              <a:buNone/>
            </a:pPr>
            <a:r>
              <a:rPr lang="ru-RU" sz="4400" dirty="0" smtClean="0"/>
              <a:t> Российская земля рожать</a:t>
            </a:r>
            <a:r>
              <a:rPr lang="ru-RU" sz="4400" dirty="0" smtClean="0"/>
              <a:t>”</a:t>
            </a:r>
          </a:p>
          <a:p>
            <a:pPr algn="r">
              <a:buNone/>
            </a:pPr>
            <a:r>
              <a:rPr lang="ru-RU" sz="3200" dirty="0" smtClean="0"/>
              <a:t>М.В. Ломоносов.</a:t>
            </a:r>
          </a:p>
          <a:p>
            <a:pPr algn="ctr">
              <a:buNone/>
            </a:pPr>
            <a:endParaRPr lang="ru-RU" sz="4400"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Про теплоту начнем рассказ </a:t>
            </a:r>
            <a:br>
              <a:rPr lang="ru-RU" sz="2800" dirty="0" smtClean="0"/>
            </a:br>
            <a:r>
              <a:rPr lang="ru-RU" sz="2800" dirty="0" smtClean="0"/>
              <a:t> Всё вспомним, обобщим сейчас</a:t>
            </a:r>
            <a:endParaRPr lang="ru-RU" sz="2800" dirty="0"/>
          </a:p>
        </p:txBody>
      </p:sp>
      <p:sp>
        <p:nvSpPr>
          <p:cNvPr id="3" name="Содержимое 2"/>
          <p:cNvSpPr>
            <a:spLocks noGrp="1"/>
          </p:cNvSpPr>
          <p:nvPr>
            <p:ph idx="1"/>
          </p:nvPr>
        </p:nvSpPr>
        <p:spPr/>
        <p:txBody>
          <a:bodyPr>
            <a:normAutofit fontScale="85000" lnSpcReduction="20000"/>
          </a:bodyPr>
          <a:lstStyle/>
          <a:p>
            <a:pPr>
              <a:buNone/>
            </a:pPr>
            <a:r>
              <a:rPr lang="ru-RU" dirty="0" smtClean="0"/>
              <a:t>Энергия </a:t>
            </a:r>
            <a:r>
              <a:rPr lang="ru-RU" dirty="0" smtClean="0"/>
              <a:t>работа до кипения.</a:t>
            </a:r>
          </a:p>
          <a:p>
            <a:pPr>
              <a:buNone/>
            </a:pPr>
            <a:r>
              <a:rPr lang="ru-RU" dirty="0" smtClean="0"/>
              <a:t> Чтоб лени наблюдалось испарение</a:t>
            </a:r>
          </a:p>
          <a:p>
            <a:pPr>
              <a:buNone/>
            </a:pPr>
            <a:r>
              <a:rPr lang="ru-RU" dirty="0" smtClean="0"/>
              <a:t> Мозги не доведём мы до плавления,</a:t>
            </a:r>
          </a:p>
          <a:p>
            <a:pPr>
              <a:buNone/>
            </a:pPr>
            <a:r>
              <a:rPr lang="ru-RU" dirty="0" smtClean="0"/>
              <a:t> Их тренируем до изнеможения.</a:t>
            </a:r>
          </a:p>
          <a:p>
            <a:pPr>
              <a:buNone/>
            </a:pPr>
            <a:r>
              <a:rPr lang="ru-RU" dirty="0" smtClean="0"/>
              <a:t> В учении проявляем мы старание,</a:t>
            </a:r>
          </a:p>
          <a:p>
            <a:pPr>
              <a:buNone/>
            </a:pPr>
            <a:r>
              <a:rPr lang="ru-RU" dirty="0" smtClean="0"/>
              <a:t> Идей научных видя обоняние!</a:t>
            </a:r>
          </a:p>
          <a:p>
            <a:pPr>
              <a:buNone/>
            </a:pPr>
            <a:r>
              <a:rPr lang="ru-RU" dirty="0" smtClean="0"/>
              <a:t> Задачу мы любую одолеем, </a:t>
            </a:r>
          </a:p>
          <a:p>
            <a:pPr>
              <a:buNone/>
            </a:pPr>
            <a:r>
              <a:rPr lang="ru-RU" dirty="0" smtClean="0"/>
              <a:t> И другу подсобить всегда сумеем.</a:t>
            </a:r>
          </a:p>
          <a:p>
            <a:pPr>
              <a:buNone/>
            </a:pPr>
            <a:r>
              <a:rPr lang="ru-RU" dirty="0" smtClean="0"/>
              <a:t> Историю науки изучаем</a:t>
            </a:r>
          </a:p>
          <a:p>
            <a:pPr>
              <a:buNone/>
            </a:pPr>
            <a:r>
              <a:rPr lang="ru-RU" dirty="0" smtClean="0"/>
              <a:t> И Ломоносова великим почитаем,</a:t>
            </a:r>
          </a:p>
          <a:p>
            <a:pPr>
              <a:buNone/>
            </a:pPr>
            <a:r>
              <a:rPr lang="ru-RU" dirty="0" smtClean="0"/>
              <a:t> И проявляем мы себя в труде</a:t>
            </a:r>
          </a:p>
          <a:p>
            <a:pPr>
              <a:buNone/>
            </a:pPr>
            <a:r>
              <a:rPr lang="ru-RU" dirty="0" smtClean="0"/>
              <a:t> Как двигатель с высоким КПД!</a:t>
            </a:r>
          </a:p>
          <a:p>
            <a:pPr>
              <a:buNone/>
            </a:pPr>
            <a:r>
              <a:rPr lang="ru-RU" dirty="0" smtClean="0"/>
              <a:t> Но как же жизнь бывает непроста</a:t>
            </a:r>
          </a:p>
          <a:p>
            <a:pPr>
              <a:buNone/>
            </a:pPr>
            <a:r>
              <a:rPr lang="ru-RU" dirty="0" smtClean="0"/>
              <a:t> С той дамой, что зовётся Теплота!</a:t>
            </a:r>
            <a:endParaRPr lang="ru-RU"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Что называется внутренней энергией</a:t>
            </a:r>
            <a:r>
              <a:rPr lang="ru-RU" dirty="0" smtClean="0"/>
              <a:t>?</a:t>
            </a:r>
          </a:p>
          <a:p>
            <a:pPr>
              <a:buNone/>
            </a:pPr>
            <a:endParaRPr lang="ru-RU" dirty="0" smtClean="0"/>
          </a:p>
          <a:p>
            <a:r>
              <a:rPr lang="ru-RU" dirty="0" smtClean="0"/>
              <a:t>Какими способами можно изменить внутреннюю энергию</a:t>
            </a:r>
            <a:r>
              <a:rPr lang="ru-RU" dirty="0" smtClean="0"/>
              <a:t>?</a:t>
            </a:r>
          </a:p>
          <a:p>
            <a:pPr>
              <a:buNone/>
            </a:pPr>
            <a:endParaRPr lang="ru-RU" dirty="0" smtClean="0"/>
          </a:p>
          <a:p>
            <a:r>
              <a:rPr lang="ru-RU" dirty="0" smtClean="0"/>
              <a:t>С теплопередачей непосредственно связано такое понятие, как количество теплоты. Что же такое количество теплоты</a:t>
            </a:r>
            <a:r>
              <a:rPr lang="ru-RU" dirty="0" smtClean="0"/>
              <a:t>?</a:t>
            </a:r>
          </a:p>
          <a:p>
            <a:pPr>
              <a:buNone/>
            </a:pPr>
            <a:endParaRPr lang="ru-RU" dirty="0" smtClean="0"/>
          </a:p>
          <a:p>
            <a:pPr>
              <a:buNone/>
            </a:pPr>
            <a:endParaRPr lang="ru-RU"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Задание:</a:t>
            </a:r>
            <a:endParaRPr lang="ru-RU" dirty="0"/>
          </a:p>
        </p:txBody>
      </p:sp>
      <p:sp>
        <p:nvSpPr>
          <p:cNvPr id="3" name="Содержимое 2"/>
          <p:cNvSpPr>
            <a:spLocks noGrp="1"/>
          </p:cNvSpPr>
          <p:nvPr>
            <p:ph idx="1"/>
          </p:nvPr>
        </p:nvSpPr>
        <p:spPr/>
        <p:txBody>
          <a:bodyPr>
            <a:normAutofit/>
          </a:bodyPr>
          <a:lstStyle/>
          <a:p>
            <a:r>
              <a:rPr lang="ru-RU" dirty="0" smtClean="0"/>
              <a:t>Давайте охарактеризуем изученные нами тепловые процессы, именно формулами. </a:t>
            </a:r>
            <a:endParaRPr lang="ru-RU" dirty="0" smtClean="0"/>
          </a:p>
          <a:p>
            <a:r>
              <a:rPr lang="ru-RU" dirty="0" smtClean="0"/>
              <a:t>Сейчас </a:t>
            </a:r>
            <a:r>
              <a:rPr lang="ru-RU" dirty="0" smtClean="0"/>
              <a:t>вам будут розданы листы с заданиями в виде таблиц, которые вы должны заполнить. </a:t>
            </a:r>
            <a:endParaRPr lang="ru-RU" dirty="0" smtClean="0"/>
          </a:p>
          <a:p>
            <a:pPr>
              <a:buNone/>
            </a:pPr>
            <a:endParaRPr lang="ru-RU" dirty="0" smtClean="0"/>
          </a:p>
          <a:p>
            <a:pPr>
              <a:buNone/>
            </a:pPr>
            <a:r>
              <a:rPr lang="ru-RU" dirty="0" smtClean="0"/>
              <a:t>Время </a:t>
            </a:r>
            <a:r>
              <a:rPr lang="ru-RU" dirty="0" smtClean="0"/>
              <a:t>работы 3 минуты. После этого вы сделаете взаимопроверку и каждый оценит работу рядом сидящего. </a:t>
            </a:r>
            <a:endParaRPr lang="ru-RU"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Знаете ли вы,</a:t>
            </a:r>
            <a:endParaRPr lang="ru-RU" dirty="0"/>
          </a:p>
        </p:txBody>
      </p:sp>
      <p:sp>
        <p:nvSpPr>
          <p:cNvPr id="3" name="Содержимое 2"/>
          <p:cNvSpPr>
            <a:spLocks noGrp="1"/>
          </p:cNvSpPr>
          <p:nvPr>
            <p:ph idx="1"/>
          </p:nvPr>
        </p:nvSpPr>
        <p:spPr/>
        <p:txBody>
          <a:bodyPr>
            <a:normAutofit/>
          </a:bodyPr>
          <a:lstStyle/>
          <a:p>
            <a:r>
              <a:rPr lang="ru-RU" dirty="0" smtClean="0"/>
              <a:t>что </a:t>
            </a:r>
            <a:r>
              <a:rPr lang="ru-RU" dirty="0" smtClean="0"/>
              <a:t>физик Вальтер Нернст увлекался разведением карпов? Однажды кто – то глубокомысленно заметил: “Странный выбор. Кур разводить и то интереснее”. Учёный невозмутимо ответил: “Я развожу таких животных, которые находятся в тепловом равновесии с окружающей средой. Разводить теплокровных – это значит обогревать на свои деньги мировое пространство”. Справедливо ли замечание ученого? На этот и другие вопросы нам ответят законы термодинамики.</a:t>
            </a:r>
            <a:endParaRPr lang="ru-RU"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Блиц - опрос:</a:t>
            </a:r>
            <a:endParaRPr lang="ru-RU" dirty="0"/>
          </a:p>
        </p:txBody>
      </p:sp>
      <p:sp>
        <p:nvSpPr>
          <p:cNvPr id="3" name="Содержимое 2"/>
          <p:cNvSpPr>
            <a:spLocks noGrp="1"/>
          </p:cNvSpPr>
          <p:nvPr>
            <p:ph idx="1"/>
          </p:nvPr>
        </p:nvSpPr>
        <p:spPr/>
        <p:txBody>
          <a:bodyPr/>
          <a:lstStyle/>
          <a:p>
            <a:r>
              <a:rPr lang="ru-RU" dirty="0" smtClean="0"/>
              <a:t>А что такое термодинамика</a:t>
            </a:r>
            <a:r>
              <a:rPr lang="ru-RU" dirty="0" smtClean="0"/>
              <a:t>?</a:t>
            </a:r>
          </a:p>
          <a:p>
            <a:r>
              <a:rPr lang="ru-RU" dirty="0" smtClean="0"/>
              <a:t>Сформулируем принципы, которые носят название законов термодинамики</a:t>
            </a:r>
            <a:r>
              <a:rPr lang="ru-RU" dirty="0" smtClean="0"/>
              <a:t>.</a:t>
            </a:r>
          </a:p>
          <a:p>
            <a:r>
              <a:rPr lang="ru-RU" dirty="0" smtClean="0"/>
              <a:t>Можно ли создать вечный двигатель?</a:t>
            </a:r>
          </a:p>
          <a:p>
            <a:r>
              <a:rPr lang="ru-RU" dirty="0" smtClean="0"/>
              <a:t>Ну, коль вечный невозможно создать, то, что такое реально существующие тепловые двигатели?</a:t>
            </a:r>
          </a:p>
          <a:p>
            <a:r>
              <a:rPr lang="ru-RU" dirty="0" smtClean="0"/>
              <a:t>Из каких основных частей состоит любой тепловой двигатель</a:t>
            </a:r>
            <a:r>
              <a:rPr lang="ru-RU" dirty="0" smtClean="0"/>
              <a:t>?</a:t>
            </a:r>
          </a:p>
          <a:p>
            <a:r>
              <a:rPr lang="ru-RU" dirty="0" smtClean="0"/>
              <a:t>Назовите основные виды тепловых </a:t>
            </a:r>
            <a:r>
              <a:rPr lang="ru-RU" dirty="0" smtClean="0"/>
              <a:t>двигателей.</a:t>
            </a:r>
          </a:p>
          <a:p>
            <a:endParaRPr lang="ru-RU"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Человек очень расточительно</a:t>
            </a:r>
            <a:endParaRPr lang="ru-RU" dirty="0"/>
          </a:p>
        </p:txBody>
      </p:sp>
      <p:sp>
        <p:nvSpPr>
          <p:cNvPr id="3" name="Содержимое 2"/>
          <p:cNvSpPr>
            <a:spLocks noGrp="1"/>
          </p:cNvSpPr>
          <p:nvPr>
            <p:ph idx="1"/>
          </p:nvPr>
        </p:nvSpPr>
        <p:spPr/>
        <p:txBody>
          <a:bodyPr/>
          <a:lstStyle/>
          <a:p>
            <a:r>
              <a:rPr lang="ru-RU" dirty="0" smtClean="0"/>
              <a:t>использует </a:t>
            </a:r>
            <a:r>
              <a:rPr lang="ru-RU" dirty="0" smtClean="0"/>
              <a:t>энергию топлива, которую дарит нам природа</a:t>
            </a:r>
            <a:r>
              <a:rPr lang="ru-RU" dirty="0" smtClean="0"/>
              <a:t>.</a:t>
            </a:r>
          </a:p>
          <a:p>
            <a:r>
              <a:rPr lang="ru-RU" dirty="0" smtClean="0"/>
              <a:t> </a:t>
            </a:r>
            <a:r>
              <a:rPr lang="ru-RU" dirty="0" smtClean="0"/>
              <a:t>Мы, как не благодарные дети, проматываем наследство, накапливавшееся по крохам в течении миллионов лет</a:t>
            </a:r>
            <a:r>
              <a:rPr lang="ru-RU" dirty="0" smtClean="0"/>
              <a:t>.</a:t>
            </a:r>
          </a:p>
          <a:p>
            <a:r>
              <a:rPr lang="ru-RU" dirty="0" smtClean="0"/>
              <a:t> </a:t>
            </a:r>
            <a:r>
              <a:rPr lang="ru-RU" dirty="0" smtClean="0"/>
              <a:t>Природа поступает более мудро. Как же она решает энергетическую проблему? На этот вопрос вы ответите в своих проектах.</a:t>
            </a:r>
          </a:p>
          <a:p>
            <a:endParaRPr lang="ru-RU"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Проект №</a:t>
            </a:r>
            <a:r>
              <a:rPr lang="ru-RU" dirty="0" smtClean="0"/>
              <a:t>1</a:t>
            </a:r>
            <a:r>
              <a:rPr lang="ru-RU" dirty="0" smtClean="0"/>
              <a:t> </a:t>
            </a:r>
            <a:r>
              <a:rPr lang="ru-RU" dirty="0" smtClean="0"/>
              <a:t/>
            </a:r>
            <a:br>
              <a:rPr lang="ru-RU" dirty="0" smtClean="0"/>
            </a:br>
            <a:r>
              <a:rPr lang="ru-RU" dirty="0" smtClean="0"/>
              <a:t>“</a:t>
            </a:r>
            <a:r>
              <a:rPr lang="ru-RU" dirty="0" smtClean="0"/>
              <a:t>Виды топлива”</a:t>
            </a:r>
            <a:br>
              <a:rPr lang="ru-RU" dirty="0" smtClean="0"/>
            </a:br>
            <a:endParaRPr lang="ru-RU" dirty="0"/>
          </a:p>
        </p:txBody>
      </p:sp>
      <p:sp>
        <p:nvSpPr>
          <p:cNvPr id="3" name="Содержимое 2"/>
          <p:cNvSpPr>
            <a:spLocks noGrp="1"/>
          </p:cNvSpPr>
          <p:nvPr>
            <p:ph idx="1"/>
          </p:nvPr>
        </p:nvSpPr>
        <p:spPr/>
        <p:txBody>
          <a:bodyPr>
            <a:normAutofit lnSpcReduction="10000"/>
          </a:bodyPr>
          <a:lstStyle/>
          <a:p>
            <a:r>
              <a:rPr lang="ru-RU" dirty="0" smtClean="0"/>
              <a:t>1. Рассмотрите источники тепла, которые нас окружают.	</a:t>
            </a:r>
          </a:p>
          <a:p>
            <a:r>
              <a:rPr lang="ru-RU" dirty="0" smtClean="0"/>
              <a:t>Источниками тепла мы считаем газовую плитку, костёр, сгорание бензина, мазута, кокса в котельных. Горение – это экзотермическая реакция, которая идёт с выделением тепла. Гидроэлектростанции и тепловые станции тоже являются источниками тепла, так как дают до 70% всей электроэнергии, а это электроплитки, электрокамины и другие </a:t>
            </a:r>
            <a:r>
              <a:rPr lang="ru-RU" dirty="0" err="1" smtClean="0"/>
              <a:t>электро-обогреватели</a:t>
            </a:r>
            <a:r>
              <a:rPr lang="ru-RU" dirty="0" smtClean="0"/>
              <a:t>.</a:t>
            </a:r>
            <a:endParaRPr lang="ru-RU"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2. Проанализируйте виды топлива,</a:t>
            </a:r>
            <a:endParaRPr lang="ru-RU" dirty="0"/>
          </a:p>
        </p:txBody>
      </p:sp>
      <p:sp>
        <p:nvSpPr>
          <p:cNvPr id="4" name="Содержимое 3"/>
          <p:cNvSpPr>
            <a:spLocks noGrp="1"/>
          </p:cNvSpPr>
          <p:nvPr>
            <p:ph idx="1"/>
          </p:nvPr>
        </p:nvSpPr>
        <p:spPr/>
        <p:txBody>
          <a:bodyPr numCol="2">
            <a:noAutofit/>
          </a:bodyPr>
          <a:lstStyle/>
          <a:p>
            <a:pPr>
              <a:buNone/>
            </a:pPr>
            <a:r>
              <a:rPr lang="ru-RU" sz="1800" dirty="0" smtClean="0"/>
              <a:t>	</a:t>
            </a:r>
          </a:p>
          <a:p>
            <a:pPr>
              <a:buNone/>
            </a:pPr>
            <a:r>
              <a:rPr lang="ru-RU" sz="1800" dirty="0" smtClean="0"/>
              <a:t>Проанализировав горение сухого горючего, свечи, растительного масла, горение эфира и пользуясь </a:t>
            </a:r>
            <a:r>
              <a:rPr lang="ru-RU" sz="1800" dirty="0" smtClean="0"/>
              <a:t>таблицей № </a:t>
            </a:r>
            <a:r>
              <a:rPr lang="ru-RU" sz="1800" dirty="0" smtClean="0"/>
              <a:t>1 разделите виды топлива на 3 группы: твёрдое, жидкое, газообразное. </a:t>
            </a:r>
          </a:p>
          <a:p>
            <a:pPr>
              <a:buNone/>
            </a:pPr>
            <a:r>
              <a:rPr lang="ru-RU" sz="1800" dirty="0" smtClean="0"/>
              <a:t> Оказывается, из множества видов твёрдого топлива, </a:t>
            </a:r>
            <a:r>
              <a:rPr lang="ru-RU" sz="1800" u="sng" dirty="0" smtClean="0"/>
              <a:t>наибольшее </a:t>
            </a:r>
            <a:r>
              <a:rPr lang="ru-RU" sz="1800" u="sng" dirty="0" smtClean="0"/>
              <a:t>количество </a:t>
            </a:r>
            <a:r>
              <a:rPr lang="ru-RU" sz="1800" u="sng" dirty="0" smtClean="0"/>
              <a:t>тепла выделяет бурый челябинский уголь, </a:t>
            </a:r>
            <a:r>
              <a:rPr lang="ru-RU" sz="1800" dirty="0" smtClean="0"/>
              <a:t>14300 кДж на 1 кг топлива, и металлическое ракетное горючее: </a:t>
            </a:r>
          </a:p>
          <a:p>
            <a:pPr>
              <a:buNone/>
            </a:pPr>
            <a:r>
              <a:rPr lang="ru-RU" sz="1800" dirty="0" smtClean="0"/>
              <a:t> </a:t>
            </a:r>
            <a:endParaRPr lang="ru-RU" sz="1800" dirty="0" smtClean="0"/>
          </a:p>
          <a:p>
            <a:pPr>
              <a:buNone/>
            </a:pPr>
            <a:r>
              <a:rPr lang="ru-RU" sz="1800" dirty="0" smtClean="0"/>
              <a:t>магний 24830 кДж</a:t>
            </a:r>
          </a:p>
          <a:p>
            <a:pPr>
              <a:buNone/>
            </a:pPr>
            <a:r>
              <a:rPr lang="ru-RU" sz="1800" dirty="0" smtClean="0"/>
              <a:t> </a:t>
            </a:r>
            <a:r>
              <a:rPr lang="ru-RU" sz="1800" dirty="0" smtClean="0"/>
              <a:t>алюминий 31000 кДж</a:t>
            </a:r>
          </a:p>
          <a:p>
            <a:pPr>
              <a:buNone/>
            </a:pPr>
            <a:r>
              <a:rPr lang="ru-RU" sz="1800" dirty="0" smtClean="0"/>
              <a:t> бериллий 66600 кДж.</a:t>
            </a:r>
          </a:p>
          <a:p>
            <a:pPr>
              <a:buNone/>
            </a:pPr>
            <a:r>
              <a:rPr lang="ru-RU" sz="1800" dirty="0" smtClean="0"/>
              <a:t> </a:t>
            </a:r>
            <a:r>
              <a:rPr lang="ru-RU" sz="1800" dirty="0" smtClean="0"/>
              <a:t>Из </a:t>
            </a:r>
            <a:r>
              <a:rPr lang="ru-RU" sz="1800" dirty="0" smtClean="0"/>
              <a:t>жидких видов: </a:t>
            </a:r>
            <a:r>
              <a:rPr lang="ru-RU" sz="1800" u="sng" dirty="0" smtClean="0"/>
              <a:t>керосин </a:t>
            </a:r>
            <a:r>
              <a:rPr lang="ru-RU" sz="1800" dirty="0" smtClean="0"/>
              <a:t>осветит 43100 кДж на 1 кг жидкого топлива и дизельное топливо - 42700 кДж.</a:t>
            </a:r>
          </a:p>
          <a:p>
            <a:pPr>
              <a:buNone/>
            </a:pPr>
            <a:r>
              <a:rPr lang="ru-RU" sz="1800" dirty="0" smtClean="0"/>
              <a:t> Газообразное топливо отличается выделением большого количества энергии на 1 кг горючего топлива. Но самое большое количество энергии выделяется при сгорании </a:t>
            </a:r>
            <a:r>
              <a:rPr lang="ru-RU" sz="1800" u="sng" dirty="0" smtClean="0"/>
              <a:t>водорода</a:t>
            </a:r>
            <a:r>
              <a:rPr lang="ru-RU" sz="1800" dirty="0" smtClean="0"/>
              <a:t> -119700 кДж. </a:t>
            </a:r>
          </a:p>
          <a:p>
            <a:pPr>
              <a:buNone/>
            </a:pPr>
            <a:r>
              <a:rPr lang="ru-RU" sz="1800" dirty="0" smtClean="0"/>
              <a:t> </a:t>
            </a: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20 деревянных лучин, термометр, весы с разновесами. 	</a:t>
            </a:r>
            <a:endParaRPr lang="ru-RU" sz="2800" dirty="0"/>
          </a:p>
        </p:txBody>
      </p:sp>
      <p:sp>
        <p:nvSpPr>
          <p:cNvPr id="3" name="Содержимое 2"/>
          <p:cNvSpPr>
            <a:spLocks noGrp="1"/>
          </p:cNvSpPr>
          <p:nvPr>
            <p:ph idx="1"/>
          </p:nvPr>
        </p:nvSpPr>
        <p:spPr/>
        <p:txBody>
          <a:bodyPr/>
          <a:lstStyle/>
          <a:p>
            <a:r>
              <a:rPr lang="ru-RU" dirty="0" smtClean="0"/>
              <a:t>Используйте их для составления задачи, в которой бы упоминалось сгорание. </a:t>
            </a:r>
            <a:endParaRPr lang="ru-RU" dirty="0" smtClean="0"/>
          </a:p>
          <a:p>
            <a:endParaRPr lang="ru-RU" dirty="0" smtClean="0"/>
          </a:p>
          <a:p>
            <a:r>
              <a:rPr lang="ru-RU" i="1" dirty="0" smtClean="0"/>
              <a:t>На сколько повысится температура воздуха в большой пещере объемом 10 м на 15 м на 5 м, если там сгорят 20 деревянных лучин, массой 800 г? Начальная температура воздуха около 14?С. </a:t>
            </a:r>
          </a:p>
          <a:p>
            <a:endParaRPr lang="ru-RU" dirty="0" smtClean="0"/>
          </a:p>
          <a:p>
            <a:endParaRPr lang="ru-RU" dirty="0"/>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Проект </a:t>
            </a:r>
            <a:r>
              <a:rPr lang="ru-RU" dirty="0" smtClean="0"/>
              <a:t>№2</a:t>
            </a:r>
            <a:br>
              <a:rPr lang="ru-RU" dirty="0" smtClean="0"/>
            </a:br>
            <a:r>
              <a:rPr lang="ru-RU" dirty="0" smtClean="0"/>
              <a:t> </a:t>
            </a:r>
            <a:r>
              <a:rPr lang="ru-RU" dirty="0" smtClean="0"/>
              <a:t>“</a:t>
            </a:r>
            <a:r>
              <a:rPr lang="ru-RU" dirty="0" smtClean="0"/>
              <a:t>Отопление и обогрев”</a:t>
            </a:r>
            <a:endParaRPr lang="ru-RU" dirty="0"/>
          </a:p>
        </p:txBody>
      </p:sp>
      <p:sp>
        <p:nvSpPr>
          <p:cNvPr id="3" name="Содержимое 2"/>
          <p:cNvSpPr>
            <a:spLocks noGrp="1"/>
          </p:cNvSpPr>
          <p:nvPr>
            <p:ph idx="1"/>
          </p:nvPr>
        </p:nvSpPr>
        <p:spPr/>
        <p:txBody>
          <a:bodyPr/>
          <a:lstStyle/>
          <a:p>
            <a:r>
              <a:rPr lang="ru-RU" dirty="0" smtClean="0"/>
              <a:t>1. Каким способом обычно, осуществляется обогрев жилых и промышленных помещений? </a:t>
            </a:r>
            <a:endParaRPr lang="ru-RU" dirty="0" smtClean="0"/>
          </a:p>
          <a:p>
            <a:pPr>
              <a:buNone/>
            </a:pPr>
            <a:endParaRPr lang="ru-RU" dirty="0" smtClean="0"/>
          </a:p>
          <a:p>
            <a:r>
              <a:rPr lang="ru-RU" dirty="0" smtClean="0"/>
              <a:t>Как </a:t>
            </a:r>
            <a:r>
              <a:rPr lang="ru-RU" dirty="0" smtClean="0"/>
              <a:t>можно исследовать конвекцию в помещении? </a:t>
            </a:r>
            <a:endParaRPr lang="ru-RU" dirty="0" smtClean="0"/>
          </a:p>
          <a:p>
            <a:pPr>
              <a:buNone/>
            </a:pPr>
            <a:endParaRPr lang="ru-RU" dirty="0" smtClean="0"/>
          </a:p>
          <a:p>
            <a:r>
              <a:rPr lang="ru-RU" dirty="0" smtClean="0"/>
              <a:t>Какие </a:t>
            </a:r>
            <a:r>
              <a:rPr lang="ru-RU" dirty="0" smtClean="0"/>
              <a:t>еще существуют способы теплопередачи?	</a:t>
            </a:r>
            <a:endParaRPr lang="ru-RU"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2. Докажите с помощью приборов,</a:t>
            </a:r>
            <a:endParaRPr lang="ru-RU" dirty="0"/>
          </a:p>
        </p:txBody>
      </p:sp>
      <p:sp>
        <p:nvSpPr>
          <p:cNvPr id="3" name="Содержимое 2"/>
          <p:cNvSpPr>
            <a:spLocks noGrp="1"/>
          </p:cNvSpPr>
          <p:nvPr>
            <p:ph idx="1"/>
          </p:nvPr>
        </p:nvSpPr>
        <p:spPr/>
        <p:txBody>
          <a:bodyPr>
            <a:normAutofit fontScale="62500" lnSpcReduction="20000"/>
          </a:bodyPr>
          <a:lstStyle/>
          <a:p>
            <a:pPr>
              <a:buNone/>
            </a:pPr>
            <a:r>
              <a:rPr lang="ru-RU" sz="3400" u="sng" dirty="0" smtClean="0"/>
              <a:t>что </a:t>
            </a:r>
            <a:r>
              <a:rPr lang="ru-RU" sz="3400" u="sng" dirty="0" smtClean="0"/>
              <a:t>нагрев жидкости, стоящей на огне происходит конвективным способом. </a:t>
            </a:r>
            <a:r>
              <a:rPr lang="ru-RU" sz="3400" dirty="0" smtClean="0"/>
              <a:t>	</a:t>
            </a:r>
          </a:p>
          <a:p>
            <a:pPr>
              <a:buNone/>
            </a:pPr>
            <a:r>
              <a:rPr lang="ru-RU" dirty="0" smtClean="0"/>
              <a:t>Колба с водой нагревается на спиртовке, на дне - кристаллы марганца, закрепленные кусочком пластилина.</a:t>
            </a:r>
          </a:p>
          <a:p>
            <a:pPr>
              <a:buNone/>
            </a:pPr>
            <a:r>
              <a:rPr lang="ru-RU" dirty="0" smtClean="0"/>
              <a:t> </a:t>
            </a:r>
          </a:p>
          <a:p>
            <a:pPr>
              <a:buNone/>
            </a:pPr>
            <a:r>
              <a:rPr lang="ru-RU" sz="3400" u="sng" dirty="0" smtClean="0"/>
              <a:t>3. Составьте задачу, в которой бы учитывался обогрев какого-то предмета известными вам способами теплопередачи</a:t>
            </a:r>
            <a:r>
              <a:rPr lang="ru-RU" sz="3400" u="sng" dirty="0" smtClean="0"/>
              <a:t>.</a:t>
            </a:r>
          </a:p>
          <a:p>
            <a:pPr>
              <a:buNone/>
            </a:pPr>
            <a:r>
              <a:rPr lang="ru-RU" dirty="0" smtClean="0"/>
              <a:t>	</a:t>
            </a:r>
          </a:p>
          <a:p>
            <a:pPr>
              <a:buNone/>
            </a:pPr>
            <a:r>
              <a:rPr lang="ru-RU" dirty="0" smtClean="0"/>
              <a:t>1. В предыдущем опыте сгорело 10 грамм спирта. На нагрев затрачено 30% полученной теплоты. На сколько повысилась температура одного литра воды?</a:t>
            </a:r>
          </a:p>
          <a:p>
            <a:pPr>
              <a:buNone/>
            </a:pPr>
            <a:r>
              <a:rPr lang="ru-RU" dirty="0" smtClean="0"/>
              <a:t> </a:t>
            </a:r>
          </a:p>
          <a:p>
            <a:pPr>
              <a:buNone/>
            </a:pPr>
            <a:r>
              <a:rPr lang="ru-RU" dirty="0" smtClean="0"/>
              <a:t>2. Температура воды в отопительном котле 90?С. Начальная температура воды 10?С. В котле помещается 5м3 воды. Сколько мазута расходуется на разогрев и поддержание температуры такого котла, если потери составляют 15%? Считать, что разогрев происходит один раз. </a:t>
            </a:r>
          </a:p>
          <a:p>
            <a:pPr>
              <a:buNone/>
            </a:pPr>
            <a:r>
              <a:rPr lang="ru-RU" dirty="0" smtClean="0"/>
              <a:t> </a:t>
            </a:r>
            <a:endParaRPr lang="ru-RU"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 №3</a:t>
            </a:r>
            <a:br>
              <a:rPr lang="ru-RU" dirty="0" smtClean="0"/>
            </a:br>
            <a:r>
              <a:rPr lang="ru-RU" dirty="0" smtClean="0"/>
              <a:t> </a:t>
            </a:r>
            <a:r>
              <a:rPr lang="ru-RU" dirty="0" smtClean="0"/>
              <a:t>“</a:t>
            </a:r>
            <a:r>
              <a:rPr lang="ru-RU" dirty="0" smtClean="0"/>
              <a:t>Приготовление пищи”</a:t>
            </a:r>
            <a:endParaRPr lang="ru-RU" dirty="0"/>
          </a:p>
        </p:txBody>
      </p:sp>
      <p:sp>
        <p:nvSpPr>
          <p:cNvPr id="3" name="Содержимое 2"/>
          <p:cNvSpPr>
            <a:spLocks noGrp="1"/>
          </p:cNvSpPr>
          <p:nvPr>
            <p:ph idx="1"/>
          </p:nvPr>
        </p:nvSpPr>
        <p:spPr/>
        <p:txBody>
          <a:bodyPr>
            <a:normAutofit fontScale="85000" lnSpcReduction="20000"/>
          </a:bodyPr>
          <a:lstStyle/>
          <a:p>
            <a:r>
              <a:rPr lang="ru-RU" dirty="0" smtClean="0"/>
              <a:t>1. Какие тепловые способы приготовления пищи вам известны? В каждом случае укажите источник тепловой энергии и способ передачи теплоты к продуктам. </a:t>
            </a:r>
            <a:r>
              <a:rPr lang="ru-RU" i="1" dirty="0" smtClean="0"/>
              <a:t>	В дыму, на огне, на пару, в печи, на костре. </a:t>
            </a:r>
          </a:p>
          <a:p>
            <a:r>
              <a:rPr lang="ru-RU" dirty="0" smtClean="0"/>
              <a:t>2. Большая часть нашей пищи готовится в кипящей воде. Как заставить картофель свариться быстрее? 	</a:t>
            </a:r>
          </a:p>
          <a:p>
            <a:pPr>
              <a:buNone/>
            </a:pPr>
            <a:r>
              <a:rPr lang="ru-RU" i="1" dirty="0" smtClean="0"/>
              <a:t>Чтобы ваш картофель сварился быстрее, надо перед варкой бросить в кастрюлю с картофелем и водой кусочек сливочного масла. Нагреваясь, оно растопится и покроет поверхность воды тонкой пленкой. Эта защитная пленка будет препятствовать процессу испарения воды. А процесс испарения всегда сопровождается уменьшением температуры жидкости и ее количества. </a:t>
            </a:r>
            <a:endParaRPr lang="ru-RU" i="1"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 Предложите</a:t>
            </a:r>
            <a:endParaRPr lang="ru-RU" dirty="0"/>
          </a:p>
        </p:txBody>
      </p:sp>
      <p:sp>
        <p:nvSpPr>
          <p:cNvPr id="3" name="Содержимое 2"/>
          <p:cNvSpPr>
            <a:spLocks noGrp="1"/>
          </p:cNvSpPr>
          <p:nvPr>
            <p:ph idx="1"/>
          </p:nvPr>
        </p:nvSpPr>
        <p:spPr/>
        <p:txBody>
          <a:bodyPr>
            <a:normAutofit fontScale="77500" lnSpcReduction="20000"/>
          </a:bodyPr>
          <a:lstStyle/>
          <a:p>
            <a:pPr>
              <a:buNone/>
            </a:pPr>
            <a:r>
              <a:rPr lang="ru-RU" sz="3300" u="sng" dirty="0" smtClean="0"/>
              <a:t>или </a:t>
            </a:r>
            <a:r>
              <a:rPr lang="ru-RU" sz="3300" u="sng" dirty="0" smtClean="0"/>
              <a:t>найдите в литературе какое- либо усовершенствование приготовления пищи. </a:t>
            </a:r>
            <a:r>
              <a:rPr lang="ru-RU" dirty="0" smtClean="0"/>
              <a:t>	</a:t>
            </a:r>
          </a:p>
          <a:p>
            <a:pPr>
              <a:buNone/>
            </a:pPr>
            <a:r>
              <a:rPr lang="ru-RU" dirty="0" smtClean="0"/>
              <a:t>Конфорку электрической плитки можно сделать из нагревательных элементов в виде колец. В электрическую цепь будут включаться только те кольца, размер которых соответствует дну кастрюли</a:t>
            </a:r>
            <a:r>
              <a:rPr lang="ru-RU" dirty="0" smtClean="0"/>
              <a:t>.</a:t>
            </a:r>
          </a:p>
          <a:p>
            <a:pPr>
              <a:buNone/>
            </a:pPr>
            <a:r>
              <a:rPr lang="ru-RU" dirty="0" smtClean="0"/>
              <a:t> </a:t>
            </a:r>
            <a:endParaRPr lang="ru-RU" dirty="0" smtClean="0"/>
          </a:p>
          <a:p>
            <a:pPr>
              <a:buNone/>
            </a:pPr>
            <a:r>
              <a:rPr lang="ru-RU" sz="3100" u="sng" dirty="0" smtClean="0"/>
              <a:t>4. Придумайте задачу, в которой упоминается процесс приготовления пищи.</a:t>
            </a:r>
            <a:r>
              <a:rPr lang="ru-RU" u="sng" dirty="0" smtClean="0"/>
              <a:t>	</a:t>
            </a:r>
            <a:endParaRPr lang="ru-RU" u="sng" dirty="0" smtClean="0"/>
          </a:p>
          <a:p>
            <a:pPr>
              <a:buNone/>
            </a:pPr>
            <a:endParaRPr lang="ru-RU" u="sng" dirty="0" smtClean="0"/>
          </a:p>
          <a:p>
            <a:r>
              <a:rPr lang="ru-RU" dirty="0" smtClean="0"/>
              <a:t>Сколько березовых дров необходимо собрать для костра туристам, чтобы вскипятить ведро родниковой воды?</a:t>
            </a:r>
          </a:p>
          <a:p>
            <a:pPr>
              <a:buNone/>
            </a:pPr>
            <a:r>
              <a:rPr lang="ru-RU" dirty="0" smtClean="0"/>
              <a:t> </a:t>
            </a:r>
            <a:r>
              <a:rPr lang="ru-RU" dirty="0" smtClean="0"/>
              <a:t>Температура </a:t>
            </a:r>
            <a:r>
              <a:rPr lang="ru-RU" dirty="0" smtClean="0"/>
              <a:t>воды в роднике </a:t>
            </a:r>
            <a:r>
              <a:rPr lang="ru-RU" dirty="0" smtClean="0"/>
              <a:t>9°С</a:t>
            </a:r>
            <a:r>
              <a:rPr lang="ru-RU" dirty="0" smtClean="0"/>
              <a:t>. Считать, что потерь тепла не существует.</a:t>
            </a:r>
          </a:p>
          <a:p>
            <a:pPr>
              <a:buNone/>
            </a:pPr>
            <a:r>
              <a:rPr lang="ru-RU" dirty="0" smtClean="0"/>
              <a:t> </a:t>
            </a:r>
            <a:endParaRPr lang="ru-RU" dirty="0"/>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 № 4</a:t>
            </a:r>
            <a:br>
              <a:rPr lang="ru-RU" dirty="0" smtClean="0"/>
            </a:br>
            <a:r>
              <a:rPr lang="ru-RU" dirty="0" smtClean="0"/>
              <a:t>“Теплопередача и закон сохранения энергии” </a:t>
            </a:r>
            <a:endParaRPr lang="ru-RU" dirty="0"/>
          </a:p>
        </p:txBody>
      </p:sp>
      <p:sp>
        <p:nvSpPr>
          <p:cNvPr id="3" name="Содержимое 2"/>
          <p:cNvSpPr>
            <a:spLocks noGrp="1"/>
          </p:cNvSpPr>
          <p:nvPr>
            <p:ph idx="1"/>
          </p:nvPr>
        </p:nvSpPr>
        <p:spPr/>
        <p:txBody>
          <a:bodyPr/>
          <a:lstStyle/>
          <a:p>
            <a:r>
              <a:rPr lang="ru-RU" dirty="0" smtClean="0"/>
              <a:t>1. Предложите опыты с простым школьным оборудованием для демонстрации разных видов теплопередачи и объясните их схематически. </a:t>
            </a:r>
            <a:endParaRPr lang="ru-RU" dirty="0" smtClean="0"/>
          </a:p>
          <a:p>
            <a:pPr>
              <a:buNone/>
            </a:pPr>
            <a:r>
              <a:rPr lang="ru-RU" dirty="0" smtClean="0"/>
              <a:t>	</a:t>
            </a:r>
          </a:p>
          <a:p>
            <a:r>
              <a:rPr lang="ru-RU" sz="2400" i="1" dirty="0" smtClean="0"/>
              <a:t>Кипячение воды в бумажной коробочке, нагревание термометра на расстоянии от источника тепла (лампа, плитка, отклеивание кнопок от нагреваемого пламени стержня). </a:t>
            </a:r>
            <a:endParaRPr lang="ru-RU" sz="2400" i="1" dirty="0"/>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ru-RU" dirty="0" smtClean="0"/>
              <a:t>2. При изменении температуры тело может изменять свои механические свойства: длину, объем, плотность, упругость, хрупкость. Приведите примеры.	</a:t>
            </a:r>
          </a:p>
          <a:p>
            <a:r>
              <a:rPr lang="ru-RU" dirty="0" smtClean="0"/>
              <a:t>Опыты: нагревание монеты трением, металлической спицы в пламени (одним концом спица упирается в огонь или касается его), нагревание воздуха в колбе с жидкостью (движется столбик жидкости в трубке). </a:t>
            </a:r>
          </a:p>
          <a:p>
            <a:r>
              <a:rPr lang="ru-RU" dirty="0" smtClean="0"/>
              <a:t> </a:t>
            </a:r>
          </a:p>
          <a:p>
            <a:r>
              <a:rPr lang="ru-RU" dirty="0" smtClean="0"/>
              <a:t>3. Как определить температуру предмета, нагретого в пламени, если у вас имеется еще калориметр с холодной водой, термометр, весы с разновесами, таблицы? 	</a:t>
            </a:r>
            <a:endParaRPr lang="ru-RU" dirty="0"/>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 №5 </a:t>
            </a:r>
            <a:br>
              <a:rPr lang="ru-RU" dirty="0" smtClean="0"/>
            </a:br>
            <a:r>
              <a:rPr lang="ru-RU" dirty="0" smtClean="0"/>
              <a:t>“Энергия и теплота в живой природе”</a:t>
            </a:r>
            <a:endParaRPr lang="ru-RU" dirty="0"/>
          </a:p>
        </p:txBody>
      </p:sp>
      <p:sp>
        <p:nvSpPr>
          <p:cNvPr id="3" name="Содержимое 2"/>
          <p:cNvSpPr>
            <a:spLocks noGrp="1"/>
          </p:cNvSpPr>
          <p:nvPr>
            <p:ph idx="1"/>
          </p:nvPr>
        </p:nvSpPr>
        <p:spPr/>
        <p:txBody>
          <a:bodyPr/>
          <a:lstStyle/>
          <a:p>
            <a:r>
              <a:rPr lang="ru-RU" dirty="0" smtClean="0"/>
              <a:t>1. Главный закон, которому подчиняются все тепловые процессы – закон сохранения энергии. Все живые организмы затрачивают в процессе жизнедеятельности много энергии (движение, питание, охота). </a:t>
            </a:r>
          </a:p>
          <a:p>
            <a:endParaRPr lang="ru-RU" dirty="0" smtClean="0"/>
          </a:p>
          <a:p>
            <a:r>
              <a:rPr lang="ru-RU" dirty="0" smtClean="0"/>
              <a:t>Откуда они берут энергию?	</a:t>
            </a:r>
            <a:endParaRPr lang="ru-RU" dirty="0"/>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Рассматриваются</a:t>
            </a:r>
            <a:endParaRPr lang="ru-RU" dirty="0"/>
          </a:p>
        </p:txBody>
      </p:sp>
      <p:sp>
        <p:nvSpPr>
          <p:cNvPr id="3" name="Содержимое 2"/>
          <p:cNvSpPr>
            <a:spLocks noGrp="1"/>
          </p:cNvSpPr>
          <p:nvPr>
            <p:ph idx="1"/>
          </p:nvPr>
        </p:nvSpPr>
        <p:spPr/>
        <p:txBody>
          <a:bodyPr>
            <a:normAutofit/>
          </a:bodyPr>
          <a:lstStyle/>
          <a:p>
            <a:r>
              <a:rPr lang="ru-RU" dirty="0" smtClean="0"/>
              <a:t>химические </a:t>
            </a:r>
            <a:r>
              <a:rPr lang="ru-RU" dirty="0" smtClean="0"/>
              <a:t>реакции внутри клетки. Вся серия этих реакций называется внутренним дыханием (тканевым, клеточным). Оно подразделяется на аэробное и анаэробное. Первое связано с распадом некоторых веществ при участии кислорода и происходит с большим выделением энергии, второе – с </a:t>
            </a:r>
            <a:r>
              <a:rPr lang="ru-RU" dirty="0" err="1" smtClean="0"/>
              <a:t>бескислородным</a:t>
            </a:r>
            <a:r>
              <a:rPr lang="ru-RU" dirty="0" smtClean="0"/>
              <a:t> превращением глюкозы. Дыхание живых существ иногда называют медленным </a:t>
            </a:r>
            <a:r>
              <a:rPr lang="ru-RU" dirty="0" smtClean="0"/>
              <a:t>горением.</a:t>
            </a:r>
            <a:endParaRPr lang="ru-RU" dirty="0"/>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 №6</a:t>
            </a:r>
            <a:br>
              <a:rPr lang="ru-RU" dirty="0" smtClean="0"/>
            </a:br>
            <a:r>
              <a:rPr lang="ru-RU" dirty="0" smtClean="0"/>
              <a:t>“Тепловые механизмы и двигатели”</a:t>
            </a:r>
            <a:endParaRPr lang="ru-RU" dirty="0"/>
          </a:p>
        </p:txBody>
      </p:sp>
      <p:sp>
        <p:nvSpPr>
          <p:cNvPr id="3" name="Содержимое 2"/>
          <p:cNvSpPr>
            <a:spLocks noGrp="1"/>
          </p:cNvSpPr>
          <p:nvPr>
            <p:ph idx="1"/>
          </p:nvPr>
        </p:nvSpPr>
        <p:spPr/>
        <p:txBody>
          <a:bodyPr>
            <a:normAutofit fontScale="85000" lnSpcReduction="20000"/>
          </a:bodyPr>
          <a:lstStyle/>
          <a:p>
            <a:r>
              <a:rPr lang="ru-RU" dirty="0" smtClean="0"/>
              <a:t>1. Приведите примеры механизмов, использующих при своей работе тепловую энергию. Укажите в каждом случае источник энергии, путь ее преобразования. </a:t>
            </a:r>
            <a:endParaRPr lang="ru-RU" dirty="0" smtClean="0"/>
          </a:p>
          <a:p>
            <a:pPr>
              <a:buNone/>
            </a:pPr>
            <a:r>
              <a:rPr lang="ru-RU" dirty="0" smtClean="0"/>
              <a:t>	</a:t>
            </a:r>
          </a:p>
          <a:p>
            <a:r>
              <a:rPr lang="ru-RU" sz="2400" dirty="0" smtClean="0"/>
              <a:t>В своей жизни мы постоянно встречаемся с разнообразными двигателями. Они приводят в движение автомобили и самолеты, трактора и корабли, железнодорожные массивы и ракеты. работа тепловых машин связана с потреблением различных видов энергии. Конструкция первых паровых машин имела основные части всех последующих тепловых машин: нагреватель, в котором освобождалась энергия топлива, водяной пар как рабочее тело и поршень с цилиндром, преобразующий энергию пара в механическую работу, а также охладитель, необходимый для снижения температуры и давления пара.</a:t>
            </a:r>
            <a:endParaRPr lang="ru-RU" sz="2400" dirty="0"/>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2. Опишите самое простое строение паровой машины.</a:t>
            </a:r>
            <a:endParaRPr lang="ru-RU" dirty="0"/>
          </a:p>
        </p:txBody>
      </p:sp>
      <p:sp>
        <p:nvSpPr>
          <p:cNvPr id="3" name="Содержимое 2"/>
          <p:cNvSpPr>
            <a:spLocks noGrp="1"/>
          </p:cNvSpPr>
          <p:nvPr>
            <p:ph idx="1"/>
          </p:nvPr>
        </p:nvSpPr>
        <p:spPr/>
        <p:txBody>
          <a:bodyPr/>
          <a:lstStyle/>
          <a:p>
            <a:r>
              <a:rPr lang="ru-RU" dirty="0" smtClean="0"/>
              <a:t>Самое простое строение паровой машины создал Герон Александрийский во II в. до н.э. Она состояла из подставки, на которой был водружен сосуд с ручками и наполненный водой. Устройство, которой помещалось в воду, напоминало колбу. С четырех сторон помещались трубки. Когда дрова горели, вода закипала и пар фонтаном бил из верхней трубки. Это была самая древняя паровая машина. </a:t>
            </a:r>
            <a:endParaRPr lang="ru-RU" dirty="0"/>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 Покажите на опыте,</a:t>
            </a:r>
            <a:endParaRPr lang="ru-RU" dirty="0"/>
          </a:p>
        </p:txBody>
      </p:sp>
      <p:sp>
        <p:nvSpPr>
          <p:cNvPr id="3" name="Содержимое 2"/>
          <p:cNvSpPr>
            <a:spLocks noGrp="1"/>
          </p:cNvSpPr>
          <p:nvPr>
            <p:ph idx="1"/>
          </p:nvPr>
        </p:nvSpPr>
        <p:spPr/>
        <p:txBody>
          <a:bodyPr>
            <a:normAutofit/>
          </a:bodyPr>
          <a:lstStyle/>
          <a:p>
            <a:r>
              <a:rPr lang="ru-RU" dirty="0" smtClean="0"/>
              <a:t>используя </a:t>
            </a:r>
            <a:r>
              <a:rPr lang="ru-RU" dirty="0" smtClean="0"/>
              <a:t>оборудование школьной лаборатории, как можно совершить работу, за счет преобразования тепловой энергии.	</a:t>
            </a:r>
          </a:p>
          <a:p>
            <a:r>
              <a:rPr lang="ru-RU" sz="2400" i="1" dirty="0" smtClean="0"/>
              <a:t>В пробирке помещена вода, которая закипает, получая количество теплоты от сгорания спирта. И пар выбивает пробку из пробирки. Так совершается работа после превращения энергии.</a:t>
            </a:r>
          </a:p>
          <a:p>
            <a:r>
              <a:rPr lang="ru-RU" dirty="0" smtClean="0"/>
              <a:t>4.Предложите задачу, в которой используется работа любого теплового устройства.	 </a:t>
            </a:r>
            <a:endParaRPr lang="ru-RU" dirty="0"/>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t>
            </a:r>
            <a:r>
              <a:rPr lang="ru-RU" sz="2700" dirty="0" smtClean="0"/>
              <a:t>Расскажите о </a:t>
            </a:r>
            <a:r>
              <a:rPr lang="ru-RU" sz="2700" dirty="0" smtClean="0"/>
              <a:t>каком-либо </a:t>
            </a:r>
            <a:r>
              <a:rPr lang="ru-RU" sz="2700" dirty="0" smtClean="0"/>
              <a:t>приборе, устройстве, которое работает за счет тепловой энергии окружающей среды.</a:t>
            </a:r>
            <a:endParaRPr lang="ru-RU" sz="2200" dirty="0"/>
          </a:p>
        </p:txBody>
      </p:sp>
      <p:sp>
        <p:nvSpPr>
          <p:cNvPr id="3" name="Содержимое 2"/>
          <p:cNvSpPr>
            <a:spLocks noGrp="1"/>
          </p:cNvSpPr>
          <p:nvPr>
            <p:ph idx="1"/>
          </p:nvPr>
        </p:nvSpPr>
        <p:spPr/>
        <p:txBody>
          <a:bodyPr>
            <a:normAutofit fontScale="85000" lnSpcReduction="10000"/>
          </a:bodyPr>
          <a:lstStyle/>
          <a:p>
            <a:r>
              <a:rPr lang="ru-RU" dirty="0" smtClean="0"/>
              <a:t>Не один из источников энергии, известных на сегодня не в состоянии в будущем полностью взять на себя удовлетворение растущих потребностей человека. Для этого необходимо больше внимания уделить альтернативным источникам или источникам, работающим на энергии окружающей среды. Уже существует, например, “солнечные батареи”, которые превращают солнечную энергию в электрический ток при помощи фотоэлементов. Много проектов создано для использования силы приливов, силы ветров, силы гейзеров. Существуют и проекты использования разности температур между поверхностными слоями воды тропических морей и температурой воды на больших глубинах. </a:t>
            </a:r>
            <a:endParaRPr lang="ru-RU" dirty="0"/>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Желаю успехов во всех ваших начинаниях. Удачи и спасибо всем за урок.</a:t>
            </a:r>
            <a:endParaRPr lang="ru-RU" dirty="0"/>
          </a:p>
        </p:txBody>
      </p:sp>
      <p:sp>
        <p:nvSpPr>
          <p:cNvPr id="3" name="Содержимое 2"/>
          <p:cNvSpPr>
            <a:spLocks noGrp="1"/>
          </p:cNvSpPr>
          <p:nvPr>
            <p:ph idx="1"/>
          </p:nvPr>
        </p:nvSpPr>
        <p:spPr/>
        <p:txBody>
          <a:bodyPr>
            <a:normAutofit fontScale="92500" lnSpcReduction="20000"/>
          </a:bodyPr>
          <a:lstStyle/>
          <a:p>
            <a:r>
              <a:rPr lang="ru-RU" dirty="0" err="1" smtClean="0"/>
              <a:t>Голубева</a:t>
            </a:r>
            <a:r>
              <a:rPr lang="ru-RU" dirty="0" smtClean="0"/>
              <a:t> Е.С. Занимательное естествознание. Нескучный учебник. - СПб.: “Тритон”, </a:t>
            </a:r>
            <a:r>
              <a:rPr lang="ru-RU" dirty="0" smtClean="0"/>
              <a:t>2007</a:t>
            </a:r>
            <a:r>
              <a:rPr lang="ru-RU" dirty="0" smtClean="0"/>
              <a:t>.</a:t>
            </a:r>
          </a:p>
          <a:p>
            <a:r>
              <a:rPr lang="ru-RU" dirty="0" smtClean="0"/>
              <a:t>Ковалева С.Я. Закон сохранения энергии в тепловых процессах // Еженедельная газета издательского дома “Первое сентября”, № 33, 1-7 сентября </a:t>
            </a:r>
            <a:r>
              <a:rPr lang="ru-RU" dirty="0" smtClean="0"/>
              <a:t>2012</a:t>
            </a:r>
            <a:r>
              <a:rPr lang="ru-RU" dirty="0" smtClean="0"/>
              <a:t>.</a:t>
            </a:r>
          </a:p>
          <a:p>
            <a:r>
              <a:rPr lang="ru-RU" dirty="0" smtClean="0"/>
              <a:t>Ланина. И.Я. Сто игр по физике. - М.:, “Просвещение”, </a:t>
            </a:r>
            <a:r>
              <a:rPr lang="ru-RU" dirty="0" smtClean="0"/>
              <a:t>2005</a:t>
            </a:r>
            <a:r>
              <a:rPr lang="ru-RU" dirty="0" smtClean="0"/>
              <a:t>.</a:t>
            </a:r>
          </a:p>
          <a:p>
            <a:r>
              <a:rPr lang="ru-RU" dirty="0" smtClean="0"/>
              <a:t>Перельман Я.И. Занимательная физика. - М.:, “Наука”, </a:t>
            </a:r>
            <a:r>
              <a:rPr lang="ru-RU" dirty="0" smtClean="0"/>
              <a:t>2001</a:t>
            </a:r>
            <a:r>
              <a:rPr lang="ru-RU" dirty="0" smtClean="0"/>
              <a:t>.</a:t>
            </a:r>
          </a:p>
          <a:p>
            <a:r>
              <a:rPr lang="ru-RU" dirty="0" err="1" smtClean="0"/>
              <a:t>Увицкая</a:t>
            </a:r>
            <a:r>
              <a:rPr lang="ru-RU" dirty="0" smtClean="0"/>
              <a:t> Е.С. Использование биологического материала на уроках физики. // Еженедельная газета издательского дома “ Первое сентября”, № 31, 16-22 августа </a:t>
            </a:r>
            <a:r>
              <a:rPr lang="ru-RU" dirty="0" smtClean="0"/>
              <a:t>2012</a:t>
            </a:r>
            <a:r>
              <a:rPr lang="ru-RU" dirty="0" smtClean="0"/>
              <a:t>.</a:t>
            </a:r>
            <a:endParaRPr lang="ru-RU" dirty="0"/>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76</TotalTime>
  <Words>1105</Words>
  <Application>Microsoft Office PowerPoint</Application>
  <PresentationFormat>Экран (4:3)</PresentationFormat>
  <Paragraphs>155</Paragraphs>
  <Slides>25</Slides>
  <Notes>25</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Изящная</vt:lpstr>
      <vt:lpstr>Закон сохранения энергии</vt:lpstr>
      <vt:lpstr>Цель урока:</vt:lpstr>
      <vt:lpstr>Слайд 3</vt:lpstr>
      <vt:lpstr>Про теплоту начнем рассказ   Всё вспомним, обобщим сейчас</vt:lpstr>
      <vt:lpstr>Слайд 5</vt:lpstr>
      <vt:lpstr>Задание:</vt:lpstr>
      <vt:lpstr>Знаете ли вы,</vt:lpstr>
      <vt:lpstr>Блиц - опрос:</vt:lpstr>
      <vt:lpstr>Человек очень расточительно</vt:lpstr>
      <vt:lpstr>Проект №1  “Виды топлива” </vt:lpstr>
      <vt:lpstr>2. Проанализируйте виды топлива,</vt:lpstr>
      <vt:lpstr>20 деревянных лучин, термометр, весы с разновесами.  </vt:lpstr>
      <vt:lpstr> Проект №2  “Отопление и обогрев”</vt:lpstr>
      <vt:lpstr>2. Докажите с помощью приборов,</vt:lpstr>
      <vt:lpstr>Проект №3  “Приготовление пищи”</vt:lpstr>
      <vt:lpstr>3. Предложите</vt:lpstr>
      <vt:lpstr>Проект № 4 “Теплопередача и закон сохранения энергии” </vt:lpstr>
      <vt:lpstr>Слайд 18</vt:lpstr>
      <vt:lpstr>Проект №5  “Энергия и теплота в живой природе”</vt:lpstr>
      <vt:lpstr>Рассматриваются</vt:lpstr>
      <vt:lpstr>Проект №6 “Тепловые механизмы и двигатели”</vt:lpstr>
      <vt:lpstr>2. Опишите самое простое строение паровой машины.</vt:lpstr>
      <vt:lpstr>3. Покажите на опыте,</vt:lpstr>
      <vt:lpstr> Расскажите о каком-либо приборе, устройстве, которое работает за счет тепловой энергии окружающей среды.</vt:lpstr>
      <vt:lpstr>Желаю успехов во всех ваших начинаниях. Удачи и спасибо всем за урок.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Закон сохранения энергии</dc:title>
  <dc:creator>ирина</dc:creator>
  <cp:lastModifiedBy>ирина</cp:lastModifiedBy>
  <cp:revision>8</cp:revision>
  <dcterms:created xsi:type="dcterms:W3CDTF">2014-01-01T11:36:33Z</dcterms:created>
  <dcterms:modified xsi:type="dcterms:W3CDTF">2014-01-01T12:53:22Z</dcterms:modified>
</cp:coreProperties>
</file>