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84802-4F4D-47B0-926B-39CC4269DE4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ECD0F-CAB0-4460-825D-06D750648AE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Информация и знания.</a:t>
            </a:r>
            <a:b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Восприятие человеком информации.</a:t>
            </a:r>
            <a:endParaRPr lang="ru-RU" sz="5400" i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Урок в 8 классе.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3756" y="2967335"/>
            <a:ext cx="516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dirty="0" smtClean="0"/>
              <a:t>. 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u="sng" dirty="0" smtClean="0">
                <a:solidFill>
                  <a:srgbClr val="002060"/>
                </a:solidFill>
              </a:rPr>
              <a:t>Информация</a:t>
            </a:r>
            <a:r>
              <a:rPr lang="ru-RU" dirty="0" smtClean="0">
                <a:solidFill>
                  <a:srgbClr val="002060"/>
                </a:solidFill>
              </a:rPr>
              <a:t> (от </a:t>
            </a:r>
            <a:r>
              <a:rPr lang="ru-RU" dirty="0" smtClean="0">
                <a:solidFill>
                  <a:srgbClr val="002060"/>
                </a:solidFill>
                <a:hlinkClick r:id="rId2" tooltip="Латинский язык"/>
              </a:rPr>
              <a:t>лат.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  <a:r>
              <a:rPr lang="ru-RU" i="1" dirty="0" err="1" smtClean="0">
                <a:solidFill>
                  <a:srgbClr val="002060"/>
                </a:solidFill>
              </a:rPr>
              <a:t>informatio</a:t>
            </a:r>
            <a:r>
              <a:rPr lang="ru-RU" dirty="0" smtClean="0">
                <a:solidFill>
                  <a:srgbClr val="002060"/>
                </a:solidFill>
              </a:rPr>
              <a:t>, разъяснение, изложение, осведомленность) – это знания, сведения, которые мы получаем из различных источников.</a:t>
            </a:r>
          </a:p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123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291" y="4581128"/>
            <a:ext cx="2496277" cy="1872208"/>
          </a:xfrm>
          <a:prstGeom prst="rect">
            <a:avLst/>
          </a:prstGeom>
          <a:noFill/>
          <a:effectLst>
            <a:softEdge rad="127000"/>
          </a:effectLst>
          <a:scene3d>
            <a:camera prst="perspectiveContrastingLeftFacing"/>
            <a:lightRig rig="threePt" dir="t"/>
          </a:scene3d>
        </p:spPr>
      </p:pic>
      <p:pic>
        <p:nvPicPr>
          <p:cNvPr id="1027" name="Picture 3" descr="C:\Users\123\Desktop\i. тт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3717032"/>
            <a:ext cx="1848205" cy="1800200"/>
          </a:xfrm>
          <a:prstGeom prst="rect">
            <a:avLst/>
          </a:prstGeom>
          <a:noFill/>
          <a:effectLst>
            <a:softEdge rad="127000"/>
          </a:effectLst>
          <a:scene3d>
            <a:camera prst="isometricOffAxis1Right"/>
            <a:lightRig rig="threePt" dir="t"/>
          </a:scene3d>
        </p:spPr>
      </p:pic>
      <p:pic>
        <p:nvPicPr>
          <p:cNvPr id="1028" name="Picture 4" descr="C:\Users\123\Desktop\рке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4653136"/>
            <a:ext cx="2700300" cy="1800200"/>
          </a:xfrm>
          <a:prstGeom prst="rect">
            <a:avLst/>
          </a:prstGeom>
          <a:noFill/>
          <a:effectLst>
            <a:softEdge rad="127000"/>
          </a:effectLst>
          <a:scene3d>
            <a:camera prst="perspectiveContrastingRightFacing"/>
            <a:lightRig rig="threePt" dir="t"/>
          </a:scene3d>
        </p:spPr>
      </p:pic>
      <p:pic>
        <p:nvPicPr>
          <p:cNvPr id="1029" name="Picture 5" descr="C:\Users\123\Desktop\дд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3212976"/>
            <a:ext cx="3024336" cy="2016224"/>
          </a:xfrm>
          <a:prstGeom prst="rect">
            <a:avLst/>
          </a:prstGeom>
          <a:noFill/>
          <a:effectLst>
            <a:softEdge rad="127000"/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ЗНАНИЯ  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10451504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b="1" u="sng" dirty="0" smtClean="0">
                <a:solidFill>
                  <a:srgbClr val="7030A0"/>
                </a:solidFill>
              </a:rPr>
              <a:t>Декларативные</a:t>
            </a:r>
            <a:r>
              <a:rPr lang="ru-RU" b="1" dirty="0" smtClean="0">
                <a:solidFill>
                  <a:srgbClr val="7030A0"/>
                </a:solidFill>
              </a:rPr>
              <a:t>                 </a:t>
            </a:r>
            <a:r>
              <a:rPr lang="ru-RU" b="1" u="sng" dirty="0" smtClean="0">
                <a:solidFill>
                  <a:srgbClr val="7030A0"/>
                </a:solidFill>
              </a:rPr>
              <a:t>Процедурные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утверждения о                определяют действия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dirty="0" smtClean="0">
                <a:solidFill>
                  <a:srgbClr val="7030A0"/>
                </a:solidFill>
              </a:rPr>
              <a:t> явлениях, свойствах,       для достижения цели 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зависимостях                     (я знаю, как…)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(я знаю, что…)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 rot="2579768">
            <a:off x="2850564" y="995834"/>
            <a:ext cx="360040" cy="1873964"/>
          </a:xfrm>
          <a:prstGeom prst="downArrow">
            <a:avLst>
              <a:gd name="adj1" fmla="val 50000"/>
              <a:gd name="adj2" fmla="val 171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256999">
            <a:off x="5679495" y="1035444"/>
            <a:ext cx="360040" cy="1814762"/>
          </a:xfrm>
          <a:prstGeom prst="downArrow">
            <a:avLst>
              <a:gd name="adj1" fmla="val 50000"/>
              <a:gd name="adj2" fmla="val 171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СООБЩЕНИЯ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dirty="0" smtClean="0">
                <a:solidFill>
                  <a:srgbClr val="7030A0"/>
                </a:solidFill>
              </a:rPr>
              <a:t>Информативные                  Неинформативные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сообщения, пополняющие    сообщения, которые 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наши знания (новые и            не пополняют наши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понятные)                                   знания (старые или</a:t>
            </a:r>
          </a:p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                                                     </a:t>
            </a:r>
            <a:r>
              <a:rPr lang="ru-RU" dirty="0" smtClean="0">
                <a:solidFill>
                  <a:srgbClr val="7030A0"/>
                </a:solidFill>
              </a:rPr>
              <a:t>непонятные)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2579768">
            <a:off x="2850564" y="995834"/>
            <a:ext cx="360040" cy="1873964"/>
          </a:xfrm>
          <a:prstGeom prst="downArrow">
            <a:avLst>
              <a:gd name="adj1" fmla="val 50000"/>
              <a:gd name="adj2" fmla="val 171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19256999">
            <a:off x="5679495" y="1035444"/>
            <a:ext cx="360040" cy="1814762"/>
          </a:xfrm>
          <a:prstGeom prst="downArrow">
            <a:avLst>
              <a:gd name="adj1" fmla="val 50000"/>
              <a:gd name="adj2" fmla="val 171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ОРГАНЫ ЧУВСТВ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33400" indent="-533400">
              <a:lnSpc>
                <a:spcPct val="90000"/>
              </a:lnSpc>
              <a:buAutoNum type="arabicPeriod"/>
            </a:pPr>
            <a:r>
              <a:rPr lang="ru-RU" dirty="0" smtClean="0"/>
              <a:t>Зрение – изображения 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ru-RU" dirty="0" smtClean="0"/>
              <a:t>                    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ru-RU" dirty="0" smtClean="0"/>
              <a:t>2. Слух – звуки  </a:t>
            </a:r>
          </a:p>
          <a:p>
            <a:pPr marL="533400" indent="-533400">
              <a:lnSpc>
                <a:spcPct val="90000"/>
              </a:lnSpc>
              <a:buNone/>
            </a:pPr>
            <a:endParaRPr lang="ru-RU" dirty="0" smtClean="0"/>
          </a:p>
          <a:p>
            <a:pPr marL="533400" indent="-533400">
              <a:lnSpc>
                <a:spcPct val="90000"/>
              </a:lnSpc>
              <a:buNone/>
            </a:pPr>
            <a:r>
              <a:rPr lang="ru-RU" dirty="0" smtClean="0"/>
              <a:t>3. Вкус – вкусовые ощущения </a:t>
            </a:r>
          </a:p>
          <a:p>
            <a:pPr marL="533400" indent="-533400">
              <a:lnSpc>
                <a:spcPct val="90000"/>
              </a:lnSpc>
              <a:buNone/>
            </a:pPr>
            <a:endParaRPr lang="ru-RU" dirty="0" smtClean="0"/>
          </a:p>
          <a:p>
            <a:pPr marL="533400" indent="-533400">
              <a:lnSpc>
                <a:spcPct val="90000"/>
              </a:lnSpc>
              <a:buNone/>
            </a:pPr>
            <a:r>
              <a:rPr lang="ru-RU" dirty="0" smtClean="0"/>
              <a:t>4. Обоняние – запахи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ru-RU" dirty="0" smtClean="0"/>
              <a:t>  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ru-RU" dirty="0" smtClean="0"/>
              <a:t>5. Осязание – тактильные ощущения</a:t>
            </a:r>
          </a:p>
        </p:txBody>
      </p:sp>
      <p:pic>
        <p:nvPicPr>
          <p:cNvPr id="4" name="Picture 9" descr="MC9002171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20072" y="1268760"/>
            <a:ext cx="904875" cy="904875"/>
          </a:xfrm>
          <a:prstGeom prst="rect">
            <a:avLst/>
          </a:prstGeom>
        </p:spPr>
      </p:pic>
      <p:pic>
        <p:nvPicPr>
          <p:cNvPr id="5" name="Picture 7" descr="MC90023819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276872"/>
            <a:ext cx="831131" cy="110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MP900430469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996952"/>
            <a:ext cx="12255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Picture 12" descr="MP900402026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4077072"/>
            <a:ext cx="1131575" cy="1416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8" name="Picture 11" descr="MP900401311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21525" y="4941168"/>
            <a:ext cx="2022475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ЯЗЫК- это знаковый способ представления информации.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ЯЗЫКИ</a:t>
            </a:r>
          </a:p>
          <a:p>
            <a:pPr algn="ctr">
              <a:buNone/>
            </a:pPr>
            <a:endParaRPr lang="ru-RU" b="1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       Естественные                   Формальные  </a:t>
            </a:r>
          </a:p>
          <a:p>
            <a:pPr>
              <a:buNone/>
            </a:pPr>
            <a:r>
              <a:rPr lang="ru-RU" sz="2800" dirty="0" smtClean="0">
                <a:solidFill>
                  <a:srgbClr val="000000"/>
                </a:solidFill>
              </a:rPr>
              <a:t>Русский, английский,       Нотная грамота, азбука Морзе,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0000"/>
                </a:solidFill>
              </a:rPr>
              <a:t>немецкий…                        язык математики…</a:t>
            </a:r>
          </a:p>
          <a:p>
            <a:pPr algn="ctr">
              <a:buNone/>
            </a:pP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2579768">
            <a:off x="3699099" y="1906815"/>
            <a:ext cx="195489" cy="1107087"/>
          </a:xfrm>
          <a:prstGeom prst="downArrow">
            <a:avLst>
              <a:gd name="adj1" fmla="val 50000"/>
              <a:gd name="adj2" fmla="val 171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19256999">
            <a:off x="5445660" y="2016886"/>
            <a:ext cx="223568" cy="1024029"/>
          </a:xfrm>
          <a:prstGeom prst="downArrow">
            <a:avLst>
              <a:gd name="adj1" fmla="val 50000"/>
              <a:gd name="adj2" fmla="val 171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ФОРМЫ ПРЕДСТАВЛЕНИЯ ИНФОРМАЦИИ: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Текст на естественном языке</a:t>
            </a:r>
          </a:p>
          <a:p>
            <a:endParaRPr lang="ru-RU" sz="4000" dirty="0" smtClean="0"/>
          </a:p>
          <a:p>
            <a:r>
              <a:rPr lang="ru-RU" sz="4000" dirty="0" smtClean="0"/>
              <a:t>Графическая форма</a:t>
            </a:r>
          </a:p>
          <a:p>
            <a:pPr>
              <a:buNone/>
            </a:pPr>
            <a:endParaRPr lang="ru-RU" sz="4000" dirty="0" smtClean="0"/>
          </a:p>
          <a:p>
            <a:r>
              <a:rPr lang="ru-RU" sz="4000" dirty="0" smtClean="0"/>
              <a:t>Символы формального языка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ВОПРОСЫ: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ru-RU" b="1" dirty="0">
                <a:solidFill>
                  <a:srgbClr val="7030A0"/>
                </a:solidFill>
              </a:rPr>
              <a:t>Информативность сообщения, принимаемого человеком, определяется:</a:t>
            </a:r>
          </a:p>
          <a:p>
            <a:pPr lvl="1"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а) Способом передачи сообщения</a:t>
            </a:r>
          </a:p>
          <a:p>
            <a:pPr lvl="1"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б) Временем приема сообщения</a:t>
            </a:r>
          </a:p>
          <a:p>
            <a:pPr lvl="1"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в) Наличием новых знаний и понятностью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  <a:defRPr/>
            </a:pPr>
            <a:r>
              <a:rPr lang="ru-RU" dirty="0">
                <a:solidFill>
                  <a:srgbClr val="7030A0"/>
                </a:solidFill>
              </a:rPr>
              <a:t>2. Из предложенных сообщений выбрать декларативное</a:t>
            </a:r>
          </a:p>
          <a:p>
            <a:pPr lvl="1"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а) А. С. Пушкин – великий поэт</a:t>
            </a:r>
          </a:p>
          <a:p>
            <a:pPr lvl="1"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б) При умножении простых дробей, их числители и знаменатели перемножаются</a:t>
            </a:r>
          </a:p>
          <a:p>
            <a:pPr lvl="1"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в) На улице сегодня замечательная погода.</a:t>
            </a:r>
          </a:p>
          <a:p>
            <a:pPr lvl="1"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г) Что б открыть дверь, нужно вставить ключ в замок.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3. Из предложенных сообщений выбрать процедурное: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rgbClr val="7030A0"/>
                </a:solidFill>
              </a:rPr>
              <a:t>Чтоб </a:t>
            </a:r>
            <a:r>
              <a:rPr lang="ru-RU" dirty="0">
                <a:solidFill>
                  <a:srgbClr val="7030A0"/>
                </a:solidFill>
              </a:rPr>
              <a:t>открыть дверь, нужно вставить ключ в замок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rgbClr val="7030A0"/>
                </a:solidFill>
              </a:rPr>
              <a:t>Земля круглая.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rgbClr val="7030A0"/>
                </a:solidFill>
              </a:rPr>
              <a:t>Чтобы найти неизвестный множитель нужно произведение делить на известный множитель.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7030A0"/>
                </a:solidFill>
              </a:rPr>
              <a:t>4. </a:t>
            </a:r>
            <a:r>
              <a:rPr lang="ru-RU" sz="3600" dirty="0" smtClean="0">
                <a:solidFill>
                  <a:srgbClr val="7030A0"/>
                </a:solidFill>
              </a:rPr>
              <a:t>Что может означать запись </a:t>
            </a:r>
            <a:r>
              <a:rPr lang="ru-RU" sz="3600" b="1" dirty="0" smtClean="0">
                <a:solidFill>
                  <a:srgbClr val="7030A0"/>
                </a:solidFill>
              </a:rPr>
              <a:t>15-10</a:t>
            </a:r>
            <a:r>
              <a:rPr lang="ru-RU" sz="3600" dirty="0" smtClean="0">
                <a:solidFill>
                  <a:srgbClr val="7030A0"/>
                </a:solidFill>
              </a:rPr>
              <a:t> с точки зрения </a:t>
            </a:r>
            <a:r>
              <a:rPr lang="ru-RU" sz="3600" b="1" dirty="0" smtClean="0">
                <a:solidFill>
                  <a:srgbClr val="7030A0"/>
                </a:solidFill>
              </a:rPr>
              <a:t>продавца</a:t>
            </a:r>
            <a:r>
              <a:rPr lang="ru-RU" sz="3600" dirty="0" smtClean="0">
                <a:solidFill>
                  <a:srgbClr val="7030A0"/>
                </a:solidFill>
              </a:rPr>
              <a:t> в магазине, </a:t>
            </a:r>
            <a:r>
              <a:rPr lang="ru-RU" sz="3600" b="1" dirty="0" smtClean="0">
                <a:solidFill>
                  <a:srgbClr val="7030A0"/>
                </a:solidFill>
              </a:rPr>
              <a:t>машиниста электропоезда</a:t>
            </a:r>
            <a:r>
              <a:rPr lang="ru-RU" sz="3600" dirty="0" smtClean="0">
                <a:solidFill>
                  <a:srgbClr val="7030A0"/>
                </a:solidFill>
              </a:rPr>
              <a:t>, </a:t>
            </a:r>
            <a:r>
              <a:rPr lang="ru-RU" sz="3600" b="1" dirty="0" smtClean="0">
                <a:solidFill>
                  <a:srgbClr val="7030A0"/>
                </a:solidFill>
              </a:rPr>
              <a:t>ученика</a:t>
            </a:r>
            <a:r>
              <a:rPr lang="ru-RU" sz="3600" dirty="0" smtClean="0">
                <a:solidFill>
                  <a:srgbClr val="7030A0"/>
                </a:solidFill>
              </a:rPr>
              <a:t> на уроке математики?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40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endParaRPr lang="ru-RU" sz="4000" dirty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4000" dirty="0" smtClean="0">
                <a:solidFill>
                  <a:srgbClr val="7030A0"/>
                </a:solidFill>
              </a:rPr>
              <a:t>§ 1,2 (читать, учить определения).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279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Информация и знания. Восприятие человеком информации.</vt:lpstr>
      <vt:lpstr>Слайд 2</vt:lpstr>
      <vt:lpstr>ЗНАНИЯ  </vt:lpstr>
      <vt:lpstr>СООБЩЕНИЯ</vt:lpstr>
      <vt:lpstr>ОРГАНЫ ЧУВСТВ</vt:lpstr>
      <vt:lpstr>ЯЗЫК- это знаковый способ представления информации.</vt:lpstr>
      <vt:lpstr>ФОРМЫ ПРЕДСТАВЛЕНИЯ ИНФОРМАЦИИ:</vt:lpstr>
      <vt:lpstr>ВОПРОСЫ:</vt:lpstr>
      <vt:lpstr>Слайд 9</vt:lpstr>
      <vt:lpstr>Слайд 10</vt:lpstr>
      <vt:lpstr>Слайд 11</vt:lpstr>
      <vt:lpstr>  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и знания. Восприятие человеком информации.</dc:title>
  <dc:creator>123</dc:creator>
  <cp:lastModifiedBy>123</cp:lastModifiedBy>
  <cp:revision>2</cp:revision>
  <dcterms:created xsi:type="dcterms:W3CDTF">2013-08-20T13:04:41Z</dcterms:created>
  <dcterms:modified xsi:type="dcterms:W3CDTF">2013-08-20T14:01:44Z</dcterms:modified>
</cp:coreProperties>
</file>