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sldIdLst>
    <p:sldId id="295" r:id="rId3"/>
    <p:sldId id="293" r:id="rId4"/>
    <p:sldId id="294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286" r:id="rId13"/>
    <p:sldId id="287" r:id="rId14"/>
    <p:sldId id="288" r:id="rId15"/>
    <p:sldId id="257" r:id="rId16"/>
    <p:sldId id="297" r:id="rId17"/>
    <p:sldId id="261" r:id="rId18"/>
    <p:sldId id="262" r:id="rId19"/>
    <p:sldId id="264" r:id="rId20"/>
    <p:sldId id="265" r:id="rId21"/>
    <p:sldId id="263" r:id="rId22"/>
    <p:sldId id="290" r:id="rId23"/>
    <p:sldId id="291" r:id="rId24"/>
    <p:sldId id="272" r:id="rId25"/>
    <p:sldId id="296" r:id="rId26"/>
    <p:sldId id="300" r:id="rId27"/>
    <p:sldId id="301" r:id="rId28"/>
    <p:sldId id="302" r:id="rId29"/>
    <p:sldId id="303" r:id="rId30"/>
    <p:sldId id="304" r:id="rId31"/>
    <p:sldId id="274" r:id="rId32"/>
    <p:sldId id="299" r:id="rId33"/>
    <p:sldId id="306" r:id="rId34"/>
    <p:sldId id="305" r:id="rId35"/>
    <p:sldId id="275" r:id="rId3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F7B7"/>
    <a:srgbClr val="B5E5C8"/>
    <a:srgbClr val="B0C7E2"/>
    <a:srgbClr val="6B6476"/>
    <a:srgbClr val="95959D"/>
    <a:srgbClr val="645E6E"/>
    <a:srgbClr val="4F4C56"/>
    <a:srgbClr val="00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39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04EE0D-7E74-441E-ADD4-B88F678AE20D}" type="datetimeFigureOut">
              <a:rPr lang="ru-RU"/>
              <a:pPr>
                <a:defRPr/>
              </a:pPr>
              <a:t>19.04.2012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4A33EA-02DB-4E42-89C5-F936EE3626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C661A-71C2-4478-B3E1-D441F40B5699}" type="datetimeFigureOut">
              <a:rPr lang="ru-RU"/>
              <a:pPr>
                <a:defRPr/>
              </a:pPr>
              <a:t>19.04.2012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4BDEF9-92F8-429C-BC44-2244037EB4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A0186C-DF66-4AAA-8F90-10D7151317B4}" type="datetimeFigureOut">
              <a:rPr lang="ru-RU"/>
              <a:pPr>
                <a:defRPr/>
              </a:pPr>
              <a:t>19.04.2012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2AEFA3-2AE0-4AA8-B98E-DFE6CCD513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F6AE6A-96C9-45FD-8672-E700AD9B5F69}" type="datetimeFigureOut">
              <a:rPr lang="ru-RU"/>
              <a:pPr>
                <a:defRPr/>
              </a:pPr>
              <a:t>19.04.2012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5A284-C345-45F1-BD80-14D4ADD87E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E730E9-D963-4121-8D2C-E75FB327FF56}" type="datetimeFigureOut">
              <a:rPr lang="ru-RU"/>
              <a:pPr>
                <a:defRPr/>
              </a:pPr>
              <a:t>19.04.2012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3A8751-B2D0-40E0-8BD2-3CF70FD18C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350BBC-3D1B-446D-9CD4-E433CC1E1E54}" type="datetimeFigureOut">
              <a:rPr lang="ru-RU"/>
              <a:pPr>
                <a:defRPr/>
              </a:pPr>
              <a:t>19.04.2012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C0EE35-A8C5-4822-B779-362CA3108A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ADDA6A-2147-4DED-AE14-790D1589D8DD}" type="datetimeFigureOut">
              <a:rPr lang="ru-RU"/>
              <a:pPr>
                <a:defRPr/>
              </a:pPr>
              <a:t>19.04.2012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0B798E-09A4-4936-9C4E-05EAF649F5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CE6355-BD55-4B45-AB9F-3C8EC8C20AAC}" type="datetimeFigureOut">
              <a:rPr lang="ru-RU"/>
              <a:pPr>
                <a:defRPr/>
              </a:pPr>
              <a:t>19.04.2012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4EC09F-59F9-44AE-B6A3-0627088E9D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AC352-C020-4F95-8B53-D88A325B9E8F}" type="datetimeFigureOut">
              <a:rPr lang="ru-RU"/>
              <a:pPr>
                <a:defRPr/>
              </a:pPr>
              <a:t>19.04.2012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5C53DF-28E8-414D-BB74-6865BA6F3A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765368-4B39-45CF-AEFD-BDBB9E60A1EF}" type="datetimeFigureOut">
              <a:rPr lang="ru-RU"/>
              <a:pPr>
                <a:defRPr/>
              </a:pPr>
              <a:t>19.04.2012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DF0DEA-B00E-461E-9089-CFE6492D56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4F896A-8987-466A-91AB-F6370D0EF90D}" type="datetimeFigureOut">
              <a:rPr lang="ru-RU"/>
              <a:pPr>
                <a:defRPr/>
              </a:pPr>
              <a:t>19.04.2012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5415CB-3AE5-4605-A21A-EB80DAA271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E25C4C-4173-4E27-8BC0-96C6569B3480}" type="datetimeFigureOut">
              <a:rPr lang="ru-RU"/>
              <a:pPr>
                <a:defRPr/>
              </a:pPr>
              <a:t>19.04.2012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299C5F-7AD7-4530-86D2-7A96E18C94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664ACA-3F76-4B16-B3CC-7EE2EC9EED4B}" type="datetimeFigureOut">
              <a:rPr lang="ru-RU"/>
              <a:pPr>
                <a:defRPr/>
              </a:pPr>
              <a:t>19.04.2012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F66C5D-5372-43C7-A641-7DD75CDD8B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63021-1F2F-4CBE-851E-FDD962630339}" type="datetimeFigureOut">
              <a:rPr lang="ru-RU"/>
              <a:pPr>
                <a:defRPr/>
              </a:pPr>
              <a:t>19.04.2012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CA1FC2-4479-43F9-B322-C52AA28D68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1ED6BF-BA2A-4182-9DA2-70E4F96D461E}" type="datetimeFigureOut">
              <a:rPr lang="ru-RU"/>
              <a:pPr>
                <a:defRPr/>
              </a:pPr>
              <a:t>19.04.2012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00BB46-8648-4C8F-9AE5-BFC83261C6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AF31C-03A5-49E3-A937-FAC9A2AAD71C}" type="datetimeFigureOut">
              <a:rPr lang="ru-RU"/>
              <a:pPr>
                <a:defRPr/>
              </a:pPr>
              <a:t>19.04.2012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51A86B-C641-4326-B3EF-4E5841CD3A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497BC9-117E-4655-A7AA-0F0276A44A0B}" type="datetimeFigureOut">
              <a:rPr lang="ru-RU"/>
              <a:pPr>
                <a:defRPr/>
              </a:pPr>
              <a:t>19.04.2012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2345A9-31B8-4D9B-99B9-26472D77DF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/>
          <a:lstStyle>
            <a:lvl1pPr algn="l">
              <a:defRPr sz="46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2768E3-EE5D-4BAB-912A-73A6DEEF915C}" type="datetimeFigureOut">
              <a:rPr lang="ru-RU"/>
              <a:pPr>
                <a:defRPr/>
              </a:pPr>
              <a:t>19.04.2012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387E35-5AC7-4E5F-840E-2F5185483F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779469-5D40-4DC1-A1B2-397BEA1AE780}" type="datetimeFigureOut">
              <a:rPr lang="ru-RU"/>
              <a:pPr>
                <a:defRPr/>
              </a:pPr>
              <a:t>19.04.2012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02703E-D02D-447D-BB8C-1367ADF0C4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259FC0-696B-4E65-8E97-07430C77D9D7}" type="datetimeFigureOut">
              <a:rPr lang="ru-RU"/>
              <a:pPr>
                <a:defRPr/>
              </a:pPr>
              <a:t>19.04.2012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575" y="6421438"/>
            <a:ext cx="762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002AAC-0708-4C25-ABD0-D7D89F3F42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211CD1-C785-4D78-9276-5B2F112CB94D}" type="datetimeFigureOut">
              <a:rPr lang="ru-RU"/>
              <a:pPr>
                <a:defRPr/>
              </a:pPr>
              <a:t>19.04.2012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17B4E-CC50-481F-9C87-B34AFC1991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C6B6F-23BF-4302-B266-392BF7409642}" type="datetimeFigureOut">
              <a:rPr lang="ru-RU"/>
              <a:pPr>
                <a:defRPr/>
              </a:pPr>
              <a:t>19.04.2012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D793FC-5414-4411-A2E6-27E845634E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D4E2F9-7EFB-4DC3-B981-04DF71C3E3B4}" type="datetimeFigureOut">
              <a:rPr lang="ru-RU"/>
              <a:pPr>
                <a:defRPr/>
              </a:pPr>
              <a:t>19.04.2012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5999CD-3ECB-4723-BF1E-2593BCFE7B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rgbClr val="36867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C9EC0BF-7805-4BE9-BAA2-0195B1A25BC5}" type="datetimeFigureOut">
              <a:rPr lang="ru-RU"/>
              <a:pPr>
                <a:defRPr/>
              </a:pPr>
              <a:t>19.04.2012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63AA855-561B-422B-932D-230AA8E970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</p:sldLayoutIdLst>
  <p:transition spd="slow">
    <p:diamond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340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7467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4341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1438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2ECCEEDD-A363-4BAF-9A53-6FA2A25855EE}" type="datetimeFigureOut">
              <a:rPr lang="ru-RU"/>
              <a:pPr>
                <a:defRPr/>
              </a:pPr>
              <a:t>19.04.2012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1438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72F93E13-9DA2-4D9A-BD01-DE88F40A94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6" r:id="rId1"/>
    <p:sldLayoutId id="2147483690" r:id="rId2"/>
    <p:sldLayoutId id="2147483697" r:id="rId3"/>
    <p:sldLayoutId id="2147483691" r:id="rId4"/>
    <p:sldLayoutId id="2147483698" r:id="rId5"/>
    <p:sldLayoutId id="2147483692" r:id="rId6"/>
    <p:sldLayoutId id="2147483693" r:id="rId7"/>
    <p:sldLayoutId id="2147483699" r:id="rId8"/>
    <p:sldLayoutId id="2147483700" r:id="rId9"/>
    <p:sldLayoutId id="2147483694" r:id="rId10"/>
    <p:sldLayoutId id="2147483695" r:id="rId11"/>
  </p:sldLayoutIdLst>
  <p:transition spd="slow">
    <p:diamond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9pPr>
    </p:titleStyle>
    <p:bodyStyle>
      <a:lvl1pPr marL="419100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1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555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Arial" charset="0"/>
        <a:buChar char="○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36538" algn="l" rtl="0" eaLnBrk="0" fontAlgn="base" hangingPunct="0">
        <a:spcBef>
          <a:spcPct val="20000"/>
        </a:spcBef>
        <a:spcAft>
          <a:spcPct val="0"/>
        </a:spcAft>
        <a:buClr>
          <a:srgbClr val="8D89A4"/>
        </a:buClr>
        <a:buSzPct val="9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89075" indent="-182563" algn="l" rtl="0" eaLnBrk="0" fontAlgn="base" hangingPunct="0">
        <a:spcBef>
          <a:spcPct val="20000"/>
        </a:spcBef>
        <a:spcAft>
          <a:spcPct val="0"/>
        </a:spcAft>
        <a:buClr>
          <a:srgbClr val="748560"/>
        </a:buClr>
        <a:buSzPct val="100000"/>
        <a:buFont typeface="Arial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6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jpeg"/><Relationship Id="rId4" Type="http://schemas.openxmlformats.org/officeDocument/2006/relationships/image" Target="../media/image6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628800"/>
            <a:ext cx="6984776" cy="2116832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5400" smtClean="0">
                <a:solidFill>
                  <a:srgbClr val="3F5746"/>
                </a:solidFill>
                <a:latin typeface="Comic Sans MS" pitchFamily="66" charset="0"/>
              </a:rPr>
              <a:t>История</a:t>
            </a:r>
            <a:br>
              <a:rPr lang="ru-RU" sz="5400" smtClean="0">
                <a:solidFill>
                  <a:srgbClr val="3F5746"/>
                </a:solidFill>
                <a:latin typeface="Comic Sans MS" pitchFamily="66" charset="0"/>
              </a:rPr>
            </a:br>
            <a:r>
              <a:rPr lang="ru-RU" sz="5400">
                <a:solidFill>
                  <a:srgbClr val="3F5746"/>
                </a:solidFill>
                <a:latin typeface="Comic Sans MS" pitchFamily="66" charset="0"/>
              </a:rPr>
              <a:t/>
            </a:r>
            <a:br>
              <a:rPr lang="ru-RU" sz="5400">
                <a:solidFill>
                  <a:srgbClr val="3F5746"/>
                </a:solidFill>
                <a:latin typeface="Comic Sans MS" pitchFamily="66" charset="0"/>
              </a:rPr>
            </a:br>
            <a:r>
              <a:rPr lang="ru-RU" sz="5400" smtClean="0">
                <a:solidFill>
                  <a:srgbClr val="3F5746"/>
                </a:solidFill>
                <a:latin typeface="Comic Sans MS" pitchFamily="66" charset="0"/>
              </a:rPr>
              <a:t> школьной формы</a:t>
            </a:r>
            <a:endParaRPr lang="ru-RU" sz="5400">
              <a:solidFill>
                <a:srgbClr val="3F5746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smtClean="0"/>
              <a:t>В 1764 году Екатерина II основала Смольный институт благородных девиц</a:t>
            </a:r>
          </a:p>
        </p:txBody>
      </p:sp>
      <p:pic>
        <p:nvPicPr>
          <p:cNvPr id="27650" name="Рисунок 3" descr="http://www.apatitylibr.ru/images/stories/hobby/forms/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42988" y="1844675"/>
            <a:ext cx="3889375" cy="2705100"/>
          </a:xfrm>
          <a:ln w="28575">
            <a:solidFill>
              <a:srgbClr val="000000"/>
            </a:solidFill>
          </a:ln>
        </p:spPr>
      </p:pic>
      <p:pic>
        <p:nvPicPr>
          <p:cNvPr id="27651" name="Рисунок 4" descr="http://www.apatitylibr.ru/images/stories/hobby/forms/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295900" y="1557338"/>
            <a:ext cx="2933700" cy="4535487"/>
          </a:xfrm>
          <a:ln w="28575">
            <a:solidFill>
              <a:srgbClr val="000000"/>
            </a:solidFill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4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ru-RU" sz="3200" smtClean="0"/>
              <a:t>Самой известной считается форма  Императорского Царскосельского Лицея.</a:t>
            </a:r>
          </a:p>
        </p:txBody>
      </p:sp>
      <p:pic>
        <p:nvPicPr>
          <p:cNvPr id="28674" name="Рисунок 6" descr="http://www.edukids.ru/i/image/Sotrudnichestvo/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58888" y="1666875"/>
            <a:ext cx="6481762" cy="4297363"/>
          </a:xfrm>
          <a:ln w="28575">
            <a:solidFill>
              <a:srgbClr val="000000"/>
            </a:solidFill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4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ru-RU" sz="3200" smtClean="0"/>
              <a:t>В 1834 году была утверждена общая система всех гражданских мундиров в Российской империи</a:t>
            </a:r>
            <a:r>
              <a:rPr lang="ru-RU" smtClean="0"/>
              <a:t> </a:t>
            </a:r>
          </a:p>
        </p:txBody>
      </p:sp>
      <p:pic>
        <p:nvPicPr>
          <p:cNvPr id="2969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71550" y="1773238"/>
            <a:ext cx="2327275" cy="3527425"/>
          </a:xfrm>
          <a:ln w="28575">
            <a:solidFill>
              <a:srgbClr val="000000"/>
            </a:solidFill>
          </a:ln>
        </p:spPr>
      </p:pic>
      <p:pic>
        <p:nvPicPr>
          <p:cNvPr id="29699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8263" y="1700213"/>
            <a:ext cx="1982787" cy="3671887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smtClean="0"/>
              <a:t>фасон формы менялся несколько раз –</a:t>
            </a:r>
            <a:br>
              <a:rPr lang="ru-RU" sz="3200" smtClean="0"/>
            </a:br>
            <a:r>
              <a:rPr lang="ru-RU" sz="3200" smtClean="0"/>
              <a:t>1855, 1868, 1896 и 1913 годах</a:t>
            </a:r>
            <a:r>
              <a:rPr lang="ru-RU" sz="4000" smtClean="0"/>
              <a:t> </a:t>
            </a:r>
          </a:p>
        </p:txBody>
      </p:sp>
      <p:pic>
        <p:nvPicPr>
          <p:cNvPr id="30722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71550" y="1628775"/>
            <a:ext cx="2039938" cy="3960813"/>
          </a:xfrm>
          <a:ln w="28575">
            <a:solidFill>
              <a:srgbClr val="000000"/>
            </a:solidFill>
          </a:ln>
        </p:spPr>
      </p:pic>
      <p:pic>
        <p:nvPicPr>
          <p:cNvPr id="30723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716463" y="1628775"/>
            <a:ext cx="2492375" cy="3671888"/>
          </a:xfrm>
          <a:ln w="28575">
            <a:solidFill>
              <a:srgbClr val="000000"/>
            </a:solidFill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smtClean="0"/>
              <a:t>Форма для девочек была утверждена на целых 60 лет позже мальчиковой - в </a:t>
            </a:r>
            <a:r>
              <a:rPr lang="ru-RU" sz="2800" i="1" smtClean="0"/>
              <a:t>1896 году</a:t>
            </a:r>
            <a:r>
              <a:rPr lang="ru-RU" sz="2800" smtClean="0"/>
              <a:t>.</a:t>
            </a:r>
          </a:p>
        </p:txBody>
      </p:sp>
      <p:pic>
        <p:nvPicPr>
          <p:cNvPr id="31746" name="Picture 5" descr="Новый рисунок (7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64163" y="1628775"/>
            <a:ext cx="2743200" cy="3960813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31747" name="Объект 3" descr="http://www.apatitylibr.ru/images/stories/hobby/forms/3.jpg"/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650" y="1628775"/>
            <a:ext cx="4032250" cy="338455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/>
          </p:cNvSpPr>
          <p:nvPr>
            <p:ph type="title"/>
          </p:nvPr>
        </p:nvSpPr>
        <p:spPr>
          <a:xfrm>
            <a:off x="611188" y="2060575"/>
            <a:ext cx="8229600" cy="1143000"/>
          </a:xfrm>
        </p:spPr>
        <p:txBody>
          <a:bodyPr/>
          <a:lstStyle/>
          <a:p>
            <a:r>
              <a:rPr lang="ru-RU" sz="3200" smtClean="0"/>
              <a:t>В </a:t>
            </a:r>
            <a:r>
              <a:rPr lang="ru-RU" sz="3200" i="1" smtClean="0"/>
              <a:t>1918 году</a:t>
            </a:r>
            <a:r>
              <a:rPr lang="ru-RU" sz="3200" smtClean="0"/>
              <a:t> вышел декрет</a:t>
            </a:r>
            <a:br>
              <a:rPr lang="ru-RU" sz="3200" smtClean="0"/>
            </a:br>
            <a:r>
              <a:rPr lang="ru-RU" sz="3200" smtClean="0"/>
              <a:t> "О единой школе...", который отменял школьную форму, как наследие </a:t>
            </a:r>
            <a:br>
              <a:rPr lang="ru-RU" sz="3200" smtClean="0"/>
            </a:br>
            <a:r>
              <a:rPr lang="ru-RU" sz="3200" smtClean="0"/>
              <a:t>царско-полицейского режима</a:t>
            </a:r>
            <a:r>
              <a:rPr lang="ru-RU" sz="4000" smtClean="0"/>
              <a:t> 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i="1" smtClean="0"/>
              <a:t>1949 год</a:t>
            </a:r>
            <a:r>
              <a:rPr lang="ru-RU" sz="2400" smtClean="0"/>
              <a:t>, снова вводится единая форма - коричневое шерстяное платье с чёрным или белым фартуком для девочек и военные гимнастёрки для мальчиков.</a:t>
            </a:r>
          </a:p>
        </p:txBody>
      </p:sp>
      <p:pic>
        <p:nvPicPr>
          <p:cNvPr id="33794" name="Picture 2" descr="http://im7-tub-ru.yandex.net/i?id=275395353-27-7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42988" y="1773238"/>
            <a:ext cx="3063875" cy="4176712"/>
          </a:xfrm>
          <a:ln w="28575">
            <a:solidFill>
              <a:srgbClr val="000000"/>
            </a:solidFill>
          </a:ln>
        </p:spPr>
      </p:pic>
      <p:pic>
        <p:nvPicPr>
          <p:cNvPr id="33795" name="Рисунок 4" descr="http://www.apatitylibr.ru/images/stories/hobby/forms/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3800" y="2060575"/>
            <a:ext cx="3271838" cy="266065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4"/>
          <p:cNvSpPr>
            <a:spLocks noGrp="1"/>
          </p:cNvSpPr>
          <p:nvPr>
            <p:ph type="title"/>
          </p:nvPr>
        </p:nvSpPr>
        <p:spPr>
          <a:xfrm>
            <a:off x="179388" y="274638"/>
            <a:ext cx="8507412" cy="1143000"/>
          </a:xfrm>
        </p:spPr>
        <p:txBody>
          <a:bodyPr/>
          <a:lstStyle/>
          <a:p>
            <a:r>
              <a:rPr lang="ru-RU" sz="2800" smtClean="0"/>
              <a:t>В обычные дни полагалось носить чёрный передник с чёрными или коричневыми бантами, в праздничные дни белый передник с белыми бантиками.</a:t>
            </a:r>
            <a:r>
              <a:rPr lang="ru-RU" sz="4000" smtClean="0"/>
              <a:t> </a:t>
            </a:r>
          </a:p>
        </p:txBody>
      </p:sp>
      <p:pic>
        <p:nvPicPr>
          <p:cNvPr id="34818" name="Picture 6" descr="Новый рисунок (9)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95288" y="1989138"/>
            <a:ext cx="3598862" cy="4176712"/>
          </a:xfrm>
          <a:ln w="28575">
            <a:solidFill>
              <a:srgbClr val="000000"/>
            </a:solidFill>
          </a:ln>
        </p:spPr>
      </p:pic>
      <p:pic>
        <p:nvPicPr>
          <p:cNvPr id="34819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716463" y="1916113"/>
            <a:ext cx="3671887" cy="2668587"/>
          </a:xfrm>
          <a:ln w="28575">
            <a:solidFill>
              <a:srgbClr val="000000"/>
            </a:solidFill>
          </a:ln>
        </p:spPr>
      </p:pic>
      <p:pic>
        <p:nvPicPr>
          <p:cNvPr id="34820" name="Рисунок 6" descr="http://www.apatitylibr.ru/images/stories/hobby/forms/1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32363" y="5084763"/>
            <a:ext cx="1871662" cy="1036637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smtClean="0"/>
              <a:t>В 1962 году гимнастёрки поменяли на серые шерстяные костюмы, но милитаризированного вида они не потеряли. Важными аксессуарами была фуражка с кокардой и ремень с бляхой. Строго регламентировались причёски - под машинку, как в армии.</a:t>
            </a:r>
          </a:p>
        </p:txBody>
      </p:sp>
      <p:pic>
        <p:nvPicPr>
          <p:cNvPr id="35842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916238" y="2276475"/>
            <a:ext cx="2592387" cy="3532188"/>
          </a:xfrm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27200"/>
          </a:xfrm>
        </p:spPr>
        <p:txBody>
          <a:bodyPr/>
          <a:lstStyle/>
          <a:p>
            <a:r>
              <a:rPr lang="ru-RU" sz="2400" smtClean="0"/>
              <a:t>1973 году мальчиков нарядили в  форму - синие полушерстяные костюмы, курточка джинсового кроя и брюки.                                                На рукаве курточки была пластиковая эмблема                                                  с книжкой и солнышком</a:t>
            </a:r>
            <a:r>
              <a:rPr lang="ru-RU" sz="4000" smtClean="0"/>
              <a:t> </a:t>
            </a:r>
          </a:p>
        </p:txBody>
      </p:sp>
      <p:pic>
        <p:nvPicPr>
          <p:cNvPr id="36866" name="Рисунок 6" descr="http://www.apatitylibr.ru/images/stories/hobby/forms/1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11188" y="1773238"/>
            <a:ext cx="4105275" cy="2901950"/>
          </a:xfrm>
          <a:ln w="28575">
            <a:solidFill>
              <a:srgbClr val="000000"/>
            </a:solidFill>
          </a:ln>
        </p:spPr>
      </p:pic>
      <p:pic>
        <p:nvPicPr>
          <p:cNvPr id="36867" name="Объект 3" descr="http://www.apatitylibr.ru/images/stories/hobby/forms/9.jpg"/>
          <p:cNvPicPr>
            <a:picLocks noGrp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435600" y="1773238"/>
            <a:ext cx="2376488" cy="1439862"/>
          </a:xfrm>
          <a:ln w="28575">
            <a:solidFill>
              <a:srgbClr val="000000"/>
            </a:solidFill>
          </a:ln>
        </p:spPr>
      </p:pic>
      <p:pic>
        <p:nvPicPr>
          <p:cNvPr id="3686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9700" y="3716338"/>
            <a:ext cx="3455988" cy="26035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36869" name="Рисунок 5" descr="http://www.apatitylibr.ru/images/stories/hobby/forms/1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19250" y="5013325"/>
            <a:ext cx="1584325" cy="1331913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smtClean="0"/>
              <a:t>1976 году  в школьную форму вошёл синий полушерстяной костюм-тройка (пиджак, жилет, юбка).</a:t>
            </a:r>
            <a:r>
              <a:rPr lang="ru-RU" sz="4000" smtClean="0"/>
              <a:t> </a:t>
            </a:r>
          </a:p>
        </p:txBody>
      </p:sp>
      <p:pic>
        <p:nvPicPr>
          <p:cNvPr id="37890" name="Рисунок 4" descr="http://www.apatitylibr.ru/images/stories/hobby/forms/1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47813" y="1844675"/>
            <a:ext cx="4392612" cy="3778250"/>
          </a:xfrm>
          <a:ln w="28575">
            <a:solidFill>
              <a:srgbClr val="000000"/>
            </a:solidFill>
          </a:ln>
        </p:spPr>
      </p:pic>
      <p:pic>
        <p:nvPicPr>
          <p:cNvPr id="3789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48488" y="3573463"/>
            <a:ext cx="1304925" cy="142875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smtClean="0"/>
              <a:t>В 1988 году форменная история плавно двинулась к концу. </a:t>
            </a:r>
            <a:br>
              <a:rPr lang="ru-RU" sz="2400" smtClean="0"/>
            </a:br>
            <a:r>
              <a:rPr lang="ru-RU" sz="2400" smtClean="0"/>
              <a:t>В 1992 году советская форма была отменена окончательно.</a:t>
            </a:r>
            <a:r>
              <a:rPr lang="ru-RU" sz="4000" smtClean="0"/>
              <a:t> </a:t>
            </a:r>
          </a:p>
        </p:txBody>
      </p:sp>
      <p:pic>
        <p:nvPicPr>
          <p:cNvPr id="38914" name="Picture 9" descr="класс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1773238"/>
            <a:ext cx="6840538" cy="3859212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200" smtClean="0"/>
              <a:t>Школьная форма советского времени , как символ прощания со школой.</a:t>
            </a:r>
          </a:p>
        </p:txBody>
      </p:sp>
      <p:pic>
        <p:nvPicPr>
          <p:cNvPr id="39938" name="Picture 4" descr="Последний звонок 200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7813" y="1371600"/>
            <a:ext cx="5081587" cy="5081588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771775" y="765175"/>
            <a:ext cx="3313113" cy="5399088"/>
          </a:xfrm>
          <a:ln w="28575">
            <a:solidFill>
              <a:srgbClr val="000000"/>
            </a:solidFill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Заголовок 1"/>
          <p:cNvSpPr>
            <a:spLocks noGrp="1"/>
          </p:cNvSpPr>
          <p:nvPr>
            <p:ph type="title"/>
          </p:nvPr>
        </p:nvSpPr>
        <p:spPr>
          <a:xfrm>
            <a:off x="3059113" y="274638"/>
            <a:ext cx="5627687" cy="993775"/>
          </a:xfrm>
        </p:spPr>
        <p:txBody>
          <a:bodyPr/>
          <a:lstStyle/>
          <a:p>
            <a:pPr eaLnBrk="1" hangingPunct="1"/>
            <a:r>
              <a:rPr lang="en-US" smtClean="0"/>
              <a:t>    </a:t>
            </a:r>
            <a:r>
              <a:rPr lang="ru-RU" smtClean="0"/>
              <a:t>Школьники Англии</a:t>
            </a:r>
          </a:p>
        </p:txBody>
      </p:sp>
      <p:pic>
        <p:nvPicPr>
          <p:cNvPr id="41986" name="Объект 3" descr="http://www.apatitylibr.ru/images/stories/hobby/forms/14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84213" y="1628775"/>
            <a:ext cx="2592387" cy="4608513"/>
          </a:xfrm>
          <a:ln w="28575">
            <a:solidFill>
              <a:srgbClr val="000000"/>
            </a:solidFill>
          </a:ln>
        </p:spPr>
      </p:pic>
      <p:pic>
        <p:nvPicPr>
          <p:cNvPr id="4198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1275" y="1989138"/>
            <a:ext cx="3529013" cy="235267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41988" name="Picture 5" descr="великобрт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71550" y="260350"/>
            <a:ext cx="1968500" cy="98425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smtClean="0"/>
              <a:t>Индия, Ирландия, Австралия, Сингапур, Южная Африка</a:t>
            </a:r>
            <a:r>
              <a:rPr lang="ru-RU" smtClean="0"/>
              <a:t> </a:t>
            </a:r>
          </a:p>
        </p:txBody>
      </p:sp>
      <p:pic>
        <p:nvPicPr>
          <p:cNvPr id="43010" name="Объект 3" descr="http://www.apatitylibr.ru/images/stories/hobby/forms/15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68313" y="1484313"/>
            <a:ext cx="3167062" cy="2449512"/>
          </a:xfrm>
          <a:ln w="28575">
            <a:solidFill>
              <a:srgbClr val="000000"/>
            </a:solidFill>
          </a:ln>
        </p:spPr>
      </p:pic>
      <p:pic>
        <p:nvPicPr>
          <p:cNvPr id="4301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4725" y="1412875"/>
            <a:ext cx="3506788" cy="424815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43012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08175" y="4076700"/>
            <a:ext cx="1765300" cy="252095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Германия</a:t>
            </a:r>
          </a:p>
        </p:txBody>
      </p:sp>
      <p:pic>
        <p:nvPicPr>
          <p:cNvPr id="44034" name="Объект 3" descr="http://www.apatitylibr.ru/images/stories/hobby/forms/20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763713" y="2060575"/>
            <a:ext cx="4608512" cy="3889375"/>
          </a:xfrm>
          <a:ln w="28575">
            <a:solidFill>
              <a:srgbClr val="000000"/>
            </a:solidFill>
          </a:ln>
        </p:spPr>
      </p:pic>
      <p:pic>
        <p:nvPicPr>
          <p:cNvPr id="44035" name="Picture 4" descr="германия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0113" y="333375"/>
            <a:ext cx="2005012" cy="107632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Япония</a:t>
            </a:r>
          </a:p>
        </p:txBody>
      </p:sp>
      <p:pic>
        <p:nvPicPr>
          <p:cNvPr id="4505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87675" y="2781300"/>
            <a:ext cx="5222875" cy="369887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4505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1989138"/>
            <a:ext cx="2393950" cy="309562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45060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2225" y="692150"/>
            <a:ext cx="2520950" cy="189865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45061" name="Picture 6" descr="япония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1188" y="333375"/>
            <a:ext cx="2149475" cy="1223963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США</a:t>
            </a:r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35600" y="1412875"/>
            <a:ext cx="2808288" cy="22479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6100" y="4221163"/>
            <a:ext cx="3211513" cy="220345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46084" name="Объект 3" descr="http://www.apatitylibr.ru/images/stories/hobby/forms/16.jpg"/>
          <p:cNvPicPr>
            <a:picLocks noGrp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684213" y="2565400"/>
            <a:ext cx="2911475" cy="4008438"/>
          </a:xfrm>
          <a:ln w="28575">
            <a:solidFill>
              <a:srgbClr val="000000"/>
            </a:solidFill>
          </a:ln>
        </p:spPr>
      </p:pic>
      <p:pic>
        <p:nvPicPr>
          <p:cNvPr id="46085" name="Picture 8" descr="сша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27088" y="620713"/>
            <a:ext cx="2449512" cy="1290637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Куба</a:t>
            </a:r>
          </a:p>
        </p:txBody>
      </p:sp>
      <p:pic>
        <p:nvPicPr>
          <p:cNvPr id="47106" name="Picture 7" descr="куба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39750" y="2349500"/>
            <a:ext cx="3887788" cy="3111500"/>
          </a:xfrm>
          <a:ln w="28575">
            <a:solidFill>
              <a:srgbClr val="000000"/>
            </a:solidFill>
          </a:ln>
        </p:spPr>
      </p:pic>
      <p:pic>
        <p:nvPicPr>
          <p:cNvPr id="47107" name="Picture 8" descr="куба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932363" y="2532063"/>
            <a:ext cx="3960812" cy="3168650"/>
          </a:xfrm>
          <a:ln w="28575">
            <a:solidFill>
              <a:srgbClr val="000000"/>
            </a:solidFill>
          </a:ln>
        </p:spPr>
      </p:pic>
      <p:pic>
        <p:nvPicPr>
          <p:cNvPr id="47108" name="Picture 5" descr="куба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5650" y="404813"/>
            <a:ext cx="2520950" cy="1392237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Австралия</a:t>
            </a:r>
          </a:p>
        </p:txBody>
      </p:sp>
      <p:pic>
        <p:nvPicPr>
          <p:cNvPr id="48130" name="Picture 7" descr="австралия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68313" y="2636838"/>
            <a:ext cx="3816350" cy="3054350"/>
          </a:xfrm>
          <a:ln w="28575">
            <a:solidFill>
              <a:srgbClr val="000000"/>
            </a:solidFill>
          </a:ln>
        </p:spPr>
      </p:pic>
      <p:pic>
        <p:nvPicPr>
          <p:cNvPr id="48131" name="Picture 8" descr="австралия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0" y="2636838"/>
            <a:ext cx="3776663" cy="3022600"/>
          </a:xfrm>
          <a:ln w="28575">
            <a:solidFill>
              <a:srgbClr val="000000"/>
            </a:solidFill>
          </a:ln>
        </p:spPr>
      </p:pic>
      <p:pic>
        <p:nvPicPr>
          <p:cNvPr id="48132" name="Picture 5" descr="австралия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1188" y="549275"/>
            <a:ext cx="2305050" cy="12446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AutoShape 2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2124075" y="549275"/>
            <a:ext cx="6851650" cy="5329238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z="2800" smtClean="0"/>
              <a:t>— Дети должны с детства приобщаться к тому, что костюм – это нечто большее, чем просто одежда. От того, как ты выглядишь, зависит, как с тобой будут общаться окружающие, – считает модельер </a:t>
            </a:r>
            <a:r>
              <a:rPr lang="ru-RU" sz="2800" b="1" smtClean="0">
                <a:solidFill>
                  <a:srgbClr val="0033CC"/>
                </a:solidFill>
              </a:rPr>
              <a:t>Вячеслав Зайцев.</a:t>
            </a:r>
            <a:r>
              <a:rPr lang="ru-RU" sz="2800" smtClean="0"/>
              <a:t> Возможно, для повышения собственной самооценки школьный дресс-код может оказать огромную услугу, ведь он позволяет одеваться стильно, хотя и строго. </a:t>
            </a:r>
          </a:p>
        </p:txBody>
      </p:sp>
      <p:pic>
        <p:nvPicPr>
          <p:cNvPr id="4915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404813"/>
            <a:ext cx="194627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Rectang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4800" b="1" smtClean="0">
                <a:solidFill>
                  <a:srgbClr val="FF33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Стильно! Модно! Школьно!</a:t>
            </a:r>
          </a:p>
        </p:txBody>
      </p:sp>
      <p:pic>
        <p:nvPicPr>
          <p:cNvPr id="50178" name="Рисунок 3" descr="школьная форма для мальчиков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7813" y="1484313"/>
            <a:ext cx="4824412" cy="4230687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Oval 4"/>
          <p:cNvSpPr>
            <a:spLocks noChangeArrowheads="1"/>
          </p:cNvSpPr>
          <p:nvPr/>
        </p:nvSpPr>
        <p:spPr bwMode="auto">
          <a:xfrm>
            <a:off x="2484438" y="2133600"/>
            <a:ext cx="1223962" cy="1150938"/>
          </a:xfrm>
          <a:prstGeom prst="ellipse">
            <a:avLst/>
          </a:prstGeom>
          <a:solidFill>
            <a:srgbClr val="B0C7E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202" name="Oval 5"/>
          <p:cNvSpPr>
            <a:spLocks noChangeArrowheads="1"/>
          </p:cNvSpPr>
          <p:nvPr/>
        </p:nvSpPr>
        <p:spPr bwMode="auto">
          <a:xfrm>
            <a:off x="2339975" y="4076700"/>
            <a:ext cx="1223963" cy="1150938"/>
          </a:xfrm>
          <a:prstGeom prst="ellipse">
            <a:avLst/>
          </a:prstGeom>
          <a:solidFill>
            <a:srgbClr val="B5E5C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203" name="Oval 6"/>
          <p:cNvSpPr>
            <a:spLocks noChangeArrowheads="1"/>
          </p:cNvSpPr>
          <p:nvPr/>
        </p:nvSpPr>
        <p:spPr bwMode="auto">
          <a:xfrm>
            <a:off x="4211638" y="5013325"/>
            <a:ext cx="1223962" cy="1150938"/>
          </a:xfrm>
          <a:prstGeom prst="ellipse">
            <a:avLst/>
          </a:prstGeom>
          <a:solidFill>
            <a:srgbClr val="EEF7B7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204" name="Oval 7"/>
          <p:cNvSpPr>
            <a:spLocks noChangeArrowheads="1"/>
          </p:cNvSpPr>
          <p:nvPr/>
        </p:nvSpPr>
        <p:spPr bwMode="auto">
          <a:xfrm>
            <a:off x="4211638" y="1341438"/>
            <a:ext cx="1223962" cy="1150937"/>
          </a:xfrm>
          <a:prstGeom prst="ellipse">
            <a:avLst/>
          </a:prstGeom>
          <a:solidFill>
            <a:srgbClr val="CC99FF"/>
          </a:solidFill>
          <a:ln w="9525">
            <a:solidFill>
              <a:srgbClr val="CC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205" name="Oval 8"/>
          <p:cNvSpPr>
            <a:spLocks noChangeArrowheads="1"/>
          </p:cNvSpPr>
          <p:nvPr/>
        </p:nvSpPr>
        <p:spPr bwMode="auto">
          <a:xfrm>
            <a:off x="4284663" y="3213100"/>
            <a:ext cx="1223962" cy="11509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206" name="Oval 9"/>
          <p:cNvSpPr>
            <a:spLocks noChangeArrowheads="1"/>
          </p:cNvSpPr>
          <p:nvPr/>
        </p:nvSpPr>
        <p:spPr bwMode="auto">
          <a:xfrm>
            <a:off x="6227763" y="4221163"/>
            <a:ext cx="1223962" cy="1150937"/>
          </a:xfrm>
          <a:prstGeom prst="ellipse">
            <a:avLst/>
          </a:prstGeom>
          <a:solidFill>
            <a:srgbClr val="ED9DE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207" name="Oval 10"/>
          <p:cNvSpPr>
            <a:spLocks noChangeArrowheads="1"/>
          </p:cNvSpPr>
          <p:nvPr/>
        </p:nvSpPr>
        <p:spPr bwMode="auto">
          <a:xfrm>
            <a:off x="6084888" y="2276475"/>
            <a:ext cx="1223962" cy="1150938"/>
          </a:xfrm>
          <a:prstGeom prst="ellipse">
            <a:avLst/>
          </a:prstGeom>
          <a:solidFill>
            <a:srgbClr val="E7A39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208" name="Rectang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 </a:t>
            </a:r>
            <a:r>
              <a:rPr lang="ru-RU" smtClean="0">
                <a:solidFill>
                  <a:srgbClr val="006600"/>
                </a:solidFill>
              </a:rPr>
              <a:t>блузы и рубашки</a:t>
            </a:r>
            <a:r>
              <a:rPr lang="ru-RU" smtClean="0"/>
              <a:t> </a:t>
            </a:r>
          </a:p>
        </p:txBody>
      </p:sp>
      <p:pic>
        <p:nvPicPr>
          <p:cNvPr id="51209" name="Picture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1700213"/>
            <a:ext cx="1301750" cy="1728787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 костюмы</a:t>
            </a:r>
          </a:p>
        </p:txBody>
      </p:sp>
      <p:pic>
        <p:nvPicPr>
          <p:cNvPr id="52226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84213" y="1412875"/>
            <a:ext cx="3887787" cy="2138363"/>
          </a:xfrm>
          <a:ln w="28575">
            <a:solidFill>
              <a:srgbClr val="000000"/>
            </a:solidFill>
          </a:ln>
        </p:spPr>
      </p:pic>
      <p:sp>
        <p:nvSpPr>
          <p:cNvPr id="52227" name="Oval 6"/>
          <p:cNvSpPr>
            <a:spLocks noChangeArrowheads="1"/>
          </p:cNvSpPr>
          <p:nvPr/>
        </p:nvSpPr>
        <p:spPr bwMode="auto">
          <a:xfrm>
            <a:off x="755650" y="5157788"/>
            <a:ext cx="1008063" cy="10795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2228" name="Oval 7"/>
          <p:cNvSpPr>
            <a:spLocks noChangeArrowheads="1"/>
          </p:cNvSpPr>
          <p:nvPr/>
        </p:nvSpPr>
        <p:spPr bwMode="auto">
          <a:xfrm>
            <a:off x="7164388" y="5084763"/>
            <a:ext cx="1008062" cy="1079500"/>
          </a:xfrm>
          <a:prstGeom prst="ellipse">
            <a:avLst/>
          </a:prstGeom>
          <a:solidFill>
            <a:srgbClr val="95959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2229" name="Oval 8"/>
          <p:cNvSpPr>
            <a:spLocks noChangeArrowheads="1"/>
          </p:cNvSpPr>
          <p:nvPr/>
        </p:nvSpPr>
        <p:spPr bwMode="auto">
          <a:xfrm>
            <a:off x="5148263" y="5084763"/>
            <a:ext cx="1008062" cy="1079500"/>
          </a:xfrm>
          <a:prstGeom prst="ellipse">
            <a:avLst/>
          </a:prstGeom>
          <a:solidFill>
            <a:srgbClr val="6B647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2230" name="Oval 9"/>
          <p:cNvSpPr>
            <a:spLocks noChangeArrowheads="1"/>
          </p:cNvSpPr>
          <p:nvPr/>
        </p:nvSpPr>
        <p:spPr bwMode="auto">
          <a:xfrm>
            <a:off x="3059113" y="5157788"/>
            <a:ext cx="1008062" cy="1079500"/>
          </a:xfrm>
          <a:prstGeom prst="ellipse">
            <a:avLst/>
          </a:prstGeom>
          <a:solidFill>
            <a:srgbClr val="4F4C5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52231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46725" y="1916113"/>
            <a:ext cx="1458913" cy="23764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2232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24750" y="1916113"/>
            <a:ext cx="1152525" cy="23780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Деловой стиль</a:t>
            </a:r>
          </a:p>
        </p:txBody>
      </p:sp>
      <p:pic>
        <p:nvPicPr>
          <p:cNvPr id="532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331913" y="1412875"/>
            <a:ext cx="1704975" cy="4267200"/>
          </a:xfrm>
          <a:ln w="28575">
            <a:solidFill>
              <a:srgbClr val="000000"/>
            </a:solidFill>
          </a:ln>
        </p:spPr>
      </p:pic>
      <p:pic>
        <p:nvPicPr>
          <p:cNvPr id="53251" name="Picture 8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932363" y="1412875"/>
            <a:ext cx="2857500" cy="4191000"/>
          </a:xfrm>
          <a:ln w="28575">
            <a:solidFill>
              <a:srgbClr val="000000"/>
            </a:solidFill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3" name="Picture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 l="3606" t="2768" r="5528" b="4453"/>
          <a:stretch>
            <a:fillRect/>
          </a:stretch>
        </p:blipFill>
        <p:spPr>
          <a:xfrm>
            <a:off x="971550" y="1557338"/>
            <a:ext cx="2919413" cy="3887787"/>
          </a:xfrm>
          <a:ln w="28575">
            <a:solidFill>
              <a:srgbClr val="000000"/>
            </a:solidFill>
          </a:ln>
        </p:spPr>
      </p:pic>
      <p:pic>
        <p:nvPicPr>
          <p:cNvPr id="54274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292725" y="1628775"/>
            <a:ext cx="2476500" cy="3671888"/>
          </a:xfrm>
          <a:ln w="28575">
            <a:solidFill>
              <a:srgbClr val="000000"/>
            </a:solidFill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7" name="Picture 8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11188" y="692150"/>
            <a:ext cx="2476500" cy="3733800"/>
          </a:xfrm>
        </p:spPr>
      </p:pic>
      <p:pic>
        <p:nvPicPr>
          <p:cNvPr id="55298" name="Picture 9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067175" y="333375"/>
            <a:ext cx="2414588" cy="2808288"/>
          </a:xfrm>
          <a:ln w="28575">
            <a:solidFill>
              <a:srgbClr val="000000"/>
            </a:solidFill>
          </a:ln>
        </p:spPr>
      </p:pic>
      <p:pic>
        <p:nvPicPr>
          <p:cNvPr id="55299" name="Picture 4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1403350" y="4724400"/>
            <a:ext cx="2305050" cy="1536700"/>
          </a:xfrm>
        </p:spPr>
      </p:pic>
      <p:pic>
        <p:nvPicPr>
          <p:cNvPr id="55300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80063" y="3429000"/>
            <a:ext cx="1901825" cy="266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1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00338" y="404813"/>
            <a:ext cx="1762125" cy="42672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56322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64388" y="2852738"/>
            <a:ext cx="1649412" cy="3313112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56323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" y="2636838"/>
            <a:ext cx="2189163" cy="320992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56324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16463" y="692150"/>
            <a:ext cx="2111375" cy="3097213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5" name="Picture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84213" y="549275"/>
            <a:ext cx="1990725" cy="2232025"/>
          </a:xfrm>
          <a:ln w="28575">
            <a:solidFill>
              <a:srgbClr val="000000"/>
            </a:solidFill>
          </a:ln>
        </p:spPr>
      </p:pic>
      <p:pic>
        <p:nvPicPr>
          <p:cNvPr id="57346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19475" y="1557338"/>
            <a:ext cx="1897063" cy="273685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57347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00113" y="3284538"/>
            <a:ext cx="1806575" cy="2376487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57348" name="Picture 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56325" y="1916113"/>
            <a:ext cx="2320925" cy="3167062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69" name="Picture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76375" y="549275"/>
            <a:ext cx="2890838" cy="2098675"/>
          </a:xfrm>
          <a:ln w="28575">
            <a:solidFill>
              <a:srgbClr val="000000"/>
            </a:solidFill>
          </a:ln>
        </p:spPr>
      </p:pic>
      <p:pic>
        <p:nvPicPr>
          <p:cNvPr id="58370" name="Picture 7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>
          <a:ln w="28575">
            <a:solidFill>
              <a:srgbClr val="000000"/>
            </a:solidFill>
          </a:ln>
        </p:spPr>
      </p:pic>
      <p:pic>
        <p:nvPicPr>
          <p:cNvPr id="58371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8625" y="981075"/>
            <a:ext cx="2735263" cy="20605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8372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5288" y="3500438"/>
            <a:ext cx="3228975" cy="23241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3" name="Picture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827088" y="620713"/>
            <a:ext cx="2195512" cy="2808287"/>
          </a:xfrm>
          <a:ln w="28575">
            <a:solidFill>
              <a:srgbClr val="000000"/>
            </a:solidFill>
          </a:ln>
        </p:spPr>
      </p:pic>
      <p:pic>
        <p:nvPicPr>
          <p:cNvPr id="59394" name="Picture 6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795963" y="333375"/>
            <a:ext cx="2697162" cy="2735263"/>
          </a:xfrm>
          <a:ln w="28575">
            <a:solidFill>
              <a:srgbClr val="000000"/>
            </a:solidFill>
          </a:ln>
        </p:spPr>
      </p:pic>
      <p:pic>
        <p:nvPicPr>
          <p:cNvPr id="59395" name="Picture 7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6211888" y="3789363"/>
            <a:ext cx="2316162" cy="2519362"/>
          </a:xfrm>
          <a:ln w="28575">
            <a:solidFill>
              <a:srgbClr val="000000"/>
            </a:solidFill>
          </a:ln>
        </p:spPr>
      </p:pic>
      <p:pic>
        <p:nvPicPr>
          <p:cNvPr id="59396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48038" y="2420938"/>
            <a:ext cx="2143125" cy="25923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9397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42988" y="3716338"/>
            <a:ext cx="1633537" cy="2449512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7" name="Picture 3" descr="Новый рисунок (12)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580063" y="692150"/>
            <a:ext cx="2457450" cy="4267200"/>
          </a:xfrm>
          <a:ln w="28575">
            <a:solidFill>
              <a:srgbClr val="000000"/>
            </a:solidFill>
          </a:ln>
        </p:spPr>
      </p:pic>
      <p:pic>
        <p:nvPicPr>
          <p:cNvPr id="60418" name="Picture 4" descr="Новый рисунок (16)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900113" y="1052513"/>
            <a:ext cx="2933700" cy="4267200"/>
          </a:xfrm>
          <a:ln w="28575">
            <a:solidFill>
              <a:srgbClr val="000000"/>
            </a:solidFill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TC010264152[[fn=Симфония]]</Template>
  <TotalTime>1482</TotalTime>
  <Words>279</Words>
  <Application>Microsoft Office PowerPoint</Application>
  <PresentationFormat>Экран (4:3)</PresentationFormat>
  <Paragraphs>25</Paragraphs>
  <Slides>34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7</vt:i4>
      </vt:variant>
      <vt:variant>
        <vt:lpstr>Заголовки слайдов</vt:lpstr>
      </vt:variant>
      <vt:variant>
        <vt:i4>34</vt:i4>
      </vt:variant>
    </vt:vector>
  </HeadingPairs>
  <TitlesOfParts>
    <vt:vector size="45" baseType="lpstr">
      <vt:lpstr>Arial</vt:lpstr>
      <vt:lpstr>Calibri</vt:lpstr>
      <vt:lpstr>Franklin Gothic Book</vt:lpstr>
      <vt:lpstr>Wingdings 2</vt:lpstr>
      <vt:lpstr>Тема Office</vt:lpstr>
      <vt:lpstr>Техническая</vt:lpstr>
      <vt:lpstr>Техническая</vt:lpstr>
      <vt:lpstr>Техническая</vt:lpstr>
      <vt:lpstr>Техническая</vt:lpstr>
      <vt:lpstr>Техническая</vt:lpstr>
      <vt:lpstr>Техническая</vt:lpstr>
      <vt:lpstr>Слайд 1</vt:lpstr>
      <vt:lpstr>В 1764 году Екатерина II основала Смольный институт благородных девиц</vt:lpstr>
      <vt:lpstr>Самой известной считается форма  Императорского Царскосельского Лицея.</vt:lpstr>
      <vt:lpstr>В 1834 году была утверждена общая система всех гражданских мундиров в Российской империи </vt:lpstr>
      <vt:lpstr>фасон формы менялся несколько раз – 1855, 1868, 1896 и 1913 годах </vt:lpstr>
      <vt:lpstr>Форма для девочек была утверждена на целых 60 лет позже мальчиковой - в 1896 году.</vt:lpstr>
      <vt:lpstr>В 1918 году вышел декрет  "О единой школе...", который отменял школьную форму, как наследие  царско-полицейского режима </vt:lpstr>
      <vt:lpstr>1949 год, снова вводится единая форма - коричневое шерстяное платье с чёрным или белым фартуком для девочек и военные гимнастёрки для мальчиков.</vt:lpstr>
      <vt:lpstr>В обычные дни полагалось носить чёрный передник с чёрными или коричневыми бантами, в праздничные дни белый передник с белыми бантиками. </vt:lpstr>
      <vt:lpstr>В 1962 году гимнастёрки поменяли на серые шерстяные костюмы, но милитаризированного вида они не потеряли. Важными аксессуарами была фуражка с кокардой и ремень с бляхой. Строго регламентировались причёски - под машинку, как в армии.</vt:lpstr>
      <vt:lpstr>1973 году мальчиков нарядили в  форму - синие полушерстяные костюмы, курточка джинсового кроя и брюки.                                                На рукаве курточки была пластиковая эмблема                                                  с книжкой и солнышком </vt:lpstr>
      <vt:lpstr>1976 году  в школьную форму вошёл синий полушерстяной костюм-тройка (пиджак, жилет, юбка). </vt:lpstr>
      <vt:lpstr>В 1988 году форменная история плавно двинулась к концу.  В 1992 году советская форма была отменена окончательно. </vt:lpstr>
      <vt:lpstr>Школьная форма советского времени , как символ прощания со школой.</vt:lpstr>
      <vt:lpstr>Слайд 15</vt:lpstr>
      <vt:lpstr>    Школьники Англии</vt:lpstr>
      <vt:lpstr>Индия, Ирландия, Австралия, Сингапур, Южная Африка </vt:lpstr>
      <vt:lpstr>Германия</vt:lpstr>
      <vt:lpstr>Япония</vt:lpstr>
      <vt:lpstr>США</vt:lpstr>
      <vt:lpstr>Куба</vt:lpstr>
      <vt:lpstr>Австралия</vt:lpstr>
      <vt:lpstr>Слайд 23</vt:lpstr>
      <vt:lpstr>Стильно! Модно! Школьно!</vt:lpstr>
      <vt:lpstr> блузы и рубашки </vt:lpstr>
      <vt:lpstr> костюмы</vt:lpstr>
      <vt:lpstr>Деловой стиль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школьной формы</dc:title>
  <dc:creator>СорокинаЛБ</dc:creator>
  <cp:lastModifiedBy>Пользователь</cp:lastModifiedBy>
  <cp:revision>40</cp:revision>
  <dcterms:created xsi:type="dcterms:W3CDTF">2012-03-16T10:40:13Z</dcterms:created>
  <dcterms:modified xsi:type="dcterms:W3CDTF">2012-04-19T17:57:42Z</dcterms:modified>
</cp:coreProperties>
</file>