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1" r:id="rId2"/>
    <p:sldId id="272" r:id="rId3"/>
    <p:sldId id="257" r:id="rId4"/>
    <p:sldId id="265" r:id="rId5"/>
    <p:sldId id="273" r:id="rId6"/>
    <p:sldId id="274" r:id="rId7"/>
    <p:sldId id="275" r:id="rId8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97C9"/>
    <a:srgbClr val="66FF33"/>
    <a:srgbClr val="0000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81" autoAdjust="0"/>
  </p:normalViewPr>
  <p:slideViewPr>
    <p:cSldViewPr>
      <p:cViewPr varScale="1">
        <p:scale>
          <a:sx n="64" d="100"/>
          <a:sy n="64" d="100"/>
        </p:scale>
        <p:origin x="-22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29D94-98B3-4652-84A3-BC7793441929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9147F-93DC-478B-AF57-9215FC520C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CFDB-A3AD-4874-B152-CD4E1A92636F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C375C-A6FD-41FC-8A14-6494DE6568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1D7E9-FB3F-4E4D-AFEC-45AD9416CCB6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EF1F2-4AE8-4B44-A37F-E7486F5F5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77EE-4461-4804-9128-2C37D64714B8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88C7A-18BB-4FC5-88F5-A7AD2212C5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6E91-2A0C-434F-9789-1EFB0FD316CF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AD677-04AB-49E9-9990-2902D4F4D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11566-7BCA-4BF1-9CF1-63BDF9E2D634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B15C-5F03-470B-BE44-2008BC373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4CAA2-946D-41C3-BF81-BCC9C9DD11EC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CCA11-9870-4BF8-BDFB-3E9B3BD8F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65C05-01CB-45B0-BC52-2B3897526F9C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5CE98-C736-4798-98AF-2CB853757E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C96EB-CA14-4C6D-B400-76D259BA7C97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45245-2C17-4EF2-995F-CFABD9E141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C1507-C0B6-49ED-A0F6-8481863EEDC9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FE568-EE3B-44F8-8A99-0B1E8F1716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46717-E65A-43BC-81DD-F4924F78E1D6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13097-4D4F-461C-9F38-15A3F8C39B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89E058-A16E-47D0-8313-D614730B8C86}" type="datetimeFigureOut">
              <a:rPr lang="ru-RU"/>
              <a:pPr>
                <a:defRPr/>
              </a:pPr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FCCD2E-9A95-4AB0-9AAC-1DB72B0646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Kartinochki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938" y="0"/>
            <a:ext cx="6535737" cy="8713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1484313" y="611188"/>
            <a:ext cx="4267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chemeClr val="accent2"/>
                </a:solidFill>
              </a:rPr>
              <a:t> Техника безопасности при выполнении машинных работ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908050" y="1763713"/>
            <a:ext cx="5238750" cy="600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400" b="1" u="sng">
              <a:solidFill>
                <a:schemeClr val="accent1"/>
              </a:solidFill>
            </a:endParaRPr>
          </a:p>
          <a:p>
            <a:r>
              <a:rPr lang="ru-RU" sz="2800" b="1" u="sng">
                <a:solidFill>
                  <a:schemeClr val="accent1"/>
                </a:solidFill>
              </a:rPr>
              <a:t>1.Опасности в работе:</a:t>
            </a:r>
            <a:r>
              <a:rPr lang="ru-RU" sz="2800" b="1">
                <a:solidFill>
                  <a:schemeClr val="accent1"/>
                </a:solidFill>
              </a:rPr>
              <a:t> </a:t>
            </a:r>
            <a:r>
              <a:rPr lang="ru-RU" sz="2800" b="1" i="1">
                <a:solidFill>
                  <a:schemeClr val="accent1"/>
                </a:solidFill>
              </a:rPr>
              <a:t>повреждение пальцев иглой; попадание волос или концов одежды во вращающиеся части.</a:t>
            </a:r>
          </a:p>
          <a:p>
            <a:endParaRPr lang="ru-RU" sz="2800" b="1" u="sng">
              <a:solidFill>
                <a:schemeClr val="accent1"/>
              </a:solidFill>
            </a:endParaRPr>
          </a:p>
          <a:p>
            <a:endParaRPr lang="ru-RU" sz="2800" b="1" u="sng">
              <a:solidFill>
                <a:schemeClr val="accent1"/>
              </a:solidFill>
            </a:endParaRPr>
          </a:p>
          <a:p>
            <a:r>
              <a:rPr lang="ru-RU" sz="2800" b="1" u="sng">
                <a:solidFill>
                  <a:schemeClr val="accent1"/>
                </a:solidFill>
              </a:rPr>
              <a:t>2. Что нужно сделать до начала работы:</a:t>
            </a:r>
            <a:r>
              <a:rPr lang="ru-RU" sz="2800" b="1">
                <a:solidFill>
                  <a:schemeClr val="accent1"/>
                </a:solidFill>
              </a:rPr>
              <a:t> </a:t>
            </a:r>
            <a:r>
              <a:rPr lang="ru-RU" sz="2800" b="1" i="1">
                <a:solidFill>
                  <a:schemeClr val="accent1"/>
                </a:solidFill>
              </a:rPr>
              <a:t>застегнуть манжеты рукавов; проверить не осталось ли в ткани булавок и иголок.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" name="Picture 20" descr="Kartinochki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938" y="0"/>
            <a:ext cx="6535737" cy="8713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765175" y="827088"/>
            <a:ext cx="5327650" cy="611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u="sng">
                <a:solidFill>
                  <a:schemeClr val="accent1"/>
                </a:solidFill>
              </a:rPr>
              <a:t>3.Что нужно делать во время работы:</a:t>
            </a:r>
            <a:r>
              <a:rPr lang="ru-RU" sz="2400" b="1">
                <a:solidFill>
                  <a:schemeClr val="accent1"/>
                </a:solidFill>
              </a:rPr>
              <a:t> </a:t>
            </a:r>
            <a:r>
              <a:rPr lang="ru-RU" sz="2400" b="1" i="1">
                <a:solidFill>
                  <a:schemeClr val="accent1"/>
                </a:solidFill>
              </a:rPr>
              <a:t>установку шпульного колпачка, заправку верхней нити производить при включенной машин; не класть ножницы и другие инструменты около вращающихся частей машины; не передавать ножницы, изделие или детали при включенной машине.</a:t>
            </a:r>
          </a:p>
          <a:p>
            <a:r>
              <a:rPr lang="ru-RU" sz="2400" b="1">
                <a:solidFill>
                  <a:schemeClr val="accent1"/>
                </a:solidFill>
              </a:rPr>
              <a:t>4. </a:t>
            </a:r>
            <a:r>
              <a:rPr lang="ru-RU" sz="2400" b="1" u="sng">
                <a:solidFill>
                  <a:schemeClr val="accent1"/>
                </a:solidFill>
              </a:rPr>
              <a:t>Что нужно сделать по окончании работы:</a:t>
            </a:r>
            <a:r>
              <a:rPr lang="ru-RU" sz="2400" b="1">
                <a:solidFill>
                  <a:schemeClr val="accent1"/>
                </a:solidFill>
              </a:rPr>
              <a:t> </a:t>
            </a:r>
            <a:r>
              <a:rPr lang="ru-RU" sz="2400" b="1" i="1">
                <a:solidFill>
                  <a:schemeClr val="accent1"/>
                </a:solidFill>
              </a:rPr>
              <a:t>выключить машину; выключить машину, убрать рабочее место.</a:t>
            </a:r>
          </a:p>
          <a:p>
            <a:pPr>
              <a:spcBef>
                <a:spcPct val="50000"/>
              </a:spcBef>
            </a:pPr>
            <a:endParaRPr lang="ru-RU" sz="2400" b="1" i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20" descr="Kartinochki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913" y="0"/>
            <a:ext cx="6481762" cy="8891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773238" y="611188"/>
            <a:ext cx="3514725" cy="12192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 i="1">
                <a:solidFill>
                  <a:schemeClr val="accent2"/>
                </a:solidFill>
              </a:rPr>
              <a:t>Правила техники безопасности при выполнении ручных работ</a:t>
            </a:r>
          </a:p>
          <a:p>
            <a:pPr algn="ctr"/>
            <a:endParaRPr lang="ru-RU" sz="2400">
              <a:solidFill>
                <a:schemeClr val="accent2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728663" y="2309813"/>
            <a:ext cx="5392737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/>
            <a:r>
              <a:rPr lang="ru-RU" b="1" u="sng">
                <a:solidFill>
                  <a:srgbClr val="4597C9"/>
                </a:solidFill>
              </a:rPr>
              <a:t>1.Опасности в работе:</a:t>
            </a:r>
            <a:r>
              <a:rPr lang="ru-RU" b="1">
                <a:solidFill>
                  <a:srgbClr val="4597C9"/>
                </a:solidFill>
              </a:rPr>
              <a:t> </a:t>
            </a:r>
            <a:r>
              <a:rPr lang="ru-RU" b="1" i="1">
                <a:solidFill>
                  <a:srgbClr val="4597C9"/>
                </a:solidFill>
              </a:rPr>
              <a:t>повреждение пальцев иглой; травма руки ножницами; травма глаз. </a:t>
            </a:r>
          </a:p>
          <a:p>
            <a:pPr indent="457200"/>
            <a:endParaRPr lang="ru-RU" b="1" i="1">
              <a:solidFill>
                <a:srgbClr val="4597C9"/>
              </a:solidFill>
            </a:endParaRPr>
          </a:p>
          <a:p>
            <a:pPr indent="457200"/>
            <a:r>
              <a:rPr lang="ru-RU" b="1" u="sng">
                <a:solidFill>
                  <a:srgbClr val="4597C9"/>
                </a:solidFill>
              </a:rPr>
              <a:t>2.Что нужно сделать до начала работы:</a:t>
            </a:r>
            <a:r>
              <a:rPr lang="ru-RU" b="1">
                <a:solidFill>
                  <a:srgbClr val="4597C9"/>
                </a:solidFill>
              </a:rPr>
              <a:t> </a:t>
            </a:r>
            <a:r>
              <a:rPr lang="ru-RU" b="1" i="1">
                <a:solidFill>
                  <a:srgbClr val="4597C9"/>
                </a:solidFill>
              </a:rPr>
              <a:t>посчитать количество иголок и булавок в игольнице; положить инструменты и приспособления в отведенное для них место.</a:t>
            </a:r>
          </a:p>
          <a:p>
            <a:pPr indent="457200"/>
            <a:endParaRPr lang="ru-RU" b="1" i="1">
              <a:solidFill>
                <a:srgbClr val="4597C9"/>
              </a:solidFill>
            </a:endParaRPr>
          </a:p>
          <a:p>
            <a:pPr indent="457200"/>
            <a:r>
              <a:rPr lang="ru-RU" b="1" u="sng">
                <a:solidFill>
                  <a:srgbClr val="4597C9"/>
                </a:solidFill>
              </a:rPr>
              <a:t>3. Что нужно делать во время работы:</a:t>
            </a:r>
            <a:r>
              <a:rPr lang="ru-RU" b="1">
                <a:solidFill>
                  <a:srgbClr val="4597C9"/>
                </a:solidFill>
              </a:rPr>
              <a:t> </a:t>
            </a:r>
            <a:r>
              <a:rPr lang="ru-RU" b="1" i="1">
                <a:solidFill>
                  <a:srgbClr val="4597C9"/>
                </a:solidFill>
              </a:rPr>
              <a:t>быть внимательной к работе; вкалывать иглы и булавки в игольницу; надевать наперсток на палец; класть ножницы справа, направленными от себя.</a:t>
            </a:r>
          </a:p>
          <a:p>
            <a:pPr indent="457200"/>
            <a:endParaRPr lang="ru-RU" b="1" i="1">
              <a:solidFill>
                <a:srgbClr val="4597C9"/>
              </a:solidFill>
            </a:endParaRPr>
          </a:p>
          <a:p>
            <a:pPr indent="457200"/>
            <a:r>
              <a:rPr lang="ru-RU" b="1" u="sng">
                <a:solidFill>
                  <a:srgbClr val="4597C9"/>
                </a:solidFill>
              </a:rPr>
              <a:t>4. Что нужно сделать по окончании работы:</a:t>
            </a:r>
            <a:r>
              <a:rPr lang="ru-RU" b="1">
                <a:solidFill>
                  <a:srgbClr val="4597C9"/>
                </a:solidFill>
              </a:rPr>
              <a:t> </a:t>
            </a:r>
            <a:r>
              <a:rPr lang="ru-RU" b="1" i="1">
                <a:solidFill>
                  <a:srgbClr val="4597C9"/>
                </a:solidFill>
              </a:rPr>
              <a:t>посчитать количество булавок и иголок в игольнице; убрать рабочее место. </a:t>
            </a:r>
          </a:p>
          <a:p>
            <a:pPr indent="457200" algn="ctr" eaLnBrk="0" hangingPunct="0"/>
            <a:endParaRPr lang="ru-RU" b="1" i="1">
              <a:solidFill>
                <a:srgbClr val="4597C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Kartinochki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350" y="250825"/>
            <a:ext cx="6372225" cy="849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1160463" y="1339850"/>
            <a:ext cx="4591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ctr"/>
            <a:endParaRPr lang="ru-RU" sz="2400" b="1">
              <a:solidFill>
                <a:srgbClr val="0000FF"/>
              </a:solidFill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765175" y="2268538"/>
            <a:ext cx="5400675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/>
            <a:r>
              <a:rPr lang="ru-RU" b="1" u="sng">
                <a:solidFill>
                  <a:srgbClr val="4597C9"/>
                </a:solidFill>
              </a:rPr>
              <a:t>1. Опасности в работе:</a:t>
            </a:r>
            <a:r>
              <a:rPr lang="ru-RU" b="1" i="1">
                <a:solidFill>
                  <a:srgbClr val="4597C9"/>
                </a:solidFill>
              </a:rPr>
              <a:t> возгорание шнура; ожоги: паром, о подошву утюга, от возгорания шнура.</a:t>
            </a:r>
          </a:p>
          <a:p>
            <a:pPr indent="457200">
              <a:buFontTx/>
              <a:buChar char="•"/>
            </a:pPr>
            <a:endParaRPr lang="ru-RU" b="1" i="1">
              <a:solidFill>
                <a:srgbClr val="4597C9"/>
              </a:solidFill>
            </a:endParaRPr>
          </a:p>
          <a:p>
            <a:pPr indent="457200"/>
            <a:r>
              <a:rPr lang="ru-RU" b="1" i="1">
                <a:solidFill>
                  <a:srgbClr val="4597C9"/>
                </a:solidFill>
              </a:rPr>
              <a:t>2. </a:t>
            </a:r>
            <a:r>
              <a:rPr lang="ru-RU" b="1" i="1" u="sng">
                <a:solidFill>
                  <a:srgbClr val="4597C9"/>
                </a:solidFill>
              </a:rPr>
              <a:t>Что нужно сделать до начала работы:</a:t>
            </a:r>
            <a:r>
              <a:rPr lang="ru-RU" b="1" i="1">
                <a:solidFill>
                  <a:srgbClr val="4597C9"/>
                </a:solidFill>
              </a:rPr>
              <a:t> проверить целостность шнура и чистоту подошвы утюга; наличие резинового коврика.</a:t>
            </a:r>
          </a:p>
          <a:p>
            <a:pPr indent="457200"/>
            <a:endParaRPr lang="ru-RU" b="1" i="1">
              <a:solidFill>
                <a:srgbClr val="4597C9"/>
              </a:solidFill>
            </a:endParaRPr>
          </a:p>
          <a:p>
            <a:pPr indent="457200"/>
            <a:r>
              <a:rPr lang="ru-RU" b="1" u="sng">
                <a:solidFill>
                  <a:srgbClr val="4597C9"/>
                </a:solidFill>
              </a:rPr>
              <a:t>3. Что нужно делать во время работы:</a:t>
            </a:r>
            <a:r>
              <a:rPr lang="ru-RU" b="1" i="1">
                <a:solidFill>
                  <a:srgbClr val="4597C9"/>
                </a:solidFill>
              </a:rPr>
              <a:t> выполнять влажно-тепловую обработку, стоя на резиновом коврике; включать и выключать утюг сухими руками, берясь за корпус вилки, а не за шнур; ставить утюг на подставку; следить за тем, чтобы шнур не касался подошвы утюга.</a:t>
            </a:r>
          </a:p>
          <a:p>
            <a:pPr indent="457200"/>
            <a:endParaRPr lang="ru-RU" b="1" i="1" u="sng">
              <a:solidFill>
                <a:srgbClr val="4597C9"/>
              </a:solidFill>
            </a:endParaRPr>
          </a:p>
          <a:p>
            <a:pPr indent="457200"/>
            <a:r>
              <a:rPr lang="ru-RU" b="1" i="1" u="sng">
                <a:solidFill>
                  <a:srgbClr val="4597C9"/>
                </a:solidFill>
              </a:rPr>
              <a:t>4.Что нужно сделать по окончании работы:</a:t>
            </a:r>
            <a:r>
              <a:rPr lang="ru-RU" b="1" i="1">
                <a:solidFill>
                  <a:srgbClr val="4597C9"/>
                </a:solidFill>
              </a:rPr>
              <a:t> выключить утюг; поставить на специальную подставку</a:t>
            </a:r>
            <a:r>
              <a:rPr lang="ru-RU" sz="1400">
                <a:solidFill>
                  <a:srgbClr val="4597C9"/>
                </a:solidFill>
              </a:rPr>
              <a:t>.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765175" y="900113"/>
            <a:ext cx="5111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chemeClr val="accent2"/>
                </a:solidFill>
              </a:rPr>
              <a:t>Правила техники безопасности при выполнении влажно-тепловых работ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smtClean="0">
                <a:latin typeface="Arial" charset="0"/>
              </a:rPr>
              <a:t>Правила техники безопасности при выполнении кулинарных работ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b="1" i="1" u="sng" smtClean="0">
                <a:latin typeface="Arial" charset="0"/>
              </a:rPr>
              <a:t>При пользовании электронагревательными приборам</a:t>
            </a: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b="1" smtClean="0">
                <a:latin typeface="Arial" charset="0"/>
              </a:rPr>
              <a:t>1.    </a:t>
            </a:r>
            <a:r>
              <a:rPr lang="ru-RU" sz="2000" b="1" u="sng" smtClean="0">
                <a:latin typeface="Arial" charset="0"/>
              </a:rPr>
              <a:t>Опасности в работе:</a:t>
            </a: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2.     ожог;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•  поражение током.</a:t>
            </a:r>
          </a:p>
          <a:p>
            <a:pPr>
              <a:lnSpc>
                <a:spcPct val="80000"/>
              </a:lnSpc>
            </a:pPr>
            <a:r>
              <a:rPr lang="ru-RU" sz="2000" b="1" u="sng" smtClean="0">
                <a:latin typeface="Arial" charset="0"/>
              </a:rPr>
              <a:t>2.</a:t>
            </a:r>
            <a:r>
              <a:rPr lang="ru-RU" sz="2000" b="1" smtClean="0">
                <a:latin typeface="Arial" charset="0"/>
              </a:rPr>
              <a:t> </a:t>
            </a:r>
            <a:r>
              <a:rPr lang="ru-RU" sz="2000" b="1" u="sng" smtClean="0">
                <a:latin typeface="Arial" charset="0"/>
              </a:rPr>
              <a:t>Что нужно сделать до начала работы:</a:t>
            </a: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•  проверить исправность соединительного шнура;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•  установить электронагревательный прибор на огнеупорную подставку.</a:t>
            </a:r>
          </a:p>
          <a:p>
            <a:pPr>
              <a:lnSpc>
                <a:spcPct val="80000"/>
              </a:lnSpc>
            </a:pPr>
            <a:r>
              <a:rPr lang="ru-RU" sz="2000" b="1" u="sng" smtClean="0">
                <a:latin typeface="Arial" charset="0"/>
              </a:rPr>
              <a:t>3.</a:t>
            </a:r>
            <a:r>
              <a:rPr lang="ru-RU" sz="2000" b="1" smtClean="0">
                <a:latin typeface="Arial" charset="0"/>
              </a:rPr>
              <a:t> </a:t>
            </a:r>
            <a:r>
              <a:rPr lang="ru-RU" sz="2000" b="1" u="sng" smtClean="0">
                <a:latin typeface="Arial" charset="0"/>
              </a:rPr>
              <a:t>Что нужно делать во время работы:</a:t>
            </a: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•  включать и выключать электроприбор сухими руками, при этом браться за корпус вилки.</a:t>
            </a:r>
          </a:p>
          <a:p>
            <a:pPr>
              <a:lnSpc>
                <a:spcPct val="80000"/>
              </a:lnSpc>
            </a:pPr>
            <a:r>
              <a:rPr lang="ru-RU" sz="2000" b="1" u="sng" smtClean="0">
                <a:latin typeface="Arial" charset="0"/>
              </a:rPr>
              <a:t>4.</a:t>
            </a:r>
            <a:r>
              <a:rPr lang="ru-RU" sz="2000" b="1" smtClean="0">
                <a:latin typeface="Arial" charset="0"/>
              </a:rPr>
              <a:t> </a:t>
            </a:r>
            <a:r>
              <a:rPr lang="ru-RU" sz="2000" b="1" u="sng" smtClean="0">
                <a:latin typeface="Arial" charset="0"/>
              </a:rPr>
              <a:t>Что нужно сделать по окончании работы:</a:t>
            </a: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•  выключить электроприбор.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smtClean="0">
                <a:latin typeface="Arial" charset="0"/>
              </a:rPr>
              <a:t>Последовательность выполнения</a:t>
            </a: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ru-RU" sz="4000" b="1" i="1" smtClean="0">
                <a:latin typeface="Arial" charset="0"/>
              </a:rPr>
              <a:t>проекта</a:t>
            </a: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773238" y="3563938"/>
            <a:ext cx="3370262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1. Обоснование возникшей проблемы и потребности</a:t>
            </a:r>
          </a:p>
          <a:p>
            <a:r>
              <a:rPr lang="ru-RU"/>
              <a:t>2. Определение конкретной задачи и ее формулировка.</a:t>
            </a:r>
          </a:p>
          <a:p>
            <a:r>
              <a:rPr lang="ru-RU"/>
              <a:t>3. Выявление основных параметров и ограничений.</a:t>
            </a:r>
          </a:p>
          <a:p>
            <a:r>
              <a:rPr lang="ru-RU"/>
              <a:t>4. Исследование, выявление традиций, истории, тенденций.</a:t>
            </a:r>
          </a:p>
          <a:p>
            <a:r>
              <a:rPr lang="ru-RU"/>
              <a:t>5. Составление «схемы обдумывания» (схема 1).</a:t>
            </a:r>
          </a:p>
          <a:p>
            <a:r>
              <a:rPr lang="ru-RU"/>
              <a:t>6. Разработка идей, вариантов.</a:t>
            </a:r>
          </a:p>
          <a:p>
            <a:r>
              <a:rPr lang="ru-RU"/>
              <a:t>7. Анализ идей и выбор оптимального варианта.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smtClean="0">
                <a:latin typeface="Arial" charset="0"/>
              </a:rPr>
              <a:t>Последовательность выполнения</a:t>
            </a: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ru-RU" sz="4000" b="1" i="1" smtClean="0">
                <a:latin typeface="Arial" charset="0"/>
              </a:rPr>
              <a:t>проекта</a:t>
            </a: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8.  Выбор ткани, инструментов, приспособлений, оборудования.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9.  Последовательность изготовления изделия.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0. Экономическое обоснование.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1.  Контроль качества.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2.  Изготовление изделия.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3.  Коррекция.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4.  Контроль, испытание.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5.  Разработка рекламного проспекта изделия.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6. Оформление проекта.</a:t>
            </a:r>
          </a:p>
          <a:p>
            <a:pPr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7. Самооценка.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</TotalTime>
  <Words>533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 Office</vt:lpstr>
      <vt:lpstr>Слайд 1</vt:lpstr>
      <vt:lpstr>Слайд 2</vt:lpstr>
      <vt:lpstr>Слайд 3</vt:lpstr>
      <vt:lpstr>Слайд 4</vt:lpstr>
      <vt:lpstr>Правила техники безопасности при выполнении кулинарных работ</vt:lpstr>
      <vt:lpstr>Последовательность выполнения проекта </vt:lpstr>
      <vt:lpstr>Последовательность выполнения проекта </vt:lpstr>
    </vt:vector>
  </TitlesOfParts>
  <Company>SamForum.ws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bateskav191</dc:creator>
  <cp:lastModifiedBy>Учитель</cp:lastModifiedBy>
  <cp:revision>21</cp:revision>
  <dcterms:created xsi:type="dcterms:W3CDTF">2011-09-15T07:11:52Z</dcterms:created>
  <dcterms:modified xsi:type="dcterms:W3CDTF">2014-01-28T07:49:01Z</dcterms:modified>
</cp:coreProperties>
</file>