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58" r:id="rId4"/>
    <p:sldId id="259" r:id="rId5"/>
    <p:sldId id="260" r:id="rId6"/>
    <p:sldId id="263" r:id="rId7"/>
    <p:sldId id="265" r:id="rId8"/>
    <p:sldId id="266" r:id="rId9"/>
    <p:sldId id="267" r:id="rId10"/>
    <p:sldId id="268" r:id="rId11"/>
    <p:sldId id="273" r:id="rId12"/>
    <p:sldId id="274" r:id="rId13"/>
    <p:sldId id="272" r:id="rId14"/>
    <p:sldId id="271" r:id="rId15"/>
    <p:sldId id="270" r:id="rId16"/>
    <p:sldId id="264" r:id="rId17"/>
    <p:sldId id="275" r:id="rId18"/>
    <p:sldId id="276" r:id="rId19"/>
    <p:sldId id="302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4" d="100"/>
          <a:sy n="54" d="100"/>
        </p:scale>
        <p:origin x="-96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2088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5F2D535-0AE2-499D-AAC9-34A8F89DCCA3}" type="datetimeFigureOut">
              <a:rPr lang="ru-RU"/>
              <a:pPr>
                <a:defRPr/>
              </a:pPr>
              <a:t>20.01.2014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004E9E5-97F3-47EA-98FD-0740508A5C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270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15BD434-4A6B-415A-B75B-9C382EE5D3F8}" type="datetimeFigureOut">
              <a:rPr lang="ru-RU"/>
              <a:pPr>
                <a:defRPr/>
              </a:pPr>
              <a:t>20.01.2014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  <a:endParaRPr lang="ru-RU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25C5EDF-3BE9-4ADA-A9B4-751C1EB9C6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8683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D98A368-C106-49B0-A9B2-9C7DB933AA99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0DCD919-CA98-4C55-B792-3D4183014E8E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rtific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8077200" cy="338554"/>
          </a:xfrm>
          <a:prstGeom prst="rect">
            <a:avLst/>
          </a:prstGeom>
        </p:spPr>
        <p:txBody>
          <a:bodyPr wrap="square" lIns="91440" tIns="45720" rIns="91440" bIns="45720" anchor="t" anchorCtr="0">
            <a:normAutofit/>
          </a:bodyPr>
          <a:lstStyle>
            <a:lvl1pPr>
              <a:defRPr sz="16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533400" y="2675692"/>
            <a:ext cx="8077200" cy="769441"/>
          </a:xfrm>
          <a:prstGeom prst="rect">
            <a:avLst/>
          </a:prstGeom>
        </p:spPr>
        <p:txBody>
          <a:bodyPr wrap="square" lIns="91440" tIns="45720" rIns="91440" bIns="45720" anchor="t" anchorCtr="0">
            <a:noAutofit/>
          </a:bodyPr>
          <a:lstStyle>
            <a:lvl1pPr marL="0" indent="0" algn="ctr">
              <a:buNone/>
              <a:defRPr sz="480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533400" y="2209800"/>
            <a:ext cx="8077200" cy="307777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1200">
                <a:solidFill>
                  <a:schemeClr val="tx2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533400" y="3578423"/>
            <a:ext cx="8077200" cy="764977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1200">
                <a:solidFill>
                  <a:schemeClr val="tx2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5"/>
          </p:nvPr>
        </p:nvSpPr>
        <p:spPr>
          <a:xfrm>
            <a:off x="5715000" y="5029200"/>
            <a:ext cx="2133600" cy="365125"/>
          </a:xfrm>
        </p:spPr>
        <p:txBody>
          <a:bodyPr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87054C1-84C5-4C33-AB7A-26E395DAFED4}" type="datetime4">
              <a:rPr lang="ru-RU"/>
              <a:pPr>
                <a:defRPr/>
              </a:pPr>
              <a:t>20 января 2014 г.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6"/>
          </p:nvPr>
        </p:nvSpPr>
        <p:spPr>
          <a:xfrm>
            <a:off x="1295400" y="5029200"/>
            <a:ext cx="2895600" cy="365125"/>
          </a:xfr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Signature of Teacher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8355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71600" y="50292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00CE870-8F76-4E9A-9858-77D597985593}" type="datetime4">
              <a:rPr lang="ru-RU"/>
              <a:pPr>
                <a:defRPr/>
              </a:pPr>
              <a:t>20 января 2014 г.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05400" y="50292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/>
              <a:t>Signature of Teacher</a:t>
            </a:r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ubtitle 18"/>
          <p:cNvSpPr>
            <a:spLocks noGrp="1"/>
          </p:cNvSpPr>
          <p:nvPr>
            <p:ph type="subTitle" idx="1"/>
          </p:nvPr>
        </p:nvSpPr>
        <p:spPr>
          <a:xfrm>
            <a:off x="539750" y="2997200"/>
            <a:ext cx="8077200" cy="17430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5400" b="1" dirty="0" smtClean="0"/>
              <a:t>Эти забавные животные</a:t>
            </a:r>
            <a:endParaRPr lang="ru-RU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539750" y="2492375"/>
            <a:ext cx="8077200" cy="339725"/>
          </a:xfrm>
          <a:ln>
            <a:miter lim="800000"/>
            <a:headEnd/>
            <a:tailEnd/>
          </a:ln>
        </p:spPr>
        <p:txBody>
          <a:bodyPr vert="horz" numCol="1" compatLnSpc="1">
            <a:prstTxWarp prst="textNoShape">
              <a:avLst/>
            </a:prstTxWarp>
            <a:normAutofit fontScale="90000"/>
          </a:bodyPr>
          <a:lstStyle/>
          <a:p>
            <a:pPr eaLnBrk="1" hangingPunct="1">
              <a:defRPr/>
            </a:pPr>
            <a:r>
              <a:rPr lang="en-US" sz="3600" smtClean="0">
                <a:solidFill>
                  <a:schemeClr val="tx1"/>
                </a:solidFill>
                <a:latin typeface="Arial Black" pitchFamily="34" charset="0"/>
              </a:rPr>
              <a:t>I </a:t>
            </a:r>
            <a:r>
              <a:rPr lang="ru-RU" sz="3600" smtClean="0">
                <a:solidFill>
                  <a:schemeClr val="tx1"/>
                </a:solidFill>
                <a:latin typeface="Arial Black" pitchFamily="34" charset="0"/>
              </a:rPr>
              <a:t>тур</a:t>
            </a:r>
          </a:p>
        </p:txBody>
      </p:sp>
      <p:sp>
        <p:nvSpPr>
          <p:cNvPr id="8" name="Subtitle 18"/>
          <p:cNvSpPr>
            <a:spLocks noGrp="1"/>
          </p:cNvSpPr>
          <p:nvPr>
            <p:ph type="subTitle" idx="1"/>
          </p:nvPr>
        </p:nvSpPr>
        <p:spPr>
          <a:xfrm>
            <a:off x="623888" y="3644900"/>
            <a:ext cx="8077200" cy="17446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5400" b="1" dirty="0" smtClean="0"/>
              <a:t>Верю…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5400" b="1" dirty="0" smtClean="0"/>
              <a:t> Не верю…</a:t>
            </a:r>
            <a:endParaRPr lang="ru-RU" sz="5400" b="1" dirty="0"/>
          </a:p>
        </p:txBody>
      </p:sp>
      <p:sp>
        <p:nvSpPr>
          <p:cNvPr id="5124" name="Subtitle 18"/>
          <p:cNvSpPr txBox="1">
            <a:spLocks/>
          </p:cNvSpPr>
          <p:nvPr/>
        </p:nvSpPr>
        <p:spPr bwMode="auto">
          <a:xfrm>
            <a:off x="179388" y="188913"/>
            <a:ext cx="8964612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5400" b="1">
                <a:solidFill>
                  <a:srgbClr val="F79646"/>
                </a:solidFill>
                <a:latin typeface="Comic Sans MS" pitchFamily="66" charset="0"/>
              </a:rPr>
              <a:t>Эти забавные животные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4213" y="1989138"/>
            <a:ext cx="8077200" cy="4103687"/>
          </a:xfrm>
        </p:spPr>
        <p:txBody>
          <a:bodyPr/>
          <a:lstStyle/>
          <a:p>
            <a:pPr marL="342900" indent="-342900" eaLnBrk="1" hangingPunct="1">
              <a:buFont typeface="+mj-lt"/>
              <a:buAutoNum type="arabicPeriod"/>
              <a:defRPr/>
            </a:pPr>
            <a:r>
              <a:rPr lang="ru-RU" sz="1800" b="1" dirty="0">
                <a:solidFill>
                  <a:schemeClr val="tx1"/>
                </a:solidFill>
              </a:rPr>
              <a:t>Лев сильнее </a:t>
            </a:r>
            <a:r>
              <a:rPr lang="ru-RU" sz="1800" b="1" dirty="0" smtClean="0">
                <a:solidFill>
                  <a:schemeClr val="tx1"/>
                </a:solidFill>
              </a:rPr>
              <a:t>тигра.</a:t>
            </a:r>
          </a:p>
          <a:p>
            <a:pPr marL="342900" indent="-342900" eaLnBrk="1" hangingPunct="1">
              <a:buFont typeface="+mj-lt"/>
              <a:buAutoNum type="arabicPeriod"/>
              <a:defRPr/>
            </a:pPr>
            <a:r>
              <a:rPr lang="ru-RU" sz="1800" b="1" dirty="0" smtClean="0">
                <a:solidFill>
                  <a:schemeClr val="tx1"/>
                </a:solidFill>
              </a:rPr>
              <a:t>Самая </a:t>
            </a:r>
            <a:r>
              <a:rPr lang="ru-RU" sz="1800" b="1" dirty="0">
                <a:solidFill>
                  <a:schemeClr val="tx1"/>
                </a:solidFill>
              </a:rPr>
              <a:t>крупная жаба ага ее вес более 1 кг. </a:t>
            </a:r>
            <a:endParaRPr lang="ru-RU" sz="1800" b="1" dirty="0" smtClean="0">
              <a:solidFill>
                <a:schemeClr val="tx1"/>
              </a:solidFill>
            </a:endParaRPr>
          </a:p>
          <a:p>
            <a:pPr marL="342900" indent="-342900" eaLnBrk="1" hangingPunct="1">
              <a:buFont typeface="+mj-lt"/>
              <a:buAutoNum type="arabicPeriod"/>
              <a:defRPr/>
            </a:pPr>
            <a:r>
              <a:rPr lang="ru-RU" sz="1800" b="1" dirty="0" smtClean="0">
                <a:solidFill>
                  <a:schemeClr val="tx1"/>
                </a:solidFill>
              </a:rPr>
              <a:t>У </a:t>
            </a:r>
            <a:r>
              <a:rPr lang="ru-RU" sz="1800" b="1" dirty="0">
                <a:solidFill>
                  <a:schemeClr val="tx1"/>
                </a:solidFill>
              </a:rPr>
              <a:t>муравьеда когти сильнее, чем у медведя и </a:t>
            </a:r>
            <a:r>
              <a:rPr lang="ru-RU" sz="1800" b="1" dirty="0" smtClean="0">
                <a:solidFill>
                  <a:schemeClr val="tx1"/>
                </a:solidFill>
              </a:rPr>
              <a:t>льва.</a:t>
            </a:r>
          </a:p>
          <a:p>
            <a:pPr marL="342900" indent="-342900" eaLnBrk="1" hangingPunct="1">
              <a:buFont typeface="+mj-lt"/>
              <a:buAutoNum type="arabicPeriod"/>
              <a:defRPr/>
            </a:pPr>
            <a:r>
              <a:rPr lang="ru-RU" sz="1800" b="1" dirty="0" smtClean="0">
                <a:solidFill>
                  <a:schemeClr val="tx1"/>
                </a:solidFill>
              </a:rPr>
              <a:t>Воробей </a:t>
            </a:r>
            <a:r>
              <a:rPr lang="ru-RU" sz="1800" b="1" dirty="0">
                <a:solidFill>
                  <a:schemeClr val="tx1"/>
                </a:solidFill>
              </a:rPr>
              <a:t>не умеет ходить, а только </a:t>
            </a:r>
            <a:r>
              <a:rPr lang="ru-RU" sz="1800" b="1" dirty="0" smtClean="0">
                <a:solidFill>
                  <a:schemeClr val="tx1"/>
                </a:solidFill>
              </a:rPr>
              <a:t>прыгает.</a:t>
            </a:r>
          </a:p>
          <a:p>
            <a:pPr marL="342900" indent="-342900" eaLnBrk="1" hangingPunct="1">
              <a:buFont typeface="+mj-lt"/>
              <a:buAutoNum type="arabicPeriod"/>
              <a:defRPr/>
            </a:pPr>
            <a:r>
              <a:rPr lang="ru-RU" sz="1800" b="1" dirty="0" smtClean="0">
                <a:solidFill>
                  <a:schemeClr val="tx1"/>
                </a:solidFill>
              </a:rPr>
              <a:t>Крокодилы </a:t>
            </a:r>
            <a:r>
              <a:rPr lang="ru-RU" sz="1800" b="1" dirty="0">
                <a:solidFill>
                  <a:schemeClr val="tx1"/>
                </a:solidFill>
              </a:rPr>
              <a:t>могут взбираться на деревья. </a:t>
            </a:r>
            <a:endParaRPr lang="ru-RU" sz="1800" b="1" dirty="0" smtClean="0">
              <a:solidFill>
                <a:schemeClr val="tx1"/>
              </a:solidFill>
            </a:endParaRPr>
          </a:p>
          <a:p>
            <a:pPr marL="342900" indent="-342900" eaLnBrk="1" hangingPunct="1">
              <a:buFont typeface="+mj-lt"/>
              <a:buAutoNum type="arabicPeriod"/>
              <a:defRPr/>
            </a:pPr>
            <a:r>
              <a:rPr lang="ru-RU" sz="1800" b="1" dirty="0" smtClean="0">
                <a:solidFill>
                  <a:schemeClr val="tx1"/>
                </a:solidFill>
              </a:rPr>
              <a:t>У </a:t>
            </a:r>
            <a:r>
              <a:rPr lang="ru-RU" sz="1800" b="1" dirty="0">
                <a:solidFill>
                  <a:schemeClr val="tx1"/>
                </a:solidFill>
              </a:rPr>
              <a:t>павлина, несмотря на самый красивый хвост, очень  противный голос. </a:t>
            </a:r>
            <a:endParaRPr lang="ru-RU" sz="1800" b="1" dirty="0" smtClean="0">
              <a:solidFill>
                <a:schemeClr val="tx1"/>
              </a:solidFill>
            </a:endParaRPr>
          </a:p>
          <a:p>
            <a:pPr marL="342900" indent="-342900" eaLnBrk="1" hangingPunct="1">
              <a:buFont typeface="+mj-lt"/>
              <a:buAutoNum type="arabicPeriod"/>
              <a:defRPr/>
            </a:pPr>
            <a:r>
              <a:rPr lang="ru-RU" sz="1800" b="1" dirty="0" smtClean="0">
                <a:solidFill>
                  <a:schemeClr val="tx1"/>
                </a:solidFill>
              </a:rPr>
              <a:t>Животные </a:t>
            </a:r>
            <a:r>
              <a:rPr lang="ru-RU" sz="1800" b="1" dirty="0">
                <a:solidFill>
                  <a:schemeClr val="tx1"/>
                </a:solidFill>
              </a:rPr>
              <a:t>едят красивые опавшие </a:t>
            </a:r>
            <a:r>
              <a:rPr lang="ru-RU" sz="1800" b="1" dirty="0" smtClean="0">
                <a:solidFill>
                  <a:schemeClr val="tx1"/>
                </a:solidFill>
              </a:rPr>
              <a:t>листья. </a:t>
            </a:r>
          </a:p>
          <a:p>
            <a:pPr marL="342900" indent="-342900" eaLnBrk="1" hangingPunct="1">
              <a:buFont typeface="+mj-lt"/>
              <a:buAutoNum type="arabicPeriod"/>
              <a:defRPr/>
            </a:pPr>
            <a:r>
              <a:rPr lang="ru-RU" sz="1800" b="1" dirty="0" smtClean="0">
                <a:solidFill>
                  <a:schemeClr val="tx1"/>
                </a:solidFill>
              </a:rPr>
              <a:t>У </a:t>
            </a:r>
            <a:r>
              <a:rPr lang="ru-RU" sz="1800" b="1" dirty="0">
                <a:solidFill>
                  <a:schemeClr val="tx1"/>
                </a:solidFill>
              </a:rPr>
              <a:t>верблюда позвоночник прямой </a:t>
            </a:r>
            <a:endParaRPr lang="ru-RU" sz="1800" b="1" dirty="0" smtClean="0">
              <a:solidFill>
                <a:schemeClr val="tx1"/>
              </a:solidFill>
            </a:endParaRPr>
          </a:p>
          <a:p>
            <a:pPr marL="342900" indent="-342900" eaLnBrk="1" hangingPunct="1">
              <a:buFont typeface="+mj-lt"/>
              <a:buAutoNum type="arabicPeriod"/>
              <a:defRPr/>
            </a:pPr>
            <a:r>
              <a:rPr lang="ru-RU" sz="1800" b="1" dirty="0" smtClean="0">
                <a:solidFill>
                  <a:schemeClr val="tx1"/>
                </a:solidFill>
              </a:rPr>
              <a:t>Пингвин </a:t>
            </a:r>
            <a:r>
              <a:rPr lang="ru-RU" sz="1800" b="1" dirty="0">
                <a:solidFill>
                  <a:schemeClr val="tx1"/>
                </a:solidFill>
              </a:rPr>
              <a:t>умеет </a:t>
            </a:r>
            <a:r>
              <a:rPr lang="ru-RU" sz="1800" b="1" dirty="0" smtClean="0">
                <a:solidFill>
                  <a:schemeClr val="tx1"/>
                </a:solidFill>
              </a:rPr>
              <a:t>летать.</a:t>
            </a:r>
          </a:p>
          <a:p>
            <a:pPr marL="342900" indent="-342900" eaLnBrk="1" hangingPunct="1">
              <a:buFont typeface="+mj-lt"/>
              <a:buAutoNum type="arabicPeriod"/>
              <a:defRPr/>
            </a:pPr>
            <a:r>
              <a:rPr lang="ru-RU" sz="1800" b="1" dirty="0" smtClean="0">
                <a:solidFill>
                  <a:schemeClr val="tx1"/>
                </a:solidFill>
              </a:rPr>
              <a:t>Белый </a:t>
            </a:r>
            <a:r>
              <a:rPr lang="ru-RU" sz="1800" b="1" dirty="0">
                <a:solidFill>
                  <a:schemeClr val="tx1"/>
                </a:solidFill>
              </a:rPr>
              <a:t>медведь охотится на </a:t>
            </a:r>
            <a:r>
              <a:rPr lang="ru-RU" sz="1800" b="1" dirty="0" smtClean="0">
                <a:solidFill>
                  <a:schemeClr val="tx1"/>
                </a:solidFill>
              </a:rPr>
              <a:t>пингвинов.</a:t>
            </a:r>
            <a:endParaRPr lang="ru-RU" sz="1800" b="1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endParaRPr lang="ru-RU" sz="1600" dirty="0"/>
          </a:p>
        </p:txBody>
      </p:sp>
      <p:sp>
        <p:nvSpPr>
          <p:cNvPr id="6147" name="Subtitle 18"/>
          <p:cNvSpPr txBox="1">
            <a:spLocks/>
          </p:cNvSpPr>
          <p:nvPr/>
        </p:nvSpPr>
        <p:spPr bwMode="auto">
          <a:xfrm>
            <a:off x="0" y="0"/>
            <a:ext cx="9144000" cy="126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5400" b="1">
                <a:solidFill>
                  <a:srgbClr val="F79646"/>
                </a:solidFill>
                <a:latin typeface="Comic Sans MS" pitchFamily="66" charset="0"/>
              </a:rPr>
              <a:t>Эти забавные животные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itle 18"/>
          <p:cNvSpPr txBox="1">
            <a:spLocks/>
          </p:cNvSpPr>
          <p:nvPr/>
        </p:nvSpPr>
        <p:spPr bwMode="auto">
          <a:xfrm>
            <a:off x="179388" y="188913"/>
            <a:ext cx="8964612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5400" b="1">
                <a:solidFill>
                  <a:srgbClr val="F79646"/>
                </a:solidFill>
                <a:latin typeface="Comic Sans MS" pitchFamily="66" charset="0"/>
              </a:rPr>
              <a:t>Эти забавные животные</a:t>
            </a:r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4213" y="1989138"/>
            <a:ext cx="8077200" cy="4103687"/>
          </a:xfrm>
        </p:spPr>
        <p:txBody>
          <a:bodyPr/>
          <a:lstStyle/>
          <a:p>
            <a:pPr marL="342900" indent="-342900" eaLnBrk="1" hangingPunct="1">
              <a:buFont typeface="+mj-lt"/>
              <a:buAutoNum type="arabicPeriod"/>
              <a:defRPr/>
            </a:pPr>
            <a:r>
              <a:rPr lang="ru-RU" sz="1800" b="1" dirty="0">
                <a:solidFill>
                  <a:schemeClr val="tx1"/>
                </a:solidFill>
              </a:rPr>
              <a:t>Лев сильнее </a:t>
            </a:r>
            <a:r>
              <a:rPr lang="ru-RU" sz="1800" b="1" dirty="0" smtClean="0">
                <a:solidFill>
                  <a:schemeClr val="tx1"/>
                </a:solidFill>
              </a:rPr>
              <a:t>тигра. НЕТ</a:t>
            </a:r>
          </a:p>
          <a:p>
            <a:pPr marL="342900" indent="-342900" eaLnBrk="1" hangingPunct="1">
              <a:buFont typeface="+mj-lt"/>
              <a:buAutoNum type="arabicPeriod"/>
              <a:defRPr/>
            </a:pPr>
            <a:r>
              <a:rPr lang="ru-RU" sz="1800" b="1" dirty="0" smtClean="0">
                <a:solidFill>
                  <a:schemeClr val="tx1"/>
                </a:solidFill>
              </a:rPr>
              <a:t>Самая </a:t>
            </a:r>
            <a:r>
              <a:rPr lang="ru-RU" sz="1800" b="1" dirty="0">
                <a:solidFill>
                  <a:schemeClr val="tx1"/>
                </a:solidFill>
              </a:rPr>
              <a:t>крупная жаба ага ее вес более 1 кг. </a:t>
            </a:r>
            <a:r>
              <a:rPr lang="ru-RU" sz="1800" b="1" dirty="0" smtClean="0">
                <a:solidFill>
                  <a:schemeClr val="tx1"/>
                </a:solidFill>
              </a:rPr>
              <a:t>ДА</a:t>
            </a:r>
          </a:p>
          <a:p>
            <a:pPr marL="342900" indent="-342900" eaLnBrk="1" hangingPunct="1">
              <a:buFont typeface="+mj-lt"/>
              <a:buAutoNum type="arabicPeriod"/>
              <a:defRPr/>
            </a:pPr>
            <a:r>
              <a:rPr lang="ru-RU" sz="1800" b="1" dirty="0" smtClean="0">
                <a:solidFill>
                  <a:schemeClr val="tx1"/>
                </a:solidFill>
              </a:rPr>
              <a:t>У </a:t>
            </a:r>
            <a:r>
              <a:rPr lang="ru-RU" sz="1800" b="1" dirty="0">
                <a:solidFill>
                  <a:schemeClr val="tx1"/>
                </a:solidFill>
              </a:rPr>
              <a:t>муравьеда когти сильнее, чем у медведя и </a:t>
            </a:r>
            <a:r>
              <a:rPr lang="ru-RU" sz="1800" b="1" dirty="0" smtClean="0">
                <a:solidFill>
                  <a:schemeClr val="tx1"/>
                </a:solidFill>
              </a:rPr>
              <a:t>льва. ДА</a:t>
            </a:r>
          </a:p>
          <a:p>
            <a:pPr marL="342900" indent="-342900" eaLnBrk="1" hangingPunct="1">
              <a:buFont typeface="+mj-lt"/>
              <a:buAutoNum type="arabicPeriod"/>
              <a:defRPr/>
            </a:pPr>
            <a:r>
              <a:rPr lang="ru-RU" sz="1800" b="1" dirty="0" smtClean="0">
                <a:solidFill>
                  <a:schemeClr val="tx1"/>
                </a:solidFill>
              </a:rPr>
              <a:t>Воробей </a:t>
            </a:r>
            <a:r>
              <a:rPr lang="ru-RU" sz="1800" b="1" dirty="0">
                <a:solidFill>
                  <a:schemeClr val="tx1"/>
                </a:solidFill>
              </a:rPr>
              <a:t>не умеет ходить, а только </a:t>
            </a:r>
            <a:r>
              <a:rPr lang="ru-RU" sz="1800" b="1" dirty="0" smtClean="0">
                <a:solidFill>
                  <a:schemeClr val="tx1"/>
                </a:solidFill>
              </a:rPr>
              <a:t>прыгает. ДА</a:t>
            </a:r>
          </a:p>
          <a:p>
            <a:pPr marL="342900" indent="-342900" eaLnBrk="1" hangingPunct="1">
              <a:buFont typeface="+mj-lt"/>
              <a:buAutoNum type="arabicPeriod"/>
              <a:defRPr/>
            </a:pPr>
            <a:r>
              <a:rPr lang="ru-RU" sz="1800" b="1" dirty="0" smtClean="0">
                <a:solidFill>
                  <a:schemeClr val="tx1"/>
                </a:solidFill>
              </a:rPr>
              <a:t>Крокодилы </a:t>
            </a:r>
            <a:r>
              <a:rPr lang="ru-RU" sz="1800" b="1" dirty="0">
                <a:solidFill>
                  <a:schemeClr val="tx1"/>
                </a:solidFill>
              </a:rPr>
              <a:t>могут взбираться на деревья. </a:t>
            </a:r>
            <a:r>
              <a:rPr lang="ru-RU" sz="1800" b="1" dirty="0" smtClean="0">
                <a:solidFill>
                  <a:schemeClr val="tx1"/>
                </a:solidFill>
              </a:rPr>
              <a:t>ДА</a:t>
            </a:r>
          </a:p>
          <a:p>
            <a:pPr marL="342900" indent="-342900" eaLnBrk="1" hangingPunct="1">
              <a:buFont typeface="+mj-lt"/>
              <a:buAutoNum type="arabicPeriod"/>
              <a:defRPr/>
            </a:pPr>
            <a:r>
              <a:rPr lang="ru-RU" sz="1800" b="1" dirty="0" smtClean="0">
                <a:solidFill>
                  <a:schemeClr val="tx1"/>
                </a:solidFill>
              </a:rPr>
              <a:t>У </a:t>
            </a:r>
            <a:r>
              <a:rPr lang="ru-RU" sz="1800" b="1" dirty="0">
                <a:solidFill>
                  <a:schemeClr val="tx1"/>
                </a:solidFill>
              </a:rPr>
              <a:t>павлина, несмотря на самый красивый хвост, очень  противный голос. </a:t>
            </a:r>
            <a:r>
              <a:rPr lang="ru-RU" sz="1800" b="1" dirty="0" smtClean="0">
                <a:solidFill>
                  <a:schemeClr val="tx1"/>
                </a:solidFill>
              </a:rPr>
              <a:t>ДА</a:t>
            </a:r>
          </a:p>
          <a:p>
            <a:pPr marL="342900" indent="-342900" eaLnBrk="1" hangingPunct="1">
              <a:buFont typeface="+mj-lt"/>
              <a:buAutoNum type="arabicPeriod"/>
              <a:defRPr/>
            </a:pPr>
            <a:r>
              <a:rPr lang="ru-RU" sz="1800" b="1" dirty="0" smtClean="0">
                <a:solidFill>
                  <a:schemeClr val="tx1"/>
                </a:solidFill>
              </a:rPr>
              <a:t>Животные </a:t>
            </a:r>
            <a:r>
              <a:rPr lang="ru-RU" sz="1800" b="1" dirty="0">
                <a:solidFill>
                  <a:schemeClr val="tx1"/>
                </a:solidFill>
              </a:rPr>
              <a:t>едят красивые опавшие </a:t>
            </a:r>
            <a:r>
              <a:rPr lang="ru-RU" sz="1800" b="1" dirty="0" smtClean="0">
                <a:solidFill>
                  <a:schemeClr val="tx1"/>
                </a:solidFill>
              </a:rPr>
              <a:t>листья. НЕТ</a:t>
            </a:r>
          </a:p>
          <a:p>
            <a:pPr marL="342900" indent="-342900" eaLnBrk="1" hangingPunct="1">
              <a:buFont typeface="+mj-lt"/>
              <a:buAutoNum type="arabicPeriod"/>
              <a:defRPr/>
            </a:pPr>
            <a:r>
              <a:rPr lang="ru-RU" sz="1800" b="1" dirty="0" smtClean="0">
                <a:solidFill>
                  <a:schemeClr val="tx1"/>
                </a:solidFill>
              </a:rPr>
              <a:t>У </a:t>
            </a:r>
            <a:r>
              <a:rPr lang="ru-RU" sz="1800" b="1" dirty="0">
                <a:solidFill>
                  <a:schemeClr val="tx1"/>
                </a:solidFill>
              </a:rPr>
              <a:t>верблюда позвоночник прямой </a:t>
            </a:r>
            <a:r>
              <a:rPr lang="ru-RU" sz="1800" b="1" dirty="0" smtClean="0">
                <a:solidFill>
                  <a:schemeClr val="tx1"/>
                </a:solidFill>
              </a:rPr>
              <a:t>ДА</a:t>
            </a:r>
          </a:p>
          <a:p>
            <a:pPr marL="342900" indent="-342900" eaLnBrk="1" hangingPunct="1">
              <a:buFont typeface="+mj-lt"/>
              <a:buAutoNum type="arabicPeriod"/>
              <a:defRPr/>
            </a:pPr>
            <a:r>
              <a:rPr lang="ru-RU" sz="1800" b="1" dirty="0" smtClean="0">
                <a:solidFill>
                  <a:schemeClr val="tx1"/>
                </a:solidFill>
              </a:rPr>
              <a:t>Пингвин </a:t>
            </a:r>
            <a:r>
              <a:rPr lang="ru-RU" sz="1800" b="1" dirty="0">
                <a:solidFill>
                  <a:schemeClr val="tx1"/>
                </a:solidFill>
              </a:rPr>
              <a:t>умеет </a:t>
            </a:r>
            <a:r>
              <a:rPr lang="ru-RU" sz="1800" b="1" dirty="0" smtClean="0">
                <a:solidFill>
                  <a:schemeClr val="tx1"/>
                </a:solidFill>
              </a:rPr>
              <a:t>летать. НЕТ</a:t>
            </a:r>
          </a:p>
          <a:p>
            <a:pPr marL="342900" indent="-342900" eaLnBrk="1" hangingPunct="1">
              <a:buFont typeface="+mj-lt"/>
              <a:buAutoNum type="arabicPeriod"/>
              <a:defRPr/>
            </a:pPr>
            <a:r>
              <a:rPr lang="ru-RU" sz="1800" b="1" dirty="0" smtClean="0">
                <a:solidFill>
                  <a:schemeClr val="tx1"/>
                </a:solidFill>
              </a:rPr>
              <a:t>Белый </a:t>
            </a:r>
            <a:r>
              <a:rPr lang="ru-RU" sz="1800" b="1" dirty="0">
                <a:solidFill>
                  <a:schemeClr val="tx1"/>
                </a:solidFill>
              </a:rPr>
              <a:t>медведь охотится на </a:t>
            </a:r>
            <a:r>
              <a:rPr lang="ru-RU" sz="1800" b="1" dirty="0" smtClean="0">
                <a:solidFill>
                  <a:schemeClr val="tx1"/>
                </a:solidFill>
              </a:rPr>
              <a:t>пингвинов. НЕТ</a:t>
            </a:r>
            <a:endParaRPr lang="ru-RU" sz="1800" b="1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itle 18"/>
          <p:cNvSpPr txBox="1">
            <a:spLocks/>
          </p:cNvSpPr>
          <p:nvPr/>
        </p:nvSpPr>
        <p:spPr bwMode="auto">
          <a:xfrm>
            <a:off x="179388" y="188913"/>
            <a:ext cx="8964612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5400" b="1">
                <a:solidFill>
                  <a:srgbClr val="F79646"/>
                </a:solidFill>
                <a:latin typeface="Comic Sans MS" pitchFamily="66" charset="0"/>
              </a:rPr>
              <a:t>Эти забавные животные</a:t>
            </a:r>
          </a:p>
        </p:txBody>
      </p:sp>
      <p:sp>
        <p:nvSpPr>
          <p:cNvPr id="9219" name="Заголовок 1"/>
          <p:cNvSpPr>
            <a:spLocks noGrp="1"/>
          </p:cNvSpPr>
          <p:nvPr>
            <p:ph type="ctrTitle"/>
          </p:nvPr>
        </p:nvSpPr>
        <p:spPr bwMode="auto">
          <a:xfrm>
            <a:off x="539750" y="2492375"/>
            <a:ext cx="8077200" cy="339725"/>
          </a:xfrm>
          <a:ln>
            <a:miter lim="800000"/>
            <a:headEnd/>
            <a:tailEnd/>
          </a:ln>
        </p:spPr>
        <p:txBody>
          <a:bodyPr vert="horz" numCol="1" compatLnSpc="1">
            <a:prstTxWarp prst="textNoShape">
              <a:avLst/>
            </a:prstTxWarp>
            <a:normAutofit fontScale="90000"/>
          </a:bodyPr>
          <a:lstStyle/>
          <a:p>
            <a:pPr eaLnBrk="1" hangingPunct="1">
              <a:defRPr/>
            </a:pPr>
            <a:r>
              <a:rPr lang="en-US" sz="3600" smtClean="0">
                <a:solidFill>
                  <a:schemeClr val="tx1"/>
                </a:solidFill>
                <a:latin typeface="Arial Black" pitchFamily="34" charset="0"/>
              </a:rPr>
              <a:t>II </a:t>
            </a:r>
            <a:r>
              <a:rPr lang="ru-RU" sz="3600" smtClean="0">
                <a:solidFill>
                  <a:schemeClr val="tx1"/>
                </a:solidFill>
                <a:latin typeface="Arial Black" pitchFamily="34" charset="0"/>
              </a:rPr>
              <a:t>тур</a:t>
            </a:r>
          </a:p>
        </p:txBody>
      </p:sp>
      <p:sp>
        <p:nvSpPr>
          <p:cNvPr id="10" name="Subtitle 18"/>
          <p:cNvSpPr>
            <a:spLocks noGrp="1"/>
          </p:cNvSpPr>
          <p:nvPr>
            <p:ph type="subTitle" idx="1"/>
          </p:nvPr>
        </p:nvSpPr>
        <p:spPr>
          <a:xfrm>
            <a:off x="623888" y="3644900"/>
            <a:ext cx="8077200" cy="17446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5400" b="1" dirty="0" smtClean="0"/>
              <a:t>Двойное название</a:t>
            </a:r>
            <a:endParaRPr lang="ru-RU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itle 18"/>
          <p:cNvSpPr txBox="1">
            <a:spLocks/>
          </p:cNvSpPr>
          <p:nvPr/>
        </p:nvSpPr>
        <p:spPr bwMode="auto">
          <a:xfrm>
            <a:off x="179388" y="188913"/>
            <a:ext cx="8964612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5400" b="1">
                <a:solidFill>
                  <a:srgbClr val="F79646"/>
                </a:solidFill>
                <a:latin typeface="Comic Sans MS" pitchFamily="66" charset="0"/>
              </a:rPr>
              <a:t>Эти забавные животные</a:t>
            </a:r>
          </a:p>
        </p:txBody>
      </p:sp>
      <p:sp>
        <p:nvSpPr>
          <p:cNvPr id="9219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0" y="1628775"/>
            <a:ext cx="9144000" cy="4464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marL="457200" indent="-457200" eaLnBrk="1" hangingPunct="1">
              <a:buFont typeface="Comic Sans MS" pitchFamily="66" charset="0"/>
              <a:buAutoNum type="arabicPeriod"/>
            </a:pPr>
            <a:r>
              <a:rPr lang="ru-RU" altLang="ru-RU" sz="2000" b="1" smtClean="0">
                <a:solidFill>
                  <a:schemeClr val="tx1"/>
                </a:solidFill>
              </a:rPr>
              <a:t>Я и фрукт, я и птица.</a:t>
            </a:r>
          </a:p>
          <a:p>
            <a:pPr marL="457200" indent="-457200" eaLnBrk="1" hangingPunct="1">
              <a:buFont typeface="Comic Sans MS" pitchFamily="66" charset="0"/>
              <a:buAutoNum type="arabicPeriod"/>
            </a:pPr>
            <a:r>
              <a:rPr lang="ru-RU" altLang="ru-RU" sz="2000" b="1" smtClean="0">
                <a:solidFill>
                  <a:schemeClr val="tx1"/>
                </a:solidFill>
              </a:rPr>
              <a:t>Я и обезьяна, я и птица </a:t>
            </a:r>
          </a:p>
          <a:p>
            <a:pPr marL="457200" indent="-457200" eaLnBrk="1" hangingPunct="1">
              <a:buFont typeface="Comic Sans MS" pitchFamily="66" charset="0"/>
              <a:buAutoNum type="arabicPeriod"/>
            </a:pPr>
            <a:r>
              <a:rPr lang="ru-RU" altLang="ru-RU" sz="2000" b="1" smtClean="0">
                <a:solidFill>
                  <a:schemeClr val="tx1"/>
                </a:solidFill>
              </a:rPr>
              <a:t>Я и жук, я и красивое благородное животное</a:t>
            </a:r>
          </a:p>
          <a:p>
            <a:pPr marL="457200" indent="-457200" eaLnBrk="1" hangingPunct="1">
              <a:buFont typeface="Comic Sans MS" pitchFamily="66" charset="0"/>
              <a:buAutoNum type="arabicPeriod"/>
            </a:pPr>
            <a:r>
              <a:rPr lang="ru-RU" altLang="ru-RU" sz="2000" b="1" smtClean="0">
                <a:solidFill>
                  <a:schemeClr val="tx1"/>
                </a:solidFill>
              </a:rPr>
              <a:t>Я и аквариумная рыбка, я и разноцветная птица </a:t>
            </a:r>
          </a:p>
          <a:p>
            <a:pPr marL="457200" indent="-457200" eaLnBrk="1" hangingPunct="1">
              <a:buFont typeface="Comic Sans MS" pitchFamily="66" charset="0"/>
              <a:buAutoNum type="arabicPeriod"/>
            </a:pPr>
            <a:r>
              <a:rPr lang="ru-RU" altLang="ru-RU" sz="2000" b="1" smtClean="0">
                <a:solidFill>
                  <a:schemeClr val="tx1"/>
                </a:solidFill>
              </a:rPr>
              <a:t>Я лесной зверек, я и рыба </a:t>
            </a:r>
          </a:p>
          <a:p>
            <a:pPr marL="457200" indent="-457200" eaLnBrk="1" hangingPunct="1">
              <a:buFont typeface="Comic Sans MS" pitchFamily="66" charset="0"/>
              <a:buAutoNum type="arabicPeriod"/>
            </a:pPr>
            <a:r>
              <a:rPr lang="ru-RU" altLang="ru-RU" sz="2000" b="1" smtClean="0">
                <a:solidFill>
                  <a:schemeClr val="tx1"/>
                </a:solidFill>
              </a:rPr>
              <a:t>Я и крупное домашнее животное, я и морское млекопитающее </a:t>
            </a:r>
          </a:p>
          <a:p>
            <a:pPr marL="457200" indent="-457200" eaLnBrk="1" hangingPunct="1">
              <a:buFont typeface="Comic Sans MS" pitchFamily="66" charset="0"/>
              <a:buAutoNum type="arabicPeriod"/>
            </a:pPr>
            <a:r>
              <a:rPr lang="ru-RU" altLang="ru-RU" sz="2000" b="1" smtClean="0">
                <a:solidFill>
                  <a:schemeClr val="tx1"/>
                </a:solidFill>
              </a:rPr>
              <a:t>Я и овощ, я и морское беспозвоночное животное </a:t>
            </a:r>
          </a:p>
          <a:p>
            <a:pPr marL="457200" indent="-457200" eaLnBrk="1" hangingPunct="1">
              <a:buFont typeface="Comic Sans MS" pitchFamily="66" charset="0"/>
              <a:buAutoNum type="arabicPeriod"/>
            </a:pPr>
            <a:r>
              <a:rPr lang="ru-RU" altLang="ru-RU" sz="2000" b="1" smtClean="0">
                <a:solidFill>
                  <a:schemeClr val="tx1"/>
                </a:solidFill>
              </a:rPr>
              <a:t>Я и представитель семейства кошачьих, я и морское млекопитающее</a:t>
            </a:r>
          </a:p>
          <a:p>
            <a:pPr marL="457200" indent="-457200" eaLnBrk="1" hangingPunct="1">
              <a:buFont typeface="Comic Sans MS" pitchFamily="66" charset="0"/>
              <a:buAutoNum type="arabicPeriod"/>
            </a:pPr>
            <a:r>
              <a:rPr lang="ru-RU" altLang="ru-RU" sz="2000" b="1" smtClean="0">
                <a:solidFill>
                  <a:schemeClr val="tx1"/>
                </a:solidFill>
              </a:rPr>
              <a:t>Я и жук, я и млекопитающее из семейства непарнокопытных</a:t>
            </a:r>
          </a:p>
          <a:p>
            <a:pPr marL="457200" indent="-457200" eaLnBrk="1" hangingPunct="1">
              <a:buFont typeface="Comic Sans MS" pitchFamily="66" charset="0"/>
              <a:buAutoNum type="arabicPeriod"/>
            </a:pPr>
            <a:r>
              <a:rPr lang="ru-RU" altLang="ru-RU" sz="2000" b="1" smtClean="0">
                <a:solidFill>
                  <a:schemeClr val="tx1"/>
                </a:solidFill>
              </a:rPr>
              <a:t>Я и рыба, я и выступаю в цирке.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itle 18"/>
          <p:cNvSpPr txBox="1">
            <a:spLocks/>
          </p:cNvSpPr>
          <p:nvPr/>
        </p:nvSpPr>
        <p:spPr bwMode="auto">
          <a:xfrm>
            <a:off x="179388" y="188913"/>
            <a:ext cx="8964612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5400" b="1">
                <a:solidFill>
                  <a:srgbClr val="F79646"/>
                </a:solidFill>
                <a:latin typeface="Comic Sans MS" pitchFamily="66" charset="0"/>
              </a:rPr>
              <a:t>Эти забавные животные</a:t>
            </a:r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4213" y="1989138"/>
            <a:ext cx="8077200" cy="4103687"/>
          </a:xfrm>
        </p:spPr>
        <p:txBody>
          <a:bodyPr/>
          <a:lstStyle/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ru-RU" sz="2000" b="1" dirty="0">
                <a:solidFill>
                  <a:schemeClr val="tx1"/>
                </a:solidFill>
              </a:rPr>
              <a:t>Я и фрукт, </a:t>
            </a:r>
            <a:r>
              <a:rPr lang="ru-RU" sz="2000" b="1" dirty="0" smtClean="0">
                <a:solidFill>
                  <a:schemeClr val="tx1"/>
                </a:solidFill>
              </a:rPr>
              <a:t>я </a:t>
            </a:r>
            <a:r>
              <a:rPr lang="ru-RU" sz="2000" b="1" dirty="0">
                <a:solidFill>
                  <a:schemeClr val="tx1"/>
                </a:solidFill>
              </a:rPr>
              <a:t>и птица (КИВИ)</a:t>
            </a:r>
          </a:p>
          <a:p>
            <a:pPr eaLnBrk="1" hangingPunct="1">
              <a:defRPr/>
            </a:pPr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10244" name="Picture 2" descr="&amp;Kcy;&amp;acy;&amp;rcy;&amp;tcy;&amp;icy;&amp;ncy;&amp;kcy;&amp;i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0338" y="-509588"/>
            <a:ext cx="1428750" cy="1066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4" descr="&amp;Kcy;&amp;acy;&amp;rcy;&amp;tcy;&amp;icy;&amp;ncy;&amp;kcy;&amp;i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450" y="3051175"/>
            <a:ext cx="2762250" cy="206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6" descr="&amp;Ocy;&amp;bcy;&amp;ycy;&amp;kcy;&amp;ncy;&amp;ocy;&amp;vcy;&amp;iecy;&amp;ncy;&amp;ncy;&amp;ycy;&amp;jcy; &amp;kcy;&amp;icy;&amp;vcy;&amp;icy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9700" y="2781300"/>
            <a:ext cx="2524125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itle 18"/>
          <p:cNvSpPr txBox="1">
            <a:spLocks/>
          </p:cNvSpPr>
          <p:nvPr/>
        </p:nvSpPr>
        <p:spPr bwMode="auto">
          <a:xfrm>
            <a:off x="179388" y="188913"/>
            <a:ext cx="8964612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5400" b="1">
                <a:solidFill>
                  <a:srgbClr val="F79646"/>
                </a:solidFill>
                <a:latin typeface="Comic Sans MS" pitchFamily="66" charset="0"/>
              </a:rPr>
              <a:t>Эти забавные животные</a:t>
            </a:r>
          </a:p>
        </p:txBody>
      </p:sp>
      <p:sp>
        <p:nvSpPr>
          <p:cNvPr id="11267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684213" y="1989138"/>
            <a:ext cx="8077200" cy="41036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000" b="1" smtClean="0">
                <a:solidFill>
                  <a:schemeClr val="tx1"/>
                </a:solidFill>
              </a:rPr>
              <a:t>2. Я и обезьяна, я и птица (ЛОРИ)</a:t>
            </a:r>
          </a:p>
          <a:p>
            <a:pPr eaLnBrk="1" hangingPunct="1"/>
            <a:endParaRPr lang="ru-RU" altLang="ru-RU" sz="2000" b="1" smtClean="0">
              <a:solidFill>
                <a:schemeClr val="tx1"/>
              </a:solidFill>
            </a:endParaRPr>
          </a:p>
        </p:txBody>
      </p:sp>
      <p:pic>
        <p:nvPicPr>
          <p:cNvPr id="1126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7813" y="2873375"/>
            <a:ext cx="2303462" cy="352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263" y="2873375"/>
            <a:ext cx="3497262" cy="338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itle 18"/>
          <p:cNvSpPr txBox="1">
            <a:spLocks/>
          </p:cNvSpPr>
          <p:nvPr/>
        </p:nvSpPr>
        <p:spPr bwMode="auto">
          <a:xfrm>
            <a:off x="179388" y="188913"/>
            <a:ext cx="8964612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5400" b="1">
                <a:solidFill>
                  <a:srgbClr val="F79646"/>
                </a:solidFill>
                <a:latin typeface="Comic Sans MS" pitchFamily="66" charset="0"/>
              </a:rPr>
              <a:t>Эти забавные животные</a:t>
            </a:r>
          </a:p>
        </p:txBody>
      </p:sp>
      <p:sp>
        <p:nvSpPr>
          <p:cNvPr id="12291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628650" y="2708275"/>
            <a:ext cx="8077200" cy="720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000" b="1" smtClean="0">
                <a:solidFill>
                  <a:schemeClr val="tx1"/>
                </a:solidFill>
              </a:rPr>
              <a:t>3. Я и жук я и красивое благородное животное (ОЛЕНЬ)</a:t>
            </a:r>
          </a:p>
          <a:p>
            <a:pPr eaLnBrk="1" hangingPunct="1"/>
            <a:endParaRPr lang="ru-RU" altLang="ru-RU" sz="2000" b="1" smtClean="0">
              <a:solidFill>
                <a:schemeClr val="tx1"/>
              </a:solidFill>
            </a:endParaRPr>
          </a:p>
        </p:txBody>
      </p:sp>
      <p:pic>
        <p:nvPicPr>
          <p:cNvPr id="12292" name="Picture 2" descr="http://900igr.net/datai/ekologija/Rjazanskaja-oblast/0023-042-Dinamika-chislennosti-i-dobycha-osnovnykh-vidov-okhotnichikh-zhivotnyk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6363" y="3716338"/>
            <a:ext cx="3290887" cy="246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27713" y="4362450"/>
            <a:ext cx="2524125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itle 18"/>
          <p:cNvSpPr txBox="1">
            <a:spLocks/>
          </p:cNvSpPr>
          <p:nvPr/>
        </p:nvSpPr>
        <p:spPr bwMode="auto">
          <a:xfrm>
            <a:off x="179388" y="188913"/>
            <a:ext cx="8964612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5400" b="1">
                <a:solidFill>
                  <a:srgbClr val="F79646"/>
                </a:solidFill>
                <a:latin typeface="Comic Sans MS" pitchFamily="66" charset="0"/>
              </a:rPr>
              <a:t>Эти забавные животные</a:t>
            </a:r>
          </a:p>
        </p:txBody>
      </p:sp>
      <p:sp>
        <p:nvSpPr>
          <p:cNvPr id="13315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623888" y="2276475"/>
            <a:ext cx="8077200" cy="10810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000" b="1" smtClean="0">
                <a:solidFill>
                  <a:schemeClr val="tx1"/>
                </a:solidFill>
              </a:rPr>
              <a:t>4. Я и аквариумная рыбка я и разноцветная птица (ПОПУГАЙ)</a:t>
            </a:r>
          </a:p>
        </p:txBody>
      </p:sp>
      <p:pic>
        <p:nvPicPr>
          <p:cNvPr id="13316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9200" y="3141663"/>
            <a:ext cx="3095625" cy="232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3" descr="&amp;Rcy;&amp;ycy;&amp;bcy;&amp;ycy;-&amp;pcy;&amp;ocy;&amp;pcy;&amp;ucy;&amp;gcy;&amp;acy;&amp;icy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7400" y="3141663"/>
            <a:ext cx="261937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18"/>
          <p:cNvSpPr txBox="1">
            <a:spLocks/>
          </p:cNvSpPr>
          <p:nvPr/>
        </p:nvSpPr>
        <p:spPr bwMode="auto">
          <a:xfrm>
            <a:off x="179388" y="188913"/>
            <a:ext cx="8964612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5400" b="1">
                <a:solidFill>
                  <a:srgbClr val="F79646"/>
                </a:solidFill>
                <a:latin typeface="Comic Sans MS" pitchFamily="66" charset="0"/>
              </a:rPr>
              <a:t>Эти забавные животные</a:t>
            </a:r>
          </a:p>
        </p:txBody>
      </p:sp>
      <p:sp>
        <p:nvSpPr>
          <p:cNvPr id="14339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684213" y="1989138"/>
            <a:ext cx="8077200" cy="41036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000" b="1" smtClean="0">
                <a:solidFill>
                  <a:schemeClr val="tx1"/>
                </a:solidFill>
              </a:rPr>
              <a:t>5. Я лесной зверек я и рыба (ЁЖ)</a:t>
            </a:r>
          </a:p>
          <a:p>
            <a:pPr eaLnBrk="1" hangingPunct="1"/>
            <a:endParaRPr lang="ru-RU" altLang="ru-RU" sz="2000" b="1" smtClean="0">
              <a:solidFill>
                <a:schemeClr val="tx1"/>
              </a:solidFill>
            </a:endParaRPr>
          </a:p>
        </p:txBody>
      </p:sp>
      <p:pic>
        <p:nvPicPr>
          <p:cNvPr id="14340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2363" y="2833688"/>
            <a:ext cx="3865562" cy="289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213" y="2830513"/>
            <a:ext cx="3600450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itle 18"/>
          <p:cNvSpPr txBox="1">
            <a:spLocks/>
          </p:cNvSpPr>
          <p:nvPr/>
        </p:nvSpPr>
        <p:spPr bwMode="auto">
          <a:xfrm>
            <a:off x="179388" y="188913"/>
            <a:ext cx="8964612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5400" b="1">
                <a:solidFill>
                  <a:srgbClr val="F79646"/>
                </a:solidFill>
                <a:latin typeface="Comic Sans MS" pitchFamily="66" charset="0"/>
              </a:rPr>
              <a:t>Эти забавные животные</a:t>
            </a:r>
          </a:p>
        </p:txBody>
      </p:sp>
      <p:sp>
        <p:nvSpPr>
          <p:cNvPr id="1536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684213" y="2060575"/>
            <a:ext cx="8077200" cy="4032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000" b="1" smtClean="0">
                <a:solidFill>
                  <a:schemeClr val="tx1"/>
                </a:solidFill>
              </a:rPr>
              <a:t>6. Я и крупное домашнее животное я и морское млекопитающее (КОРОВА)</a:t>
            </a:r>
          </a:p>
        </p:txBody>
      </p:sp>
      <p:pic>
        <p:nvPicPr>
          <p:cNvPr id="1536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8625" y="3141663"/>
            <a:ext cx="307340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31988" y="2833688"/>
            <a:ext cx="2087562" cy="296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itle 18"/>
          <p:cNvSpPr txBox="1">
            <a:spLocks/>
          </p:cNvSpPr>
          <p:nvPr/>
        </p:nvSpPr>
        <p:spPr bwMode="auto">
          <a:xfrm>
            <a:off x="179388" y="188913"/>
            <a:ext cx="8964612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5400" b="1">
                <a:solidFill>
                  <a:srgbClr val="F79646"/>
                </a:solidFill>
                <a:latin typeface="Comic Sans MS" pitchFamily="66" charset="0"/>
              </a:rPr>
              <a:t>Эти забавные животные</a:t>
            </a:r>
          </a:p>
        </p:txBody>
      </p:sp>
      <p:sp>
        <p:nvSpPr>
          <p:cNvPr id="16387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684213" y="1989138"/>
            <a:ext cx="8077200" cy="41036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000" b="1" smtClean="0">
                <a:solidFill>
                  <a:schemeClr val="tx1"/>
                </a:solidFill>
              </a:rPr>
              <a:t>7. Я и овощ я и морское беспозвоночное животное (ОГУРЕЦ)</a:t>
            </a:r>
          </a:p>
        </p:txBody>
      </p:sp>
      <p:pic>
        <p:nvPicPr>
          <p:cNvPr id="16388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7900" y="2906713"/>
            <a:ext cx="3794125" cy="28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288" y="2773363"/>
            <a:ext cx="3836987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itle 18"/>
          <p:cNvSpPr txBox="1">
            <a:spLocks/>
          </p:cNvSpPr>
          <p:nvPr/>
        </p:nvSpPr>
        <p:spPr bwMode="auto">
          <a:xfrm>
            <a:off x="179388" y="188913"/>
            <a:ext cx="8964612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5400" b="1">
                <a:solidFill>
                  <a:srgbClr val="F79646"/>
                </a:solidFill>
                <a:latin typeface="Comic Sans MS" pitchFamily="66" charset="0"/>
              </a:rPr>
              <a:t>Эти забавные животные</a:t>
            </a:r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4213" y="1989138"/>
            <a:ext cx="8077200" cy="4103687"/>
          </a:xfrm>
        </p:spPr>
        <p:txBody>
          <a:bodyPr/>
          <a:lstStyle/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ru-RU" sz="2000" b="1" dirty="0" smtClean="0">
                <a:solidFill>
                  <a:schemeClr val="tx1"/>
                </a:solidFill>
              </a:rPr>
              <a:t>Я </a:t>
            </a:r>
            <a:r>
              <a:rPr lang="ru-RU" sz="2000" b="1" dirty="0">
                <a:solidFill>
                  <a:schemeClr val="tx1"/>
                </a:solidFill>
              </a:rPr>
              <a:t>и представитель семейства кошачьих я и морское млекопитающее (ЛЕВ)</a:t>
            </a:r>
          </a:p>
          <a:p>
            <a:pPr eaLnBrk="1" hangingPunct="1">
              <a:defRPr/>
            </a:pPr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17412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750" y="3127375"/>
            <a:ext cx="3736975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5963" y="3044825"/>
            <a:ext cx="2232025" cy="296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itle 18"/>
          <p:cNvSpPr txBox="1">
            <a:spLocks/>
          </p:cNvSpPr>
          <p:nvPr/>
        </p:nvSpPr>
        <p:spPr bwMode="auto">
          <a:xfrm>
            <a:off x="179388" y="188913"/>
            <a:ext cx="8964612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5400" b="1">
                <a:solidFill>
                  <a:srgbClr val="F79646"/>
                </a:solidFill>
                <a:latin typeface="Comic Sans MS" pitchFamily="66" charset="0"/>
              </a:rPr>
              <a:t>Эти забавные животные</a:t>
            </a:r>
          </a:p>
        </p:txBody>
      </p:sp>
      <p:sp>
        <p:nvSpPr>
          <p:cNvPr id="18435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827088" y="1916113"/>
            <a:ext cx="8077200" cy="10810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000" b="1" smtClean="0">
                <a:solidFill>
                  <a:schemeClr val="tx1"/>
                </a:solidFill>
              </a:rPr>
              <a:t>9. Я и жук я и млекопитающее из семейства непарнокопытных (НОСОРОГ)</a:t>
            </a:r>
          </a:p>
        </p:txBody>
      </p:sp>
      <p:pic>
        <p:nvPicPr>
          <p:cNvPr id="18436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8625" y="3195638"/>
            <a:ext cx="3089275" cy="231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450" y="3159125"/>
            <a:ext cx="3138488" cy="235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itle 18"/>
          <p:cNvSpPr txBox="1">
            <a:spLocks/>
          </p:cNvSpPr>
          <p:nvPr/>
        </p:nvSpPr>
        <p:spPr bwMode="auto">
          <a:xfrm>
            <a:off x="179388" y="188913"/>
            <a:ext cx="8964612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5400" b="1">
                <a:solidFill>
                  <a:srgbClr val="F79646"/>
                </a:solidFill>
                <a:latin typeface="Comic Sans MS" pitchFamily="66" charset="0"/>
              </a:rPr>
              <a:t>Эти забавные животные</a:t>
            </a:r>
          </a:p>
        </p:txBody>
      </p:sp>
      <p:sp>
        <p:nvSpPr>
          <p:cNvPr id="22531" name="Заголовок 1"/>
          <p:cNvSpPr>
            <a:spLocks noGrp="1"/>
          </p:cNvSpPr>
          <p:nvPr>
            <p:ph type="ctrTitle"/>
          </p:nvPr>
        </p:nvSpPr>
        <p:spPr bwMode="auto">
          <a:xfrm>
            <a:off x="623888" y="2060575"/>
            <a:ext cx="8077200" cy="338138"/>
          </a:xfrm>
          <a:ln>
            <a:miter lim="800000"/>
            <a:headEnd/>
            <a:tailEnd/>
          </a:ln>
        </p:spPr>
        <p:txBody>
          <a:bodyPr vert="horz" numCol="1" compatLnSpc="1">
            <a:prstTxWarp prst="textNoShape">
              <a:avLst/>
            </a:prstTxWarp>
            <a:normAutofit fontScale="90000"/>
          </a:bodyPr>
          <a:lstStyle/>
          <a:p>
            <a:pPr eaLnBrk="1" hangingPunct="1">
              <a:defRPr/>
            </a:pPr>
            <a:r>
              <a:rPr lang="en-US" sz="3600" smtClean="0">
                <a:solidFill>
                  <a:schemeClr val="tx1"/>
                </a:solidFill>
                <a:latin typeface="Arial Black" pitchFamily="34" charset="0"/>
              </a:rPr>
              <a:t>III </a:t>
            </a:r>
            <a:r>
              <a:rPr lang="ru-RU" sz="3600" smtClean="0">
                <a:solidFill>
                  <a:schemeClr val="tx1"/>
                </a:solidFill>
                <a:latin typeface="Arial Black" pitchFamily="34" charset="0"/>
              </a:rPr>
              <a:t>тур</a:t>
            </a:r>
          </a:p>
        </p:txBody>
      </p:sp>
      <p:sp>
        <p:nvSpPr>
          <p:cNvPr id="10" name="Subtitle 18"/>
          <p:cNvSpPr>
            <a:spLocks noGrp="1"/>
          </p:cNvSpPr>
          <p:nvPr>
            <p:ph type="subTitle" idx="1"/>
          </p:nvPr>
        </p:nvSpPr>
        <p:spPr>
          <a:xfrm>
            <a:off x="623888" y="2924175"/>
            <a:ext cx="8412162" cy="3744913"/>
          </a:xfrm>
        </p:spPr>
        <p:txBody>
          <a:bodyPr/>
          <a:lstStyle/>
          <a:p>
            <a:pPr eaLnBrk="1" hangingPunct="1">
              <a:defRPr/>
            </a:pPr>
            <a:r>
              <a:rPr lang="ru-RU" sz="5400" b="1" dirty="0"/>
              <a:t>Характер наш и братьев наших меньших (Закончите фразу)</a:t>
            </a:r>
            <a:br>
              <a:rPr lang="ru-RU" sz="5400" b="1" dirty="0"/>
            </a:br>
            <a:r>
              <a:rPr lang="ru-RU" sz="5400" b="1" dirty="0"/>
              <a:t/>
            </a:r>
            <a:br>
              <a:rPr lang="ru-RU" sz="5400" b="1" dirty="0"/>
            </a:b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itle 18"/>
          <p:cNvSpPr txBox="1">
            <a:spLocks/>
          </p:cNvSpPr>
          <p:nvPr/>
        </p:nvSpPr>
        <p:spPr bwMode="auto">
          <a:xfrm>
            <a:off x="179388" y="188913"/>
            <a:ext cx="8964612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5400" b="1">
                <a:solidFill>
                  <a:srgbClr val="F79646"/>
                </a:solidFill>
                <a:latin typeface="Comic Sans MS" pitchFamily="66" charset="0"/>
              </a:rPr>
              <a:t>Эти забавные животные</a:t>
            </a:r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628775"/>
            <a:ext cx="9144000" cy="446405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dirty="0">
                <a:solidFill>
                  <a:schemeClr val="tx1"/>
                </a:solidFill>
              </a:rPr>
              <a:t>Смелый, как ... </a:t>
            </a:r>
          </a:p>
          <a:p>
            <a:pPr eaLnBrk="1" hangingPunct="1">
              <a:defRPr/>
            </a:pPr>
            <a:r>
              <a:rPr lang="ru-RU" sz="2400" b="1" dirty="0">
                <a:solidFill>
                  <a:schemeClr val="tx1"/>
                </a:solidFill>
              </a:rPr>
              <a:t>Трусливый, как ... </a:t>
            </a:r>
          </a:p>
          <a:p>
            <a:pPr eaLnBrk="1" hangingPunct="1">
              <a:defRPr/>
            </a:pPr>
            <a:r>
              <a:rPr lang="ru-RU" sz="2400" b="1" dirty="0">
                <a:solidFill>
                  <a:schemeClr val="tx1"/>
                </a:solidFill>
              </a:rPr>
              <a:t>Хитрый, как ... </a:t>
            </a:r>
          </a:p>
          <a:p>
            <a:pPr eaLnBrk="1" hangingPunct="1">
              <a:defRPr/>
            </a:pPr>
            <a:r>
              <a:rPr lang="ru-RU" sz="2400" b="1" dirty="0">
                <a:solidFill>
                  <a:schemeClr val="tx1"/>
                </a:solidFill>
              </a:rPr>
              <a:t>Голодный, как ... </a:t>
            </a:r>
          </a:p>
          <a:p>
            <a:pPr eaLnBrk="1" hangingPunct="1">
              <a:defRPr/>
            </a:pPr>
            <a:r>
              <a:rPr lang="ru-RU" sz="2400" b="1" dirty="0">
                <a:solidFill>
                  <a:schemeClr val="tx1"/>
                </a:solidFill>
              </a:rPr>
              <a:t>Трудолюбивый, как ... </a:t>
            </a:r>
          </a:p>
          <a:p>
            <a:pPr eaLnBrk="1" hangingPunct="1">
              <a:defRPr/>
            </a:pPr>
            <a:r>
              <a:rPr lang="ru-RU" sz="2400" b="1" dirty="0">
                <a:solidFill>
                  <a:schemeClr val="tx1"/>
                </a:solidFill>
              </a:rPr>
              <a:t>Верный, как ... </a:t>
            </a:r>
          </a:p>
          <a:p>
            <a:pPr eaLnBrk="1" hangingPunct="1">
              <a:defRPr/>
            </a:pPr>
            <a:r>
              <a:rPr lang="ru-RU" sz="2400" b="1" dirty="0">
                <a:solidFill>
                  <a:schemeClr val="tx1"/>
                </a:solidFill>
              </a:rPr>
              <a:t>Упрямый, как ... </a:t>
            </a:r>
          </a:p>
          <a:p>
            <a:pPr eaLnBrk="1" hangingPunct="1">
              <a:defRPr/>
            </a:pPr>
            <a:r>
              <a:rPr lang="ru-RU" sz="2400" b="1" dirty="0">
                <a:solidFill>
                  <a:schemeClr val="tx1"/>
                </a:solidFill>
              </a:rPr>
              <a:t>Тихий, как ... </a:t>
            </a:r>
          </a:p>
          <a:p>
            <a:pPr eaLnBrk="1" hangingPunct="1">
              <a:defRPr/>
            </a:pPr>
            <a:r>
              <a:rPr lang="ru-RU" sz="2400" b="1" dirty="0">
                <a:solidFill>
                  <a:schemeClr val="tx1"/>
                </a:solidFill>
              </a:rPr>
              <a:t>Вольный, как ... </a:t>
            </a:r>
          </a:p>
          <a:p>
            <a:pPr eaLnBrk="1" hangingPunct="1">
              <a:defRPr/>
            </a:pPr>
            <a:r>
              <a:rPr lang="ru-RU" sz="2400" b="1" dirty="0">
                <a:solidFill>
                  <a:schemeClr val="tx1"/>
                </a:solidFill>
              </a:rPr>
              <a:t>Коварная, как </a:t>
            </a:r>
            <a:r>
              <a:rPr lang="ru-RU" sz="2400" b="1" dirty="0" smtClean="0">
                <a:solidFill>
                  <a:schemeClr val="tx1"/>
                </a:solidFill>
              </a:rPr>
              <a:t>...</a:t>
            </a:r>
            <a:r>
              <a:rPr lang="ru-RU" sz="2400" b="1" dirty="0">
                <a:solidFill>
                  <a:schemeClr val="tx1"/>
                </a:solidFill>
              </a:rPr>
              <a:t/>
            </a:r>
            <a:br>
              <a:rPr lang="ru-RU" sz="2400" b="1" dirty="0">
                <a:solidFill>
                  <a:schemeClr val="tx1"/>
                </a:solidFill>
              </a:rPr>
            </a:br>
            <a:endParaRPr lang="ru-RU" sz="2400" b="1" dirty="0">
              <a:solidFill>
                <a:schemeClr val="tx1"/>
              </a:solidFill>
            </a:endParaRPr>
          </a:p>
          <a:p>
            <a:pPr marL="457200" indent="-457200" eaLnBrk="1" hangingPunct="1">
              <a:buFont typeface="+mj-lt"/>
              <a:buAutoNum type="arabicPeriod"/>
              <a:defRPr/>
            </a:pP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itle 18"/>
          <p:cNvSpPr txBox="1">
            <a:spLocks/>
          </p:cNvSpPr>
          <p:nvPr/>
        </p:nvSpPr>
        <p:spPr bwMode="auto">
          <a:xfrm>
            <a:off x="179388" y="188913"/>
            <a:ext cx="8964612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5400" b="1">
                <a:solidFill>
                  <a:srgbClr val="F79646"/>
                </a:solidFill>
                <a:latin typeface="Comic Sans MS" pitchFamily="66" charset="0"/>
              </a:rPr>
              <a:t>Эти забавные животные</a:t>
            </a:r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628775"/>
            <a:ext cx="9144000" cy="446405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dirty="0">
                <a:solidFill>
                  <a:schemeClr val="tx1"/>
                </a:solidFill>
              </a:rPr>
              <a:t>Смелый, как ... (лев).</a:t>
            </a:r>
          </a:p>
          <a:p>
            <a:pPr eaLnBrk="1" hangingPunct="1">
              <a:defRPr/>
            </a:pPr>
            <a:r>
              <a:rPr lang="ru-RU" sz="2400" b="1" dirty="0">
                <a:solidFill>
                  <a:schemeClr val="tx1"/>
                </a:solidFill>
              </a:rPr>
              <a:t>Трусливый, как ... (заяц)</a:t>
            </a:r>
          </a:p>
          <a:p>
            <a:pPr eaLnBrk="1" hangingPunct="1">
              <a:defRPr/>
            </a:pPr>
            <a:r>
              <a:rPr lang="ru-RU" sz="2400" b="1" dirty="0">
                <a:solidFill>
                  <a:schemeClr val="tx1"/>
                </a:solidFill>
              </a:rPr>
              <a:t>Хитрый, как ... (лиса).</a:t>
            </a:r>
          </a:p>
          <a:p>
            <a:pPr eaLnBrk="1" hangingPunct="1">
              <a:defRPr/>
            </a:pPr>
            <a:r>
              <a:rPr lang="ru-RU" sz="2400" b="1" dirty="0">
                <a:solidFill>
                  <a:schemeClr val="tx1"/>
                </a:solidFill>
              </a:rPr>
              <a:t>Голодный, как ... (волк).</a:t>
            </a:r>
          </a:p>
          <a:p>
            <a:pPr eaLnBrk="1" hangingPunct="1">
              <a:defRPr/>
            </a:pPr>
            <a:r>
              <a:rPr lang="ru-RU" sz="2400" b="1" dirty="0">
                <a:solidFill>
                  <a:schemeClr val="tx1"/>
                </a:solidFill>
              </a:rPr>
              <a:t>Трудолюбивый, как ... (муравей).</a:t>
            </a:r>
          </a:p>
          <a:p>
            <a:pPr eaLnBrk="1" hangingPunct="1">
              <a:defRPr/>
            </a:pPr>
            <a:r>
              <a:rPr lang="ru-RU" sz="2400" b="1" dirty="0">
                <a:solidFill>
                  <a:schemeClr val="tx1"/>
                </a:solidFill>
              </a:rPr>
              <a:t>Верный, как ... (пес).</a:t>
            </a:r>
          </a:p>
          <a:p>
            <a:pPr eaLnBrk="1" hangingPunct="1">
              <a:defRPr/>
            </a:pPr>
            <a:r>
              <a:rPr lang="ru-RU" sz="2400" b="1" dirty="0">
                <a:solidFill>
                  <a:schemeClr val="tx1"/>
                </a:solidFill>
              </a:rPr>
              <a:t>Упрямый, как ... (осел).</a:t>
            </a:r>
          </a:p>
          <a:p>
            <a:pPr eaLnBrk="1" hangingPunct="1">
              <a:defRPr/>
            </a:pPr>
            <a:r>
              <a:rPr lang="ru-RU" sz="2400" b="1" dirty="0">
                <a:solidFill>
                  <a:schemeClr val="tx1"/>
                </a:solidFill>
              </a:rPr>
              <a:t>Тихий, как ... (мышь).</a:t>
            </a:r>
          </a:p>
          <a:p>
            <a:pPr eaLnBrk="1" hangingPunct="1">
              <a:defRPr/>
            </a:pPr>
            <a:r>
              <a:rPr lang="ru-RU" sz="2400" b="1" dirty="0">
                <a:solidFill>
                  <a:schemeClr val="tx1"/>
                </a:solidFill>
              </a:rPr>
              <a:t>Вольный, как ... (Птица).</a:t>
            </a:r>
          </a:p>
          <a:p>
            <a:pPr eaLnBrk="1" hangingPunct="1">
              <a:defRPr/>
            </a:pPr>
            <a:r>
              <a:rPr lang="ru-RU" sz="2400" b="1" dirty="0">
                <a:solidFill>
                  <a:schemeClr val="tx1"/>
                </a:solidFill>
              </a:rPr>
              <a:t>Коварная, как ... (змея).</a:t>
            </a:r>
            <a:br>
              <a:rPr lang="ru-RU" sz="2400" b="1" dirty="0">
                <a:solidFill>
                  <a:schemeClr val="tx1"/>
                </a:solidFill>
              </a:rPr>
            </a:br>
            <a:endParaRPr lang="ru-RU" sz="2400" b="1" dirty="0">
              <a:solidFill>
                <a:schemeClr val="tx1"/>
              </a:solidFill>
            </a:endParaRPr>
          </a:p>
          <a:p>
            <a:pPr marL="457200" indent="-457200" eaLnBrk="1" hangingPunct="1">
              <a:buFont typeface="+mj-lt"/>
              <a:buAutoNum type="arabicPeriod"/>
              <a:defRPr/>
            </a:pP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ubtitle 18"/>
          <p:cNvSpPr>
            <a:spLocks noGrp="1"/>
          </p:cNvSpPr>
          <p:nvPr>
            <p:ph type="subTitle" idx="1"/>
          </p:nvPr>
        </p:nvSpPr>
        <p:spPr>
          <a:xfrm>
            <a:off x="539750" y="2997200"/>
            <a:ext cx="8077200" cy="17430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5400" b="1" dirty="0" smtClean="0"/>
              <a:t>МОЛОДЦЫ!!!!!!!!!</a:t>
            </a:r>
            <a:endParaRPr lang="ru-RU" sz="5400" b="1" dirty="0"/>
          </a:p>
        </p:txBody>
      </p:sp>
      <p:sp>
        <p:nvSpPr>
          <p:cNvPr id="32771" name="Subtitle 18"/>
          <p:cNvSpPr txBox="1">
            <a:spLocks/>
          </p:cNvSpPr>
          <p:nvPr/>
        </p:nvSpPr>
        <p:spPr bwMode="auto">
          <a:xfrm>
            <a:off x="0" y="333375"/>
            <a:ext cx="9177338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5400" b="1">
                <a:solidFill>
                  <a:srgbClr val="F79646"/>
                </a:solidFill>
                <a:latin typeface="Comic Sans MS" pitchFamily="66" charset="0"/>
              </a:rPr>
              <a:t>Эти забавные животные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охвальный лист за отличную посещаемост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ids Zon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Похвальный лист за отличную посещаемость</Template>
  <TotalTime>0</TotalTime>
  <Words>552</Words>
  <Application>Microsoft Office PowerPoint</Application>
  <PresentationFormat>Экран (4:3)</PresentationFormat>
  <Paragraphs>88</Paragraphs>
  <Slides>19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Похвальный лист за отличную посещаемость</vt:lpstr>
      <vt:lpstr>Презентация PowerPoint</vt:lpstr>
      <vt:lpstr>I тур</vt:lpstr>
      <vt:lpstr>Презентация PowerPoint</vt:lpstr>
      <vt:lpstr>Презентация PowerPoint</vt:lpstr>
      <vt:lpstr>II тур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III тур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2009-10-28T10:58:59Z</dcterms:created>
  <dcterms:modified xsi:type="dcterms:W3CDTF">2014-01-20T04:51:57Z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TC102512851049</vt:lpwstr>
  </property>
</Properties>
</file>