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64" r:id="rId6"/>
    <p:sldId id="276" r:id="rId7"/>
    <p:sldId id="265" r:id="rId8"/>
    <p:sldId id="275" r:id="rId9"/>
    <p:sldId id="266" r:id="rId10"/>
    <p:sldId id="267" r:id="rId11"/>
    <p:sldId id="272" r:id="rId12"/>
    <p:sldId id="268" r:id="rId13"/>
    <p:sldId id="271" r:id="rId14"/>
    <p:sldId id="269" r:id="rId15"/>
    <p:sldId id="270" r:id="rId16"/>
    <p:sldId id="259" r:id="rId17"/>
    <p:sldId id="261" r:id="rId18"/>
    <p:sldId id="262" r:id="rId19"/>
    <p:sldId id="263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FE085F-A5CB-4624-B7CA-E7D42F0F1E8D}" type="datetimeFigureOut">
              <a:rPr lang="ru-RU" smtClean="0"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39A282E-84DF-496B-958D-2BA49F388A3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0%B0%D0%BC%D0%BC%D0%B0-%D0%B8%D0%B7%D0%BB%D1%83%D1%87%D0%B5%D0%BD%D0%B8%D0%B5#cite_note-3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Презентация по физике</a:t>
            </a:r>
            <a:br>
              <a:rPr lang="ru-RU" dirty="0" smtClean="0"/>
            </a:br>
            <a:r>
              <a:rPr lang="ru-RU" dirty="0" smtClean="0"/>
              <a:t>на тему «Электромагнитные излучения и волны»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Ученицы 9 класса «В»</a:t>
            </a:r>
          </a:p>
          <a:p>
            <a:r>
              <a:rPr lang="ru-RU" dirty="0" err="1" smtClean="0"/>
              <a:t>Зениной</a:t>
            </a:r>
            <a:r>
              <a:rPr lang="ru-RU" dirty="0" smtClean="0"/>
              <a:t> Дарьи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Электромагнитные волны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Электромагнитной </a:t>
            </a:r>
            <a:r>
              <a:rPr lang="ru-RU" dirty="0" smtClean="0"/>
              <a:t>волной называют распространяющееся электромагнитное поле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664" y="4071942"/>
            <a:ext cx="9164664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Электромагнитное излучение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Электромагнитное излучение</a:t>
            </a:r>
            <a:r>
              <a:rPr lang="ru-RU" dirty="0" smtClean="0"/>
              <a:t> </a:t>
            </a:r>
            <a:r>
              <a:rPr lang="ru-RU" dirty="0" smtClean="0"/>
              <a:t>(электромагнитные волны) — распространяющееся в пространстве возмущение (изменение состояния) электромагнитного поля (то есть, взаимодействующих друг с другом электрического и магнитного полей).</a:t>
            </a:r>
            <a:endParaRPr lang="ru-RU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Электромагнитное излучение подразделяется 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229600" cy="462560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endParaRPr lang="ru-RU" dirty="0" smtClean="0"/>
          </a:p>
          <a:p>
            <a:r>
              <a:rPr lang="ru-RU" dirty="0" smtClean="0"/>
              <a:t>Радиоволны </a:t>
            </a:r>
            <a:r>
              <a:rPr lang="ru-RU" dirty="0" smtClean="0"/>
              <a:t>(начиная со </a:t>
            </a:r>
            <a:r>
              <a:rPr lang="ru-RU" dirty="0" smtClean="0"/>
              <a:t>сверхдлинных)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И</a:t>
            </a:r>
            <a:r>
              <a:rPr lang="ru-RU" dirty="0" smtClean="0"/>
              <a:t>нфракрасное излучение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Видимый свет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Ультрафиолетовое излучение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Р</a:t>
            </a:r>
            <a:r>
              <a:rPr lang="ru-RU" dirty="0" smtClean="0"/>
              <a:t>ентгеновское </a:t>
            </a:r>
            <a:r>
              <a:rPr lang="ru-RU" dirty="0" smtClean="0"/>
              <a:t>излучение и жесткое (гамма-излучение</a:t>
            </a:r>
            <a:r>
              <a:rPr lang="ru-RU" dirty="0" smtClean="0"/>
              <a:t>)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4143380"/>
            <a:ext cx="53340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Радиоволны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Радиоизлучение</a:t>
            </a:r>
            <a:r>
              <a:rPr lang="ru-RU" dirty="0" smtClean="0"/>
              <a:t> </a:t>
            </a:r>
            <a:r>
              <a:rPr lang="ru-RU" dirty="0" smtClean="0"/>
              <a:t>(</a:t>
            </a:r>
            <a:r>
              <a:rPr lang="ru-RU" dirty="0" smtClean="0"/>
              <a:t>радиоволны</a:t>
            </a:r>
            <a:r>
              <a:rPr lang="ru-RU" dirty="0" smtClean="0"/>
              <a:t>, радиочастоты) — </a:t>
            </a:r>
            <a:r>
              <a:rPr lang="ru-RU" dirty="0" smtClean="0"/>
              <a:t>электромагнитное </a:t>
            </a:r>
            <a:r>
              <a:rPr lang="ru-RU" dirty="0" smtClean="0"/>
              <a:t>излучение с длинами волн 5·10</a:t>
            </a:r>
            <a:r>
              <a:rPr lang="ru-RU" baseline="30000" dirty="0" smtClean="0"/>
              <a:t>−5</a:t>
            </a:r>
            <a:r>
              <a:rPr lang="ru-RU" dirty="0" smtClean="0"/>
              <a:t>—10</a:t>
            </a:r>
            <a:r>
              <a:rPr lang="ru-RU" baseline="30000" dirty="0" smtClean="0"/>
              <a:t>10</a:t>
            </a:r>
            <a:r>
              <a:rPr lang="ru-RU" dirty="0" smtClean="0"/>
              <a:t> метров и частотами, соответственно, от 6·10</a:t>
            </a:r>
            <a:r>
              <a:rPr lang="ru-RU" baseline="30000" dirty="0" smtClean="0"/>
              <a:t>12</a:t>
            </a:r>
            <a:r>
              <a:rPr lang="ru-RU" dirty="0" smtClean="0"/>
              <a:t> Гц и до нескольких </a:t>
            </a:r>
            <a:r>
              <a:rPr lang="ru-RU" dirty="0" smtClean="0"/>
              <a:t>Гц. </a:t>
            </a:r>
            <a:r>
              <a:rPr lang="ru-RU" dirty="0" smtClean="0"/>
              <a:t>Радиоволны используются при передаче данных в радиосетях.</a:t>
            </a:r>
            <a:endParaRPr lang="ru-RU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радиоволн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радиоволны применяют в </a:t>
            </a:r>
            <a:r>
              <a:rPr lang="ru-RU" dirty="0" smtClean="0"/>
              <a:t>радиолокации (радио</a:t>
            </a:r>
            <a:r>
              <a:rPr lang="ru-RU" dirty="0" smtClean="0"/>
              <a:t>, </a:t>
            </a:r>
            <a:r>
              <a:rPr lang="ru-RU" dirty="0" smtClean="0"/>
              <a:t>дальномер, </a:t>
            </a:r>
            <a:r>
              <a:rPr lang="ru-RU" dirty="0" err="1" smtClean="0"/>
              <a:t>эхолатор</a:t>
            </a:r>
            <a:r>
              <a:rPr lang="ru-RU" dirty="0" smtClean="0"/>
              <a:t>, радар)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158058"/>
            <a:ext cx="2643206" cy="337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071810"/>
            <a:ext cx="4357718" cy="337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Инфракрасное излучение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Инфракрасное излучение</a:t>
            </a:r>
            <a:r>
              <a:rPr lang="ru-RU" dirty="0" smtClean="0"/>
              <a:t> — электромагнитное излучение, занимающее спектральную область между красным концом видимого света (с длиной </a:t>
            </a:r>
            <a:r>
              <a:rPr lang="ru-RU" dirty="0" smtClean="0"/>
              <a:t>волны </a:t>
            </a:r>
            <a:r>
              <a:rPr lang="ru-RU" dirty="0" err="1" smtClean="0"/>
              <a:t>λ </a:t>
            </a:r>
            <a:r>
              <a:rPr lang="ru-RU" dirty="0" smtClean="0"/>
              <a:t>= 0,74 мкм) и микроволновым излучением (</a:t>
            </a:r>
            <a:r>
              <a:rPr lang="ru-RU" dirty="0" err="1" smtClean="0"/>
              <a:t>λ </a:t>
            </a:r>
            <a:r>
              <a:rPr lang="ru-RU" dirty="0" smtClean="0"/>
              <a:t>~ 1—2 мм).</a:t>
            </a:r>
            <a:endParaRPr lang="ru-RU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Применяется 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082701"/>
          </a:xfrm>
        </p:spPr>
        <p:txBody>
          <a:bodyPr/>
          <a:lstStyle/>
          <a:p>
            <a:r>
              <a:rPr lang="ru-RU" dirty="0" smtClean="0"/>
              <a:t> Медицине</a:t>
            </a:r>
            <a:endParaRPr lang="ru-RU" dirty="0" smtClean="0"/>
          </a:p>
          <a:p>
            <a:r>
              <a:rPr lang="ru-RU" dirty="0" smtClean="0"/>
              <a:t>Дистанционном управлении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smtClean="0"/>
              <a:t>покраске</a:t>
            </a:r>
          </a:p>
          <a:p>
            <a:r>
              <a:rPr lang="ru-RU" dirty="0" smtClean="0"/>
              <a:t>Стерилизации </a:t>
            </a:r>
            <a:r>
              <a:rPr lang="ru-RU" dirty="0" smtClean="0"/>
              <a:t>пищевых продуктов</a:t>
            </a:r>
          </a:p>
          <a:p>
            <a:r>
              <a:rPr lang="ru-RU" dirty="0" smtClean="0"/>
              <a:t>Антикоррозийное </a:t>
            </a:r>
            <a:r>
              <a:rPr lang="ru-RU" dirty="0" smtClean="0"/>
              <a:t>средство</a:t>
            </a:r>
          </a:p>
          <a:p>
            <a:r>
              <a:rPr lang="ru-RU" dirty="0" smtClean="0"/>
              <a:t>Пищевой промышленности</a:t>
            </a:r>
            <a:endParaRPr lang="ru-RU" dirty="0" smtClean="0"/>
          </a:p>
          <a:p>
            <a:r>
              <a:rPr lang="ru-RU" dirty="0" smtClean="0"/>
              <a:t>Проверке </a:t>
            </a:r>
            <a:r>
              <a:rPr lang="ru-RU" dirty="0" smtClean="0"/>
              <a:t>денег на подлинность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057119"/>
            <a:ext cx="3533804" cy="1800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5056463"/>
            <a:ext cx="2714644" cy="180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Видимый свет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    Видимое </a:t>
            </a:r>
            <a:r>
              <a:rPr lang="ru-RU" b="1" dirty="0" smtClean="0"/>
              <a:t>излучение</a:t>
            </a:r>
            <a:r>
              <a:rPr lang="ru-RU" dirty="0" smtClean="0"/>
              <a:t> — электромагнитные волны, воспринимаемые человеческим глазом, которые занимают </a:t>
            </a:r>
            <a:r>
              <a:rPr lang="ru-RU" dirty="0" smtClean="0"/>
              <a:t>участок </a:t>
            </a:r>
            <a:r>
              <a:rPr lang="ru-RU" dirty="0" smtClean="0"/>
              <a:t>спектра с длинами волн приблизительно от 380 (фиолетовый) до 780 нм (красный</a:t>
            </a:r>
            <a:r>
              <a:rPr lang="ru-RU" dirty="0" smtClean="0"/>
              <a:t>). </a:t>
            </a:r>
            <a:r>
              <a:rPr lang="ru-RU" dirty="0" smtClean="0"/>
              <a:t>Такие волны занимают </a:t>
            </a:r>
            <a:r>
              <a:rPr lang="ru-RU" dirty="0" smtClean="0"/>
              <a:t>частотный диапазон </a:t>
            </a:r>
            <a:r>
              <a:rPr lang="ru-RU" dirty="0" smtClean="0"/>
              <a:t>от 400 до 790 </a:t>
            </a:r>
            <a:r>
              <a:rPr lang="ru-RU" dirty="0" err="1" smtClean="0"/>
              <a:t>терагерц</a:t>
            </a:r>
            <a:r>
              <a:rPr lang="ru-RU" dirty="0" smtClean="0"/>
              <a:t>. Электромагнитное излучение с такими длинами волн также называется </a:t>
            </a:r>
            <a:r>
              <a:rPr lang="ru-RU" i="1" dirty="0" smtClean="0"/>
              <a:t>видимым светом</a:t>
            </a:r>
            <a:r>
              <a:rPr lang="ru-RU" dirty="0" smtClean="0"/>
              <a:t>, или просто </a:t>
            </a:r>
            <a:r>
              <a:rPr lang="ru-RU" i="1" dirty="0" smtClean="0"/>
              <a:t>светом</a:t>
            </a:r>
            <a:r>
              <a:rPr lang="ru-RU" dirty="0" smtClean="0"/>
              <a:t> (в узком смысле этого слова</a:t>
            </a:r>
            <a:r>
              <a:rPr lang="ru-RU" dirty="0" smtClean="0"/>
              <a:t>). </a:t>
            </a:r>
            <a:r>
              <a:rPr lang="ru-RU" dirty="0" smtClean="0"/>
              <a:t>Наибольшую чувствительность к свету человеческий глаз имеет в области 555 нм (540 ТГц), в зелёной части спектра</a:t>
            </a:r>
            <a:endParaRPr lang="ru-RU" dirty="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Ультрафиолетовое излучение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 Ультрафиолетовое излучение</a:t>
            </a:r>
            <a:r>
              <a:rPr lang="ru-RU" dirty="0" smtClean="0"/>
              <a:t> </a:t>
            </a:r>
            <a:r>
              <a:rPr lang="ru-RU" dirty="0" smtClean="0"/>
              <a:t>(ультрафиолет, УФ, UV) — электромагнитное излучение, занимающее диапазон между фиолетовой границей видимого излучения и рентгеновским излучением (10 — 380 нм, 7,9·10</a:t>
            </a:r>
            <a:r>
              <a:rPr lang="ru-RU" baseline="30000" dirty="0" smtClean="0"/>
              <a:t>14</a:t>
            </a:r>
            <a:r>
              <a:rPr lang="ru-RU" dirty="0" smtClean="0"/>
              <a:t> — 3·10</a:t>
            </a:r>
            <a:r>
              <a:rPr lang="ru-RU" baseline="30000" dirty="0" smtClean="0"/>
              <a:t>16</a:t>
            </a:r>
            <a:r>
              <a:rPr lang="ru-RU" dirty="0" smtClean="0"/>
              <a:t> Герц).</a:t>
            </a:r>
            <a:endParaRPr lang="ru-RU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Сфера применения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4786314" cy="564357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  <a:r>
              <a:rPr lang="ru-RU" dirty="0" smtClean="0"/>
              <a:t>Обеззараживание ультрафиолетовым (УФ) излучением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Стерилизация воздуха и твёрдых поверхностей</a:t>
            </a:r>
          </a:p>
          <a:p>
            <a:r>
              <a:rPr lang="ru-RU" dirty="0" smtClean="0"/>
              <a:t> </a:t>
            </a:r>
            <a:r>
              <a:rPr lang="ru-RU" dirty="0" smtClean="0"/>
              <a:t>Дезинфекция питьевой воды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714488"/>
            <a:ext cx="30956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86446" y="1714488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Кварцевая лампа</a:t>
            </a:r>
            <a:endParaRPr lang="ru-RU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Рентгеновское излучение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329688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Рентгеновское излучение</a:t>
            </a:r>
            <a:r>
              <a:rPr lang="ru-RU" dirty="0" smtClean="0"/>
              <a:t> </a:t>
            </a:r>
            <a:r>
              <a:rPr lang="ru-RU" dirty="0" smtClean="0"/>
              <a:t>— электромагнитные волны, энергия фотонов которых лежит на шкале электромагнитных волн между ультрафиолетовым излучением и гамма-излучением, что соответствует длинам волн от 10</a:t>
            </a:r>
            <a:r>
              <a:rPr lang="ru-RU" baseline="30000" dirty="0" smtClean="0"/>
              <a:t>−2</a:t>
            </a:r>
            <a:r>
              <a:rPr lang="ru-RU" dirty="0" smtClean="0"/>
              <a:t> до 10</a:t>
            </a:r>
            <a:r>
              <a:rPr lang="ru-RU" baseline="30000" dirty="0" smtClean="0"/>
              <a:t>3</a:t>
            </a:r>
            <a:r>
              <a:rPr lang="ru-RU" dirty="0" smtClean="0"/>
              <a:t> Å (от 10</a:t>
            </a:r>
            <a:r>
              <a:rPr lang="ru-RU" baseline="30000" dirty="0" smtClean="0"/>
              <a:t>−12</a:t>
            </a:r>
            <a:r>
              <a:rPr lang="ru-RU" dirty="0" smtClean="0"/>
              <a:t> до 10</a:t>
            </a:r>
            <a:r>
              <a:rPr lang="ru-RU" baseline="30000" dirty="0" smtClean="0"/>
              <a:t>−7</a:t>
            </a:r>
            <a:r>
              <a:rPr lang="ru-RU" dirty="0" smtClean="0"/>
              <a:t> м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b="1" dirty="0" smtClean="0"/>
              <a:t>   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4286256"/>
            <a:ext cx="5786478" cy="239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71604" y="6286520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Рентгеновская трубка</a:t>
            </a:r>
            <a:endParaRPr lang="ru-RU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Применение рентгеновского излучения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6357950" cy="542926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помощи рентгеновских лучей можно «просветить» человеческое </a:t>
            </a:r>
            <a:r>
              <a:rPr lang="ru-RU" dirty="0" smtClean="0"/>
              <a:t>тело и получить </a:t>
            </a:r>
            <a:r>
              <a:rPr lang="ru-RU" dirty="0" smtClean="0"/>
              <a:t>изображение костей, а в современных приборах и внутренних </a:t>
            </a:r>
            <a:r>
              <a:rPr lang="ru-RU" dirty="0" smtClean="0"/>
              <a:t>органов</a:t>
            </a:r>
          </a:p>
          <a:p>
            <a:r>
              <a:rPr lang="ru-RU" dirty="0" smtClean="0"/>
              <a:t>Выявление дефектов в изделиях (рельсах, сварочных швах и т. д</a:t>
            </a:r>
            <a:r>
              <a:rPr lang="ru-RU" dirty="0" smtClean="0"/>
              <a:t>.)</a:t>
            </a:r>
          </a:p>
          <a:p>
            <a:r>
              <a:rPr lang="ru-RU" dirty="0" smtClean="0"/>
              <a:t>В материаловедении, </a:t>
            </a:r>
            <a:r>
              <a:rPr lang="ru-RU" dirty="0" smtClean="0"/>
              <a:t>кристаллографии, </a:t>
            </a:r>
            <a:r>
              <a:rPr lang="ru-RU" dirty="0" smtClean="0"/>
              <a:t>химии и биохимии рентгеновские лучи используются для выяснения структуры веществ на атомном </a:t>
            </a:r>
            <a:r>
              <a:rPr lang="ru-RU" dirty="0" smtClean="0"/>
              <a:t>уровне</a:t>
            </a:r>
          </a:p>
          <a:p>
            <a:r>
              <a:rPr lang="ru-RU" dirty="0" smtClean="0"/>
              <a:t>При помощи рентгеновских лучей может быть определён химический состав </a:t>
            </a:r>
            <a:r>
              <a:rPr lang="ru-RU" dirty="0" smtClean="0"/>
              <a:t>вещества</a:t>
            </a:r>
          </a:p>
          <a:p>
            <a:r>
              <a:rPr lang="ru-RU" dirty="0" smtClean="0"/>
              <a:t>В аэропортах активно применяются </a:t>
            </a:r>
            <a:r>
              <a:rPr lang="ru-RU" dirty="0" err="1" smtClean="0"/>
              <a:t>рентгенотелевизионные</a:t>
            </a:r>
            <a:r>
              <a:rPr lang="ru-RU" dirty="0" smtClean="0"/>
              <a:t> </a:t>
            </a:r>
            <a:r>
              <a:rPr lang="ru-RU" dirty="0" err="1" smtClean="0"/>
              <a:t>интроскопы</a:t>
            </a:r>
            <a:r>
              <a:rPr lang="ru-RU" dirty="0" smtClean="0"/>
              <a:t>, позволяющие просматривать содержимое ручной клади </a:t>
            </a:r>
            <a:r>
              <a:rPr lang="ru-RU" dirty="0" smtClean="0"/>
              <a:t>и багажа</a:t>
            </a:r>
          </a:p>
          <a:p>
            <a:r>
              <a:rPr lang="ru-RU" dirty="0" smtClean="0"/>
              <a:t>Рентгенотерапия — раздел лучевой терапии, охватывающий теорию и практику лечебного применения рентгеновских лучей. Рентгенотерапию проводят преимущественно при поверхностно расположенных опухолях и при некоторых других заболеваниях, в том числе заболеваниях кожи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0528" y="3571876"/>
            <a:ext cx="2733472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500042"/>
            <a:ext cx="271461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Гамма-излучение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Гамма-излучение</a:t>
            </a:r>
            <a:r>
              <a:rPr lang="ru-RU" dirty="0" smtClean="0"/>
              <a:t> </a:t>
            </a:r>
            <a:r>
              <a:rPr lang="ru-RU" dirty="0" smtClean="0"/>
              <a:t>(</a:t>
            </a:r>
            <a:r>
              <a:rPr lang="ru-RU" b="1" dirty="0" smtClean="0"/>
              <a:t>гамма-лучи</a:t>
            </a:r>
            <a:r>
              <a:rPr lang="ru-RU" dirty="0" smtClean="0"/>
              <a:t>, </a:t>
            </a:r>
            <a:r>
              <a:rPr lang="ru-RU" b="1" dirty="0" err="1" smtClean="0"/>
              <a:t>γ-лучи</a:t>
            </a:r>
            <a:r>
              <a:rPr lang="ru-RU" dirty="0" smtClean="0"/>
              <a:t>) — вид электромагнитного излучения с чрезвычайно малой длиной волны — &lt; 5·10</a:t>
            </a:r>
            <a:r>
              <a:rPr lang="ru-RU" baseline="30000" dirty="0" smtClean="0"/>
              <a:t>−3</a:t>
            </a:r>
            <a:r>
              <a:rPr lang="ru-RU" dirty="0" smtClean="0"/>
              <a:t> нм и, вследствие этого, ярко выраженными корпускулярными и слабо выраженными волновыми свойствами.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4791075"/>
            <a:ext cx="20955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Области применения гамма-излучения: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endParaRPr lang="ru-RU" dirty="0" smtClean="0"/>
          </a:p>
          <a:p>
            <a:r>
              <a:rPr lang="ru-RU" dirty="0" smtClean="0"/>
              <a:t>Гамма-дефектоскопия, контроль изделий просвечиванием </a:t>
            </a:r>
            <a:r>
              <a:rPr lang="ru-RU" dirty="0" err="1" smtClean="0"/>
              <a:t>γ-лучами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Консервирование пищевых продуктов.</a:t>
            </a:r>
          </a:p>
          <a:p>
            <a:r>
              <a:rPr lang="ru-RU" dirty="0" smtClean="0"/>
              <a:t>Стерилизация медицинских материалов и оборудования.</a:t>
            </a:r>
          </a:p>
          <a:p>
            <a:r>
              <a:rPr lang="ru-RU" dirty="0" smtClean="0"/>
              <a:t>Лучевая терапия.</a:t>
            </a:r>
          </a:p>
          <a:p>
            <a:r>
              <a:rPr lang="ru-RU" dirty="0" smtClean="0"/>
              <a:t>Уровнемеры.</a:t>
            </a:r>
          </a:p>
          <a:p>
            <a:r>
              <a:rPr lang="ru-RU" dirty="0" smtClean="0"/>
              <a:t>Гамма-каротаж в геологии.</a:t>
            </a:r>
          </a:p>
          <a:p>
            <a:r>
              <a:rPr lang="ru-RU" dirty="0" smtClean="0"/>
              <a:t>Гамма-высотомер, измерение расстояния до поверхности при приземлении спускаемых космических аппаратов.</a:t>
            </a:r>
          </a:p>
          <a:p>
            <a:r>
              <a:rPr lang="ru-RU" dirty="0" smtClean="0"/>
              <a:t>Гамма-стерилизация специй, зерна, рыбы, мяса и других продуктов для увеличения срока хранения</a:t>
            </a:r>
            <a:r>
              <a:rPr lang="ru-RU" baseline="30000" dirty="0" smtClean="0">
                <a:hlinkClick r:id="rId3"/>
              </a:rPr>
              <a:t>[3]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Распространение электромагнитного излучения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Электромагнитное </a:t>
            </a:r>
            <a:r>
              <a:rPr lang="ru-RU" dirty="0" smtClean="0"/>
              <a:t>излучение способно распространяться практически во всех средах. В вакууме (пространстве, свободном от вещества и тел, поглощающих или испускающих электромагнитные волны) электромагнитное излучение распространяется без затуханий на сколь угодно большие расстояния, но в ряде случаев достаточно хорошо распространяется и в пространстве, заполненном веществом (несколько изменяя при этом свое поведение)</a:t>
            </a:r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Краткая характеристика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Основными характеристиками электромагнитного излучения принято считать частоту, длину волны и </a:t>
            </a:r>
            <a:r>
              <a:rPr lang="ru-RU" dirty="0" smtClean="0"/>
              <a:t>поляризацию.</a:t>
            </a:r>
            <a:endParaRPr lang="ru-RU" dirty="0" smtClean="0"/>
          </a:p>
          <a:p>
            <a:r>
              <a:rPr lang="ru-RU" dirty="0" smtClean="0"/>
              <a:t>Длина волны прямо связана с частотой через (групповую) скорость распространения излучения. Групповая скорость распространения электромагнитного излучения в вакууме равна скорости света, в других средах эта скорость меньше. Фазовая скорость электромагнитного излучения в вакууме также равна скорости света, в различных средах она может быть как меньше, так и больше скорости </a:t>
            </a:r>
            <a:r>
              <a:rPr lang="ru-RU" dirty="0" smtClean="0"/>
              <a:t>света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Электромагнитная безопасность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Излучения </a:t>
            </a:r>
            <a:r>
              <a:rPr lang="ru-RU" dirty="0" smtClean="0"/>
              <a:t>электромагнитного диапазона при определённых уровнях могут оказывать отрицательное воздействие на организм человека, животных и других живых существ, а также неблагоприятно влиять на работу электрических приборов. Различные виды неионизирующих излучений (электромагнитных полей, ЭМП) оказывают разное физиологическое воздействие. На практике выделяют диапазоны магнитного поля (постоянного и </a:t>
            </a:r>
            <a:r>
              <a:rPr lang="ru-RU" dirty="0" err="1" smtClean="0"/>
              <a:t>квазипостоянного</a:t>
            </a:r>
            <a:r>
              <a:rPr lang="ru-RU" dirty="0" smtClean="0"/>
              <a:t>, импульсного), ВЧ- и </a:t>
            </a:r>
            <a:r>
              <a:rPr lang="ru-RU" dirty="0" err="1" smtClean="0"/>
              <a:t>СВЧ-излучений</a:t>
            </a:r>
            <a:r>
              <a:rPr lang="ru-RU" dirty="0" smtClean="0"/>
              <a:t>, лазерного излучения, электрического и магнитного поля промышленной частоты от высоковольтного оборудования, </a:t>
            </a:r>
            <a:r>
              <a:rPr lang="ru-RU" dirty="0" err="1" smtClean="0"/>
              <a:t>СВЧ-излучения</a:t>
            </a:r>
            <a:r>
              <a:rPr lang="ru-RU" dirty="0" smtClean="0"/>
              <a:t> и др.</a:t>
            </a:r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электромагнитного излучения разных диапазонов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Распространение </a:t>
            </a:r>
            <a:r>
              <a:rPr lang="ru-RU" dirty="0" smtClean="0"/>
              <a:t>электромагнитных волн, </a:t>
            </a:r>
            <a:r>
              <a:rPr lang="ru-RU" dirty="0" smtClean="0"/>
              <a:t>временные зависимости </a:t>
            </a:r>
            <a:r>
              <a:rPr lang="ru-RU" dirty="0" smtClean="0"/>
              <a:t>электрического и магнитного полей, определяющий тип волн (плоские, сферические и др.), вид поляризации и прочие особенности зависят от источника излучения и свойств среды.</a:t>
            </a:r>
          </a:p>
          <a:p>
            <a:pPr>
              <a:buNone/>
            </a:pPr>
            <a:r>
              <a:rPr lang="ru-RU" dirty="0" smtClean="0"/>
              <a:t>     Электромагнитные </a:t>
            </a:r>
            <a:r>
              <a:rPr lang="ru-RU" dirty="0" smtClean="0"/>
              <a:t>излучения различных частот взаимодействуют с веществом также по-разному. Процессы излучения и поглощения </a:t>
            </a:r>
            <a:r>
              <a:rPr lang="ru-RU" i="1" dirty="0" smtClean="0"/>
              <a:t>радиоволн</a:t>
            </a:r>
            <a:r>
              <a:rPr lang="ru-RU" dirty="0" smtClean="0"/>
              <a:t> обычно можно описать с помощью соотношений классической электродинамики; а вот для волн </a:t>
            </a:r>
            <a:r>
              <a:rPr lang="ru-RU" i="1" dirty="0" smtClean="0"/>
              <a:t>оптического</a:t>
            </a:r>
            <a:r>
              <a:rPr lang="ru-RU" dirty="0" smtClean="0"/>
              <a:t> диапазона и, тем более, </a:t>
            </a:r>
            <a:r>
              <a:rPr lang="ru-RU" i="1" dirty="0" smtClean="0"/>
              <a:t>жестких лучей</a:t>
            </a:r>
            <a:r>
              <a:rPr lang="ru-RU" dirty="0" smtClean="0"/>
              <a:t> необходимо учитывать уже их квантовую природу.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Википедия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90</TotalTime>
  <Words>628</Words>
  <Application>Microsoft Office PowerPoint</Application>
  <PresentationFormat>Экран (4:3)</PresentationFormat>
  <Paragraphs>73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Модульная</vt:lpstr>
      <vt:lpstr>Презентация по физике на тему «Электромагнитные излучения и волны»</vt:lpstr>
      <vt:lpstr>Электромагнитные волны</vt:lpstr>
      <vt:lpstr>Электромагнитное излучение</vt:lpstr>
      <vt:lpstr>Электромагнитное излучение подразделяется на:</vt:lpstr>
      <vt:lpstr>Радиоволны</vt:lpstr>
      <vt:lpstr>Применение радиоволн</vt:lpstr>
      <vt:lpstr>Инфракрасное излучение</vt:lpstr>
      <vt:lpstr>Применяется в</vt:lpstr>
      <vt:lpstr>Видимый свет</vt:lpstr>
      <vt:lpstr>Ультрафиолетовое излучение</vt:lpstr>
      <vt:lpstr>Сфера применения</vt:lpstr>
      <vt:lpstr>Рентгеновское излучение </vt:lpstr>
      <vt:lpstr>Применение рентгеновского излучения </vt:lpstr>
      <vt:lpstr>Гамма-излучение</vt:lpstr>
      <vt:lpstr>Области применения гамма-излучения:</vt:lpstr>
      <vt:lpstr>Распространение электромагнитного излучения</vt:lpstr>
      <vt:lpstr>Краткая характеристика</vt:lpstr>
      <vt:lpstr>Электромагнитная безопасность</vt:lpstr>
      <vt:lpstr>Особенности электромагнитного излучения разных диапазонов </vt:lpstr>
      <vt:lpstr>Источники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физике на тему «Электромагнитные излучения и волны»</dc:title>
  <dc:creator>Admin</dc:creator>
  <cp:lastModifiedBy>Admin</cp:lastModifiedBy>
  <cp:revision>10</cp:revision>
  <dcterms:created xsi:type="dcterms:W3CDTF">2013-02-10T08:44:18Z</dcterms:created>
  <dcterms:modified xsi:type="dcterms:W3CDTF">2013-02-10T10:14:48Z</dcterms:modified>
</cp:coreProperties>
</file>