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0000"/>
    <a:srgbClr val="33CC33"/>
    <a:srgbClr val="0033CC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6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025D0-5F68-4B6B-A91E-BBD58723FBED}" type="datetimeFigureOut">
              <a:rPr lang="uk-UA" smtClean="0"/>
              <a:t>23.10.2014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39994-12D0-4CBA-B6CE-E6DEF29E9C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3346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39994-12D0-4CBA-B6CE-E6DEF29E9C7E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9620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55D1-D2C4-41AC-915F-B013DC746C01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F06DE-8105-4561-B984-BD71631799E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2EDB8-6A66-4930-A271-EA23E579711B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4E02B-CC85-4198-81A9-D236CB5AD3F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776A-41B4-4A0B-8BD1-2D6E93D77D2B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6060F-57FC-480D-8D79-EDF3CCBAF39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8B9BD-A550-4E74-BB68-3A2C31E7EF83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4B918-5E3F-4A7B-A39B-016B5A01FA8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E6C9E-571A-4888-BD41-F942BD0C758E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E96C7-7039-405C-BC18-79F709F328D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AC4EB-A684-453F-A654-AF3A95C58180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D03CC-0E6B-45E7-B042-DFC4464F066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42DF5-253D-40B1-B14B-B4545CC07A8A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61C2B-38E7-4CFC-9A2E-7FFC2661A05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24C71-7056-4BFD-A0E7-D279E378BE21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88FCE-0BED-49CE-A853-EE2724756F1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DB0B4-2D4C-498B-B111-475F063CBEC2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35408-2BCD-4296-8DF9-380CDEF9786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F8ECC-8F67-4CC9-930C-7F4D7F9C046C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2F200-5224-461A-83CF-37204D2760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E1B2F-AE7C-4650-A7F9-AB2A5D8FCA74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0523B-7A29-4D3C-8B03-07C96A43C09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41401A-6329-48D4-B85C-2012DE55FADA}" type="datetimeFigureOut">
              <a:rPr lang="uk-UA"/>
              <a:pPr>
                <a:defRPr/>
              </a:pPr>
              <a:t>23.10.2014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15E182-1ED7-40B8-B699-58F62FF6728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.mp3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87015"/>
            <a:ext cx="5652119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Митрополит Василь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(Василь </a:t>
            </a:r>
            <a:r>
              <a:rPr lang="ru-RU" sz="36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Констянтинович</a:t>
            </a:r>
            <a:r>
              <a:rPr lang="ru-RU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 </a:t>
            </a:r>
            <a:r>
              <a:rPr lang="ru-RU" sz="36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Липківський</a:t>
            </a:r>
            <a:r>
              <a:rPr lang="ru-RU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)</a:t>
            </a:r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1619250" y="4005263"/>
            <a:ext cx="367188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rgbClr val="0033CC"/>
                </a:solidFill>
              </a:rPr>
              <a:t>150-</a:t>
            </a:r>
            <a:r>
              <a:rPr lang="uk-UA" sz="4000">
                <a:solidFill>
                  <a:srgbClr val="0033CC"/>
                </a:solidFill>
              </a:rPr>
              <a:t>річчя з Дня народження</a:t>
            </a:r>
            <a:endParaRPr lang="ru-RU" sz="4000">
              <a:solidFill>
                <a:srgbClr val="0033CC"/>
              </a:solidFill>
            </a:endParaRPr>
          </a:p>
        </p:txBody>
      </p:sp>
      <p:pic>
        <p:nvPicPr>
          <p:cNvPr id="13316" name="Picture 7" descr="ANd9GcTf_IfVZpTuQaGQ67vrq9JTsFuwlzseIH2ihr8A2LimxTTxE96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9700" y="981075"/>
            <a:ext cx="357822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Kamernij_hor_Kantemus_Otvor_tsya_Carsk_Vorota_(vmusice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558137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71468" y="116632"/>
            <a:ext cx="6863034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походження</a:t>
            </a:r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та </a:t>
            </a:r>
            <a:r>
              <a:rPr lang="ru-RU" sz="40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ранні</a:t>
            </a:r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роки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876991"/>
            <a:ext cx="4248472" cy="34778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20 </a:t>
            </a:r>
            <a:r>
              <a:rPr lang="ru-RU" sz="4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березня</a:t>
            </a:r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1864 року </a:t>
            </a:r>
            <a:r>
              <a:rPr lang="ru-RU" sz="4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народився</a:t>
            </a:r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у </a:t>
            </a:r>
            <a:r>
              <a:rPr lang="ru-RU" sz="4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селі</a:t>
            </a:r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4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Попудні</a:t>
            </a:r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4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Київської</a:t>
            </a:r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4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губернії</a:t>
            </a:r>
            <a:endParaRPr lang="ru-RU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1171575"/>
            <a:ext cx="3829050" cy="557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3990" y="8354"/>
            <a:ext cx="8307146" cy="350865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Освіта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і початок 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служіння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:</a:t>
            </a: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1873-1879рр.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Уманська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бурса</a:t>
            </a: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1879-1884рр.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Київська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думовна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семінарія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1890р 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законовчитель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Черкаської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гімназії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20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жовтня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1891р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висвячений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на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священика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1892р настоятель собору у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м.Липовці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1903р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отримав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сан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протоієрея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3516313"/>
            <a:ext cx="3959225" cy="334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defRPr/>
            </a:pPr>
            <a:r>
              <a:rPr lang="ru-RU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Участь у </a:t>
            </a:r>
            <a:r>
              <a:rPr lang="ru-RU" sz="4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самостійницькому</a:t>
            </a:r>
            <a:r>
              <a:rPr lang="ru-RU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4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русі</a:t>
            </a:r>
            <a:r>
              <a:rPr lang="ru-RU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:</a:t>
            </a: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1905р </a:t>
            </a:r>
            <a:r>
              <a:rPr lang="ru-RU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усунення</a:t>
            </a: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з </a:t>
            </a:r>
            <a:r>
              <a:rPr lang="ru-RU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викладацької</a:t>
            </a: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діяльності</a:t>
            </a: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  <a:cs typeface="+mn-cs"/>
            </a:endParaRP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1905-1907рр </a:t>
            </a:r>
            <a:r>
              <a:rPr lang="ru-RU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український</a:t>
            </a: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культурно-</a:t>
            </a:r>
            <a:r>
              <a:rPr lang="ru-RU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релігійний</a:t>
            </a: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рух</a:t>
            </a: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  <a:cs typeface="+mn-cs"/>
            </a:endParaRP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1905р голова з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`</a:t>
            </a:r>
            <a:r>
              <a:rPr lang="ru-RU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їзду</a:t>
            </a: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духовенства </a:t>
            </a:r>
            <a:r>
              <a:rPr lang="ru-RU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Київщини</a:t>
            </a:r>
            <a:endParaRPr lang="en-U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  <a:cs typeface="+mn-cs"/>
            </a:endParaRP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  <a:cs typeface="+mn-cs"/>
            </a:endParaRP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2763838"/>
            <a:ext cx="4967288" cy="372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2195513" y="6491288"/>
            <a:ext cx="4679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</a:t>
            </a:r>
            <a:r>
              <a:rPr lang="uk-UA"/>
              <a:t>вято-Покровська церква на Солом</a:t>
            </a:r>
            <a:r>
              <a:rPr lang="en-US"/>
              <a:t>`</a:t>
            </a:r>
            <a:r>
              <a:rPr lang="uk-UA"/>
              <a:t>янці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2463"/>
            <a:ext cx="8877015" cy="48013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Доба визвольних змагань:</a:t>
            </a: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1917р українська революція</a:t>
            </a: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1917р відновлення автокефального статусу Грузинської православної церкви</a:t>
            </a: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Весна і літо 1917р пройшли під знаком </a:t>
            </a:r>
            <a:r>
              <a:rPr lang="uk-UA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з</a:t>
            </a:r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`</a:t>
            </a:r>
            <a:r>
              <a:rPr lang="uk-UA" sz="3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їздів</a:t>
            </a:r>
            <a:endParaRPr lang="uk-UA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+mn-cs"/>
            </a:endParaRPr>
          </a:p>
          <a:p>
            <a:pPr marL="685800" indent="-685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3573463"/>
            <a:ext cx="5075237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1476375" y="476250"/>
            <a:ext cx="6840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600">
              <a:solidFill>
                <a:srgbClr val="D60093"/>
              </a:solidFill>
            </a:endParaRP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0" y="0"/>
            <a:ext cx="3779838" cy="732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rgbClr val="D60093"/>
                </a:solidFill>
              </a:rPr>
              <a:t>Становлення української автокефальної церкви: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sz="2000" dirty="0">
                <a:solidFill>
                  <a:srgbClr val="D60093"/>
                </a:solidFill>
              </a:rPr>
              <a:t> 1917р створення Оргкомітету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sz="2000" dirty="0">
                <a:solidFill>
                  <a:srgbClr val="D60093"/>
                </a:solidFill>
              </a:rPr>
              <a:t>7 січня1918р дата скликання Собору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sz="2000" dirty="0" smtClean="0">
                <a:solidFill>
                  <a:srgbClr val="D60093"/>
                </a:solidFill>
              </a:rPr>
              <a:t>1919 </a:t>
            </a:r>
            <a:r>
              <a:rPr lang="uk-UA" sz="2000" dirty="0">
                <a:solidFill>
                  <a:srgbClr val="D60093"/>
                </a:solidFill>
              </a:rPr>
              <a:t>р утворення українських парафій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sz="2000" dirty="0">
                <a:solidFill>
                  <a:srgbClr val="D60093"/>
                </a:solidFill>
              </a:rPr>
              <a:t>3 </a:t>
            </a:r>
            <a:r>
              <a:rPr lang="uk-UA" sz="2000" dirty="0" smtClean="0">
                <a:solidFill>
                  <a:srgbClr val="D60093"/>
                </a:solidFill>
              </a:rPr>
              <a:t>серпня 1919 </a:t>
            </a:r>
            <a:r>
              <a:rPr lang="uk-UA" sz="2000" dirty="0">
                <a:solidFill>
                  <a:srgbClr val="D60093"/>
                </a:solidFill>
              </a:rPr>
              <a:t>р став настоятелем </a:t>
            </a:r>
            <a:r>
              <a:rPr lang="uk-UA" sz="2000" dirty="0" err="1">
                <a:solidFill>
                  <a:srgbClr val="D60093"/>
                </a:solidFill>
              </a:rPr>
              <a:t>Софіївського</a:t>
            </a:r>
            <a:r>
              <a:rPr lang="uk-UA" sz="2000" dirty="0">
                <a:solidFill>
                  <a:srgbClr val="D60093"/>
                </a:solidFill>
              </a:rPr>
              <a:t> собору</a:t>
            </a:r>
          </a:p>
          <a:p>
            <a:pPr>
              <a:spcBef>
                <a:spcPct val="50000"/>
              </a:spcBef>
            </a:pPr>
            <a:endParaRPr lang="uk-UA" sz="2000" dirty="0">
              <a:solidFill>
                <a:srgbClr val="D60093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uk-UA" sz="3600" dirty="0">
              <a:solidFill>
                <a:srgbClr val="D60093"/>
              </a:solidFill>
            </a:endParaRPr>
          </a:p>
          <a:p>
            <a:pPr>
              <a:spcBef>
                <a:spcPct val="50000"/>
              </a:spcBef>
            </a:pPr>
            <a:endParaRPr lang="uk-UA" sz="3600" dirty="0">
              <a:solidFill>
                <a:srgbClr val="D60093"/>
              </a:solidFill>
            </a:endParaRP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76250"/>
            <a:ext cx="3906838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4716463" y="6381750"/>
            <a:ext cx="37433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/>
              <a:t>Микільський Військовий собор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2" name="Hor_Soboru_sv._YUra_-_A._Gnatishin_-_Velika_ekten_ya (mp3cut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7544" y="573325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0" y="188913"/>
            <a:ext cx="91440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rgbClr val="0033CC"/>
                </a:solidFill>
              </a:rPr>
              <a:t>Проголошення автокефалії: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sz="2400">
                <a:solidFill>
                  <a:srgbClr val="0033CC"/>
                </a:solidFill>
              </a:rPr>
              <a:t> 5 травня 1920р проголошення православної автокефальної української церкви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sz="2400">
                <a:solidFill>
                  <a:srgbClr val="0033CC"/>
                </a:solidFill>
              </a:rPr>
              <a:t>14 жовтня 1921р Всеукраїнський церковний з</a:t>
            </a:r>
            <a:r>
              <a:rPr lang="en-US" sz="2400">
                <a:solidFill>
                  <a:srgbClr val="0033CC"/>
                </a:solidFill>
              </a:rPr>
              <a:t>`</a:t>
            </a:r>
            <a:r>
              <a:rPr lang="uk-UA" sz="2400">
                <a:solidFill>
                  <a:srgbClr val="0033CC"/>
                </a:solidFill>
              </a:rPr>
              <a:t>їзд</a:t>
            </a:r>
          </a:p>
        </p:txBody>
      </p:sp>
      <p:pic>
        <p:nvPicPr>
          <p:cNvPr id="19459" name="Picture 4" descr="548040_2_w_1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2420938"/>
            <a:ext cx="6192838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0" y="188913"/>
            <a:ext cx="3419475" cy="356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rgbClr val="33CC33"/>
                </a:solidFill>
              </a:rPr>
              <a:t>Обрання Василя Липківського митрополитом: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sz="2400">
                <a:solidFill>
                  <a:srgbClr val="33CC33"/>
                </a:solidFill>
              </a:rPr>
              <a:t> 20 жовтня 1921 р обраний єпископом - митрополитом 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260350"/>
            <a:ext cx="382587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250825" y="333375"/>
            <a:ext cx="2808288" cy="356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rgbClr val="FF0000"/>
                </a:solidFill>
              </a:rPr>
              <a:t>Розбудова української церкви: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sz="2400">
                <a:solidFill>
                  <a:srgbClr val="FF0000"/>
                </a:solidFill>
              </a:rPr>
              <a:t>1921р висвята протоієрарха без єпископів</a:t>
            </a:r>
          </a:p>
          <a:p>
            <a:pPr>
              <a:spcBef>
                <a:spcPct val="50000"/>
              </a:spcBef>
            </a:pPr>
            <a:endParaRPr lang="uk-UA" sz="2400">
              <a:solidFill>
                <a:srgbClr val="FF0000"/>
              </a:solidFill>
            </a:endParaRP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7663" y="476250"/>
            <a:ext cx="4324350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4427538" y="6524625"/>
            <a:ext cx="4176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/>
              <a:t>Південна вежа Софії Київської</a:t>
            </a: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rgbClr val="9933FF"/>
                </a:solidFill>
              </a:rPr>
              <a:t>Відносини УАПЦ із владою 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sz="2400">
                <a:solidFill>
                  <a:srgbClr val="9933FF"/>
                </a:solidFill>
              </a:rPr>
              <a:t>1917-1918рр позиція митрополита Василя про відокремлення церкви від держави</a:t>
            </a:r>
          </a:p>
          <a:p>
            <a:pPr>
              <a:spcBef>
                <a:spcPct val="50000"/>
              </a:spcBef>
            </a:pPr>
            <a:endParaRPr lang="uk-UA" sz="2400">
              <a:solidFill>
                <a:srgbClr val="9933FF"/>
              </a:solidFill>
            </a:endParaRPr>
          </a:p>
        </p:txBody>
      </p:sp>
      <p:pic>
        <p:nvPicPr>
          <p:cNvPr id="22531" name="Picture 4" descr="%D1%81%D0%B2%D1%8F%D1%82%D0%BE-%D0%BF%D0%BE%D0%BA%D1%80%D0%BE%D0%B2%D1%81%D1%8C%D0%BA%D0%B0+%D1%86%D0%B5%D1%80%D0%BA%D0%B2%D0%B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557338"/>
            <a:ext cx="739775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971550" y="333375"/>
            <a:ext cx="76327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dirty="0"/>
              <a:t>Наступ на українську церкву: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/>
              <a:t>1921р. </a:t>
            </a:r>
            <a:r>
              <a:rPr lang="ru-RU" sz="2400" dirty="0" err="1"/>
              <a:t>виконуючи</a:t>
            </a:r>
            <a:r>
              <a:rPr lang="ru-RU" sz="2400" dirty="0"/>
              <a:t> </a:t>
            </a:r>
            <a:r>
              <a:rPr lang="ru-RU" sz="2400" dirty="0" err="1"/>
              <a:t>рішення</a:t>
            </a:r>
            <a:r>
              <a:rPr lang="ru-RU" sz="2400" dirty="0"/>
              <a:t> </a:t>
            </a:r>
            <a:r>
              <a:rPr lang="ru-RU" sz="2400" dirty="0" err="1"/>
              <a:t>травневого</a:t>
            </a:r>
            <a:r>
              <a:rPr lang="ru-RU" sz="2400" dirty="0"/>
              <a:t> </a:t>
            </a:r>
            <a:r>
              <a:rPr lang="ru-RU" sz="2400" dirty="0" smtClean="0"/>
              <a:t>пленуму, </a:t>
            </a:r>
            <a:r>
              <a:rPr lang="ru-RU" sz="2400" dirty="0" err="1"/>
              <a:t>комуністична</a:t>
            </a:r>
            <a:r>
              <a:rPr lang="ru-RU" sz="2400" dirty="0"/>
              <a:t> </a:t>
            </a:r>
            <a:r>
              <a:rPr lang="ru-RU" sz="2400" dirty="0" err="1"/>
              <a:t>партія</a:t>
            </a:r>
            <a:r>
              <a:rPr lang="ru-RU" sz="2400" dirty="0"/>
              <a:t> </a:t>
            </a:r>
            <a:r>
              <a:rPr lang="ru-RU" sz="2400" dirty="0" err="1"/>
              <a:t>фактично</a:t>
            </a:r>
            <a:r>
              <a:rPr lang="ru-RU" sz="2400" dirty="0"/>
              <a:t> </a:t>
            </a:r>
            <a:r>
              <a:rPr lang="ru-RU" sz="2400" dirty="0" err="1"/>
              <a:t>оголосила</a:t>
            </a:r>
            <a:r>
              <a:rPr lang="ru-RU" sz="2400" dirty="0"/>
              <a:t> </a:t>
            </a:r>
            <a:r>
              <a:rPr lang="ru-RU" sz="2400" dirty="0" err="1"/>
              <a:t>тотальний</a:t>
            </a:r>
            <a:r>
              <a:rPr lang="ru-RU" sz="2400" dirty="0"/>
              <a:t> </a:t>
            </a:r>
            <a:r>
              <a:rPr lang="ru-RU" sz="2400" dirty="0" err="1"/>
              <a:t>наступ</a:t>
            </a:r>
            <a:r>
              <a:rPr lang="ru-RU" sz="2400" dirty="0"/>
              <a:t> на </a:t>
            </a:r>
            <a:r>
              <a:rPr lang="ru-RU" sz="2400" dirty="0" err="1"/>
              <a:t>релігійні</a:t>
            </a:r>
            <a:r>
              <a:rPr lang="ru-RU" sz="2400" dirty="0"/>
              <a:t> </a:t>
            </a:r>
            <a:r>
              <a:rPr lang="ru-RU" sz="2400" dirty="0" err="1"/>
              <a:t>організації</a:t>
            </a:r>
            <a:r>
              <a:rPr lang="ru-RU" sz="2400" dirty="0"/>
              <a:t>.</a:t>
            </a:r>
            <a:endParaRPr lang="uk-UA" sz="2400" dirty="0"/>
          </a:p>
        </p:txBody>
      </p:sp>
      <p:pic>
        <p:nvPicPr>
          <p:cNvPr id="2355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2492375"/>
            <a:ext cx="3492500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57880"/>
            <a:ext cx="9144000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Початок </a:t>
            </a:r>
            <a:r>
              <a:rPr lang="ru-RU" sz="48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переслідувань</a:t>
            </a:r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: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1921 </a:t>
            </a: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р. </a:t>
            </a: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лист про </a:t>
            </a:r>
            <a:r>
              <a:rPr lang="ru-RU" sz="2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методи</a:t>
            </a: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антиреліг</a:t>
            </a: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ійної</a:t>
            </a: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аг</a:t>
            </a: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ітації</a:t>
            </a: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і </a:t>
            </a:r>
            <a:r>
              <a:rPr lang="ru-RU" sz="2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пропаганди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13 </a:t>
            </a:r>
            <a:r>
              <a:rPr lang="ru-RU" sz="2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квітня</a:t>
            </a: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1925 </a:t>
            </a:r>
            <a:r>
              <a:rPr lang="ru-RU" sz="2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питання</a:t>
            </a: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про </a:t>
            </a:r>
            <a:r>
              <a:rPr lang="ru-RU" sz="2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автокефалію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3141663"/>
            <a:ext cx="387985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5795963" y="3573463"/>
            <a:ext cx="2879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/>
              <a:t>Секретар ЦК КП (б)У Дмитро Мануїльський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-13855" y="116632"/>
            <a:ext cx="8576697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Організація розколу УАПЦ</a:t>
            </a:r>
          </a:p>
        </p:txBody>
      </p:sp>
      <p:pic>
        <p:nvPicPr>
          <p:cNvPr id="25606" name="Picture 6" descr="ANd9GcQpQ-g_JrNGATwpxKR4T-FebTP1GBC3l0tbnxGN-QCZ091XiDG0v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881188"/>
            <a:ext cx="6553200" cy="4976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97929" y="30171"/>
            <a:ext cx="8617487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Контрзаходи</a:t>
            </a: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митрополита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938213"/>
            <a:ext cx="67691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-10197"/>
            <a:ext cx="4283968" cy="70480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Репресії</a:t>
            </a: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та початок </a:t>
            </a:r>
            <a:r>
              <a:rPr lang="ru-RU" sz="4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гонінь</a:t>
            </a: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:</a:t>
            </a: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1925р початок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репресій</a:t>
            </a:r>
            <a:endParaRPr lang="ru-RU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1926р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безпідставно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заарештовані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єпископи</a:t>
            </a:r>
            <a:endParaRPr lang="ru-RU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25-30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жовтня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1926 р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пройшли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Великі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Покровські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збори</a:t>
            </a:r>
            <a:endParaRPr lang="ru-RU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1927р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дозвіл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на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видання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«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Церква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і </a:t>
            </a:r>
            <a:r>
              <a:rPr lang="ru-RU" sz="2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життя</a:t>
            </a:r>
            <a:r>
              <a:rPr lang="ru-RU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»</a:t>
            </a:r>
          </a:p>
        </p:txBody>
      </p:sp>
      <p:pic>
        <p:nvPicPr>
          <p:cNvPr id="27653" name="Picture 5" descr="ANd9GcQXGiVocK1sFWBF8a49CrG9xphyrlQrmRNQRPbwVdxlXQ9bvD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268413"/>
            <a:ext cx="4140200" cy="3344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07504" y="332656"/>
            <a:ext cx="8642617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Другий</a:t>
            </a:r>
            <a:r>
              <a:rPr lang="ru-RU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4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Всеукраїнський</a:t>
            </a:r>
            <a:r>
              <a:rPr lang="ru-RU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4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церковний</a:t>
            </a:r>
            <a:r>
              <a:rPr lang="ru-RU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собор:</a:t>
            </a:r>
          </a:p>
          <a:p>
            <a:pPr marL="457200" indent="-457200" algn="just">
              <a:buFont typeface="Wingdings" pitchFamily="2" charset="2"/>
              <a:buChar char="v"/>
              <a:defRPr/>
            </a:pP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15 </a:t>
            </a:r>
            <a:r>
              <a:rPr lang="ru-RU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серпня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1927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р. 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лист до </a:t>
            </a:r>
            <a:r>
              <a:rPr lang="ru-RU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влади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УРСР</a:t>
            </a:r>
          </a:p>
          <a:p>
            <a:pPr marL="457200" indent="-457200" algn="just">
              <a:buFont typeface="Wingdings" pitchFamily="2" charset="2"/>
              <a:buChar char="v"/>
              <a:defRPr/>
            </a:pP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Початок </a:t>
            </a:r>
            <a:r>
              <a:rPr lang="ru-RU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жовтня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1927 </a:t>
            </a:r>
            <a:r>
              <a:rPr lang="ru-RU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було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скликано </a:t>
            </a:r>
            <a:r>
              <a:rPr lang="ru-RU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Другий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Всеукраїнський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церковний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`</a:t>
            </a:r>
            <a:r>
              <a:rPr lang="ru-RU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їзд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8676" name="Picture 4" descr="ANd9GcSjk9QIOWZN1oxO50VfstiBow4JckTXh35FRpdJY_Vaz8hLzgN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3573463"/>
            <a:ext cx="5260975" cy="319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-56907" y="27709"/>
            <a:ext cx="9209894" cy="14157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Останні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роки </a:t>
            </a:r>
            <a:r>
              <a:rPr lang="ru-RU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життя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</a:p>
          <a:p>
            <a:pPr algn="just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1929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р.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жив на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подвір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`</a:t>
            </a:r>
            <a:r>
              <a:rPr lang="uk-U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ї </a:t>
            </a:r>
            <a:r>
              <a:rPr lang="uk-UA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Софіївського</a:t>
            </a:r>
            <a:r>
              <a:rPr lang="uk-U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собору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9700" name="Picture 4" descr="ArticleImages_40540_%D0%A1%D0%BE%D1%84%D1%96%D1%8F_%D0%9A%D0%B8%D1%97%D0%B2%D1%81%D1%8C%D0%BA%D0%B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2060575"/>
            <a:ext cx="6983412" cy="4665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38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2462"/>
            <a:ext cx="9144000" cy="32316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Розгром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УАПЦ:</a:t>
            </a:r>
          </a:p>
          <a:p>
            <a:pPr marL="685800" indent="-685800" algn="just">
              <a:buFont typeface="Wingdings" pitchFamily="2" charset="2"/>
              <a:buChar char="q"/>
              <a:defRPr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1929-1930рр. </a:t>
            </a: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фабрикація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справи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«</a:t>
            </a: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Спілка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визволення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УКраїни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</a:p>
          <a:p>
            <a:pPr marL="685800" indent="-685800" algn="just">
              <a:buFont typeface="Wingdings" pitchFamily="2" charset="2"/>
              <a:buChar char="q"/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29-30 </a:t>
            </a: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січня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1930р. </a:t>
            </a: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розпуск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автокефальної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церкви</a:t>
            </a:r>
          </a:p>
          <a:p>
            <a:pPr marL="685800" indent="-685800" algn="just">
              <a:buFont typeface="Wingdings" pitchFamily="2" charset="2"/>
              <a:buChar char="q"/>
              <a:defRPr/>
            </a:pP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0724" name="AutoShape 4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726" name="Picture 6" descr="ANd9GcR8RaS1KTYllYfL9fX6AvT22lDn3f2cBzTOyDvXKeD5htWtQ18C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2060575"/>
            <a:ext cx="3460750" cy="4456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44026"/>
            <a:ext cx="5004048" cy="67403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Загибель</a:t>
            </a:r>
            <a:r>
              <a:rPr lang="ru-RU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</a:p>
          <a:p>
            <a:pPr marL="457200" indent="-457200" algn="just">
              <a:buFont typeface="Wingdings" pitchFamily="2" charset="2"/>
              <a:buChar char="v"/>
              <a:defRPr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1934р.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закриття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Покровської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церкви</a:t>
            </a:r>
          </a:p>
          <a:p>
            <a:pPr marL="457200" indent="-457200" algn="just">
              <a:buFont typeface="Wingdings" pitchFamily="2" charset="2"/>
              <a:buChar char="v"/>
              <a:defRPr/>
            </a:pP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Вересень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1937р.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запрошення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від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отця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Петра</a:t>
            </a:r>
          </a:p>
          <a:p>
            <a:pPr marL="457200" indent="-457200" algn="just">
              <a:buFont typeface="Wingdings" pitchFamily="2" charset="2"/>
              <a:buChar char="v"/>
              <a:defRPr/>
            </a:pP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22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жовтня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1937 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р.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арешт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Василя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Липківського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marL="457200" indent="-457200" algn="just">
              <a:buFont typeface="Wingdings" pitchFamily="2" charset="2"/>
              <a:buChar char="v"/>
              <a:defRPr/>
            </a:pP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20 листопада 1937 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р.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зосуджено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до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розстрілу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marL="457200" indent="-457200" algn="just">
              <a:buFont typeface="Wingdings" pitchFamily="2" charset="2"/>
              <a:buChar char="v"/>
              <a:defRPr/>
            </a:pP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27 листопада 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1937 р.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виконання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вироку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marL="457200" indent="-457200" algn="just">
              <a:buFont typeface="Wingdings" pitchFamily="2" charset="2"/>
              <a:buChar char="v"/>
              <a:defRPr/>
            </a:pP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defRPr/>
            </a:pP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86363" y="381000"/>
            <a:ext cx="370681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Білозір (mp3cut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1380" y="5733254"/>
            <a:ext cx="487363" cy="487363"/>
          </a:xfrm>
          <a:prstGeom prst="rect">
            <a:avLst/>
          </a:prstGeom>
        </p:spPr>
      </p:pic>
      <p:pic>
        <p:nvPicPr>
          <p:cNvPr id="4" name="Білозір (mp3cut.ru) (1)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32440" y="575423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4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8709"/>
            <a:ext cx="9144000" cy="32316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Літературний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доробок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митрополита:</a:t>
            </a:r>
          </a:p>
          <a:p>
            <a:pPr marL="342900" indent="-342900" algn="just">
              <a:buFont typeface="Wingdings" pitchFamily="2" charset="2"/>
              <a:buChar char="Ø"/>
              <a:defRPr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1942р. 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2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Історія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Української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Православної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Церкви» </a:t>
            </a:r>
            <a:r>
              <a:rPr lang="ru-RU" sz="2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була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передана до Львова</a:t>
            </a:r>
          </a:p>
          <a:p>
            <a:pPr marL="342900" indent="-342900" algn="just">
              <a:buFont typeface="Wingdings" pitchFamily="2" charset="2"/>
              <a:buChar char="Ø"/>
              <a:defRPr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1991р. 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твори повернули в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Україну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 </a:t>
            </a:r>
            <a:r>
              <a:rPr lang="ru-RU" sz="2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вивчали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духовних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закладах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3656991"/>
            <a:ext cx="2177478" cy="322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03670" y="3580890"/>
            <a:ext cx="2336660" cy="328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6216" y="3580890"/>
            <a:ext cx="2192857" cy="3244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-28575"/>
            <a:ext cx="9144001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-1782" y="-29167"/>
            <a:ext cx="9144000" cy="33547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Вшанування</a:t>
            </a: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пам</a:t>
            </a:r>
            <a:r>
              <a:rPr 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`</a:t>
            </a:r>
            <a:r>
              <a:rPr lang="uk-UA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яті:</a:t>
            </a:r>
          </a:p>
          <a:p>
            <a:pPr marL="571500" indent="-571500" algn="just">
              <a:buFont typeface="Wingdings" pitchFamily="2" charset="2"/>
              <a:buChar char="v"/>
              <a:defRPr/>
            </a:pP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1983р. </a:t>
            </a:r>
            <a:r>
              <a:rPr lang="uk-UA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США було встановлено величний </a:t>
            </a:r>
            <a:r>
              <a:rPr lang="uk-UA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пам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`</a:t>
            </a:r>
            <a:r>
              <a:rPr lang="uk-UA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ятник</a:t>
            </a:r>
            <a:endParaRPr lang="uk-UA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71500" indent="-571500" algn="just">
              <a:buFont typeface="Wingdings" pitchFamily="2" charset="2"/>
              <a:buChar char="v"/>
              <a:defRPr/>
            </a:pP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2000р. </a:t>
            </a:r>
            <a:r>
              <a:rPr lang="uk-UA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встановлено у Тернополі перший і єдиний </a:t>
            </a:r>
            <a:r>
              <a:rPr lang="uk-UA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пам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`</a:t>
            </a:r>
            <a:r>
              <a:rPr lang="uk-UA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ятник</a:t>
            </a:r>
            <a:r>
              <a:rPr lang="uk-UA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 Україні</a:t>
            </a:r>
          </a:p>
          <a:p>
            <a:pPr marL="571500" indent="-571500" algn="just">
              <a:buFont typeface="Wingdings" pitchFamily="2" charset="2"/>
              <a:buChar char="v"/>
              <a:defRPr/>
            </a:pP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13 </a:t>
            </a:r>
            <a:r>
              <a:rPr lang="uk-UA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травня 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2013р. </a:t>
            </a:r>
            <a:r>
              <a:rPr lang="uk-UA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 про відзначання 150-річчя з 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Дня </a:t>
            </a:r>
            <a:r>
              <a:rPr lang="uk-UA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народження отця</a:t>
            </a:r>
          </a:p>
          <a:p>
            <a:pPr marL="571500" indent="-571500" algn="just">
              <a:buFont typeface="Wingdings" pitchFamily="2" charset="2"/>
              <a:buChar char="v"/>
              <a:defRPr/>
            </a:pPr>
            <a:r>
              <a:rPr lang="uk-UA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 липня 2014 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р. </a:t>
            </a:r>
            <a:r>
              <a:rPr lang="uk-UA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було перейменовано вулицю Леніна на честь Василя </a:t>
            </a:r>
            <a:r>
              <a:rPr lang="uk-UA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Липківського</a:t>
            </a:r>
            <a:r>
              <a:rPr lang="uk-UA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у місті </a:t>
            </a:r>
            <a:r>
              <a:rPr lang="uk-UA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Липовець</a:t>
            </a:r>
            <a:endParaRPr lang="uk-UA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33750"/>
            <a:ext cx="238125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850" y="3410744"/>
            <a:ext cx="2728714" cy="356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150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260648"/>
            <a:ext cx="9144000" cy="27699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Питання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кононізації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</a:p>
          <a:p>
            <a:pPr marL="571500" indent="-571500" algn="just">
              <a:buFont typeface="Courier New" pitchFamily="49" charset="0"/>
              <a:buChar char="o"/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27 листопада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1997р. – День </a:t>
            </a: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пам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`</a:t>
            </a:r>
            <a:r>
              <a:rPr lang="uk-U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яті святих </a:t>
            </a:r>
            <a:r>
              <a:rPr lang="uk-UA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новомучеників</a:t>
            </a:r>
            <a:r>
              <a:rPr lang="uk-U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землі Української</a:t>
            </a:r>
          </a:p>
          <a:p>
            <a:pPr marL="571500" indent="-571500" algn="just">
              <a:buFont typeface="Courier New" pitchFamily="49" charset="0"/>
              <a:buChar char="o"/>
              <a:defRPr/>
            </a:pPr>
            <a:r>
              <a:rPr lang="uk-U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17 листопада 2007 </a:t>
            </a:r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р. </a:t>
            </a:r>
            <a:r>
              <a:rPr lang="uk-U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наукова конференція «Служіння і спадщина митрополита Василя </a:t>
            </a:r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Липківського</a:t>
            </a:r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920" y="2820288"/>
            <a:ext cx="3311525" cy="40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1520" y="4077072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Ікона «Святі українські </a:t>
            </a:r>
            <a:r>
              <a:rPr lang="uk-UA" dirty="0" err="1" smtClean="0"/>
              <a:t>Новомученики</a:t>
            </a:r>
            <a:r>
              <a:rPr lang="uk-UA" dirty="0" smtClean="0"/>
              <a:t> за віру і </a:t>
            </a:r>
            <a:r>
              <a:rPr lang="uk-UA" smtClean="0"/>
              <a:t>рідну Церкву»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45194"/>
            <a:ext cx="9144000" cy="33547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4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Оцінка</a:t>
            </a:r>
            <a:r>
              <a:rPr lang="ru-RU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4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діяльності</a:t>
            </a:r>
            <a:r>
              <a:rPr lang="ru-RU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:</a:t>
            </a:r>
          </a:p>
          <a:p>
            <a:pPr marL="571500" indent="-571500" algn="just">
              <a:buFont typeface="Wingdings" pitchFamily="2" charset="2"/>
              <a:buChar char="Ø"/>
              <a:defRPr/>
            </a:pPr>
            <a:r>
              <a:rPr lang="ru-RU" sz="2400" i="1" dirty="0"/>
              <a:t>1993р </a:t>
            </a:r>
            <a:r>
              <a:rPr lang="ru-RU" sz="2400" i="1" dirty="0" err="1"/>
              <a:t>публікація</a:t>
            </a:r>
            <a:r>
              <a:rPr lang="ru-RU" sz="2400" i="1" dirty="0"/>
              <a:t> «</a:t>
            </a:r>
            <a:r>
              <a:rPr lang="ru-RU" sz="2400" i="1" dirty="0" err="1"/>
              <a:t>Першоієрарх</a:t>
            </a:r>
            <a:r>
              <a:rPr lang="ru-RU" sz="2400" i="1" dirty="0"/>
              <a:t> </a:t>
            </a:r>
            <a:r>
              <a:rPr lang="ru-RU" sz="2400" i="1" dirty="0" err="1"/>
              <a:t>нової</a:t>
            </a:r>
            <a:r>
              <a:rPr lang="ru-RU" sz="2400" i="1" dirty="0"/>
              <a:t> </a:t>
            </a:r>
            <a:r>
              <a:rPr lang="ru-RU" sz="2400" i="1" dirty="0" err="1"/>
              <a:t>української</a:t>
            </a:r>
            <a:r>
              <a:rPr lang="ru-RU" sz="2400" i="1" dirty="0"/>
              <a:t> церкви митрополит Василь </a:t>
            </a:r>
            <a:r>
              <a:rPr lang="ru-RU" sz="2400" i="1" dirty="0" err="1"/>
              <a:t>Липківський</a:t>
            </a:r>
            <a:r>
              <a:rPr lang="ru-RU" sz="2400" i="1" dirty="0"/>
              <a:t>»</a:t>
            </a:r>
            <a:endParaRPr lang="ru-RU" sz="2400" dirty="0"/>
          </a:p>
          <a:p>
            <a:pPr marL="571500" indent="-571500" algn="just">
              <a:buFont typeface="Wingdings" pitchFamily="2" charset="2"/>
              <a:buChar char="Ø"/>
              <a:defRPr/>
            </a:pPr>
            <a:r>
              <a:rPr lang="ru-RU" sz="2400" dirty="0"/>
              <a:t>1997р </a:t>
            </a:r>
            <a:r>
              <a:rPr lang="ru-RU" sz="2400" dirty="0" err="1"/>
              <a:t>монографія</a:t>
            </a:r>
            <a:r>
              <a:rPr lang="ru-RU" sz="2400" dirty="0"/>
              <a:t> Арсена </a:t>
            </a:r>
            <a:r>
              <a:rPr lang="ru-RU" sz="2400" dirty="0" err="1"/>
              <a:t>Зінченка</a:t>
            </a:r>
            <a:endParaRPr lang="ru-RU" sz="2400" dirty="0"/>
          </a:p>
          <a:p>
            <a:pPr marL="571500" indent="-571500" algn="just">
              <a:buFont typeface="Wingdings" pitchFamily="2" charset="2"/>
              <a:buChar char="Ø"/>
              <a:defRPr/>
            </a:pPr>
            <a:r>
              <a:rPr lang="ru-RU" sz="2400" dirty="0"/>
              <a:t>2003р </a:t>
            </a:r>
            <a:r>
              <a:rPr lang="ru-RU" sz="2400" dirty="0" err="1"/>
              <a:t>випуск</a:t>
            </a:r>
            <a:r>
              <a:rPr lang="ru-RU" sz="2400" dirty="0"/>
              <a:t> </a:t>
            </a:r>
            <a:r>
              <a:rPr lang="ru-RU" sz="2400" dirty="0" err="1"/>
              <a:t>твору</a:t>
            </a:r>
            <a:r>
              <a:rPr lang="ru-RU" sz="2400" dirty="0"/>
              <a:t> «</a:t>
            </a:r>
            <a:r>
              <a:rPr lang="ru-RU" sz="2400" dirty="0" err="1"/>
              <a:t>Тіні</a:t>
            </a:r>
            <a:r>
              <a:rPr lang="ru-RU" sz="2400" dirty="0"/>
              <a:t> </a:t>
            </a:r>
            <a:r>
              <a:rPr lang="ru-RU" sz="2400" dirty="0" err="1"/>
              <a:t>незабутих</a:t>
            </a:r>
            <a:r>
              <a:rPr lang="ru-RU" sz="2400" dirty="0"/>
              <a:t> </a:t>
            </a:r>
            <a:r>
              <a:rPr lang="ru-RU" sz="2400" dirty="0" err="1"/>
              <a:t>предків</a:t>
            </a:r>
            <a:r>
              <a:rPr lang="ru-RU" sz="2400" dirty="0"/>
              <a:t>»</a:t>
            </a:r>
          </a:p>
          <a:p>
            <a:pPr marL="571500" indent="-571500" algn="just">
              <a:buFont typeface="Wingdings" pitchFamily="2" charset="2"/>
              <a:buChar char="Ø"/>
              <a:defRPr/>
            </a:pPr>
            <a:r>
              <a:rPr lang="ru-RU" sz="2400" dirty="0"/>
              <a:t>2007р </a:t>
            </a:r>
            <a:r>
              <a:rPr lang="ru-RU" sz="2400" dirty="0" err="1"/>
              <a:t>випущено</a:t>
            </a:r>
            <a:r>
              <a:rPr lang="ru-RU" sz="2400" dirty="0"/>
              <a:t> </a:t>
            </a:r>
            <a:r>
              <a:rPr lang="ru-RU" sz="2400" dirty="0" err="1"/>
              <a:t>багато</a:t>
            </a:r>
            <a:r>
              <a:rPr lang="ru-RU" sz="2400" dirty="0"/>
              <a:t> </a:t>
            </a:r>
            <a:r>
              <a:rPr lang="ru-RU" sz="2400" dirty="0" err="1"/>
              <a:t>літератури</a:t>
            </a:r>
            <a:r>
              <a:rPr lang="ru-RU" sz="2400" dirty="0"/>
              <a:t> до 70 – </a:t>
            </a:r>
            <a:r>
              <a:rPr lang="ru-RU" sz="2400" dirty="0" err="1"/>
              <a:t>річчя</a:t>
            </a:r>
            <a:r>
              <a:rPr lang="ru-RU" sz="2400" dirty="0"/>
              <a:t> митрополита</a:t>
            </a:r>
          </a:p>
          <a:p>
            <a:pPr marL="571500" indent="-571500" algn="just">
              <a:buFont typeface="Wingdings" pitchFamily="2" charset="2"/>
              <a:buChar char="Ø"/>
              <a:defRPr/>
            </a:pP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2781300"/>
            <a:ext cx="30924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vo_Bobul_-_Molitva (mp3cut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528" y="573325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6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542</Words>
  <Application>Microsoft Office PowerPoint</Application>
  <PresentationFormat>Экран (4:3)</PresentationFormat>
  <Paragraphs>84</Paragraphs>
  <Slides>23</Slides>
  <Notes>1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www.PHILka.RU</dc:creator>
  <cp:lastModifiedBy>user</cp:lastModifiedBy>
  <cp:revision>22</cp:revision>
  <dcterms:created xsi:type="dcterms:W3CDTF">2014-10-19T12:02:47Z</dcterms:created>
  <dcterms:modified xsi:type="dcterms:W3CDTF">2014-10-23T11:50:35Z</dcterms:modified>
</cp:coreProperties>
</file>