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6A2E6-BD1C-44DF-808B-10A598CC02B7}" type="datetimeFigureOut">
              <a:rPr lang="ru-RU" smtClean="0"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F63BB-69D3-4066-93FD-A2CB0958C63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cap="all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Переговорные форумы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Выполнил: Лука Иван</a:t>
            </a:r>
          </a:p>
          <a:p>
            <a:r>
              <a:rPr lang="en-US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gr.1RI2</a:t>
            </a:r>
          </a:p>
          <a:p>
            <a:r>
              <a:rPr lang="ru-RU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Факультет международных отношений</a:t>
            </a:r>
          </a:p>
          <a:p>
            <a:r>
              <a:rPr lang="en-US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IRIM</a:t>
            </a:r>
            <a:endParaRPr lang="fr-FR" b="1" i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 прошлом для наиболее крупных международных форумов применялся термин «конгресс».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 Black" pitchFamily="34" charset="0"/>
              </a:rPr>
              <a:t>Венский конгресс 1815 года, </a:t>
            </a:r>
            <a:endParaRPr lang="en-US" sz="2800" dirty="0" smtClean="0">
              <a:latin typeface="Arial Black" pitchFamily="34" charset="0"/>
            </a:endParaRPr>
          </a:p>
          <a:p>
            <a:r>
              <a:rPr lang="ru-RU" sz="2800" dirty="0" smtClean="0">
                <a:latin typeface="Arial Black" pitchFamily="34" charset="0"/>
              </a:rPr>
              <a:t>Парижский </a:t>
            </a:r>
            <a:r>
              <a:rPr lang="ru-RU" sz="2800" dirty="0">
                <a:latin typeface="Arial Black" pitchFamily="34" charset="0"/>
              </a:rPr>
              <a:t>конгресс 1856 года</a:t>
            </a:r>
            <a:r>
              <a:rPr lang="ru-RU" sz="2800" dirty="0" smtClean="0">
                <a:latin typeface="Arial Black" pitchFamily="34" charset="0"/>
              </a:rPr>
              <a:t>,</a:t>
            </a:r>
            <a:endParaRPr lang="en-US" sz="2800" dirty="0" smtClean="0">
              <a:latin typeface="Arial Black" pitchFamily="34" charset="0"/>
            </a:endParaRPr>
          </a:p>
          <a:p>
            <a:r>
              <a:rPr lang="ru-RU" sz="2800" dirty="0" smtClean="0">
                <a:latin typeface="Arial Black" pitchFamily="34" charset="0"/>
              </a:rPr>
              <a:t>Берлинский </a:t>
            </a:r>
            <a:r>
              <a:rPr lang="ru-RU" sz="2800" dirty="0">
                <a:latin typeface="Arial Black" pitchFamily="34" charset="0"/>
              </a:rPr>
              <a:t>конгресс 1878 года.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В наше время конгрессами стали называть форумы общественных сил.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 Black" pitchFamily="34" charset="0"/>
              </a:rPr>
              <a:t>Всемирный конгресс миролюбивых сил 1973 года.</a:t>
            </a:r>
          </a:p>
        </p:txBody>
      </p:sp>
      <p:pic>
        <p:nvPicPr>
          <p:cNvPr id="4" name="Рисунок 3" descr="83ad9f7974YDTEv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2636912"/>
            <a:ext cx="4000500" cy="4048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581128"/>
            <a:ext cx="9144000" cy="20490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    </a:t>
            </a:r>
            <a:r>
              <a:rPr lang="ru-RU" sz="2800" dirty="0" smtClean="0">
                <a:latin typeface="Arial Black" pitchFamily="34" charset="0"/>
              </a:rPr>
              <a:t>Переговоры </a:t>
            </a:r>
            <a:r>
              <a:rPr lang="ru-RU" sz="2800" dirty="0">
                <a:latin typeface="Arial Black" pitchFamily="34" charset="0"/>
              </a:rPr>
              <a:t>по количеству государств, участвующих в них, подразделяются на </a:t>
            </a:r>
            <a:r>
              <a:rPr lang="ru-RU" sz="2800" u="sng" dirty="0">
                <a:latin typeface="Arial Black" pitchFamily="34" charset="0"/>
              </a:rPr>
              <a:t>двусторонние</a:t>
            </a:r>
            <a:r>
              <a:rPr lang="ru-RU" sz="2800" dirty="0">
                <a:latin typeface="Arial Black" pitchFamily="34" charset="0"/>
              </a:rPr>
              <a:t>, когда участников переговоров двое, и </a:t>
            </a:r>
            <a:r>
              <a:rPr lang="ru-RU" sz="2800" u="sng" dirty="0">
                <a:latin typeface="Arial Black" pitchFamily="34" charset="0"/>
              </a:rPr>
              <a:t>многосторонние</a:t>
            </a:r>
            <a:r>
              <a:rPr lang="ru-RU" sz="2800" dirty="0">
                <a:latin typeface="Arial Black" pitchFamily="34" charset="0"/>
              </a:rPr>
              <a:t>, когда число участников больше. </a:t>
            </a:r>
          </a:p>
        </p:txBody>
      </p:sp>
      <p:pic>
        <p:nvPicPr>
          <p:cNvPr id="4" name="Рисунок 3" descr="270814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052736"/>
            <a:ext cx="4248472" cy="3096344"/>
          </a:xfrm>
          <a:prstGeom prst="rect">
            <a:avLst/>
          </a:prstGeom>
        </p:spPr>
      </p:pic>
      <p:pic>
        <p:nvPicPr>
          <p:cNvPr id="5" name="Рисунок 4" descr="74453_1409070046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052736"/>
            <a:ext cx="4412735" cy="30963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21088"/>
            <a:ext cx="9144000" cy="2448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   </a:t>
            </a:r>
            <a:r>
              <a:rPr lang="ru-RU" sz="2800" dirty="0" smtClean="0">
                <a:latin typeface="Arial Black" pitchFamily="34" charset="0"/>
              </a:rPr>
              <a:t>Многосторонние </a:t>
            </a:r>
            <a:r>
              <a:rPr lang="ru-RU" sz="2800" dirty="0">
                <a:latin typeface="Arial Black" pitchFamily="34" charset="0"/>
              </a:rPr>
              <a:t>переговоры во все большей степени приобретают значение основного метода регулирования международных отношений на глобальном и региональном уровнях. </a:t>
            </a:r>
            <a:endParaRPr lang="ru-RU" dirty="0"/>
          </a:p>
        </p:txBody>
      </p:sp>
      <p:pic>
        <p:nvPicPr>
          <p:cNvPr id="4" name="Рисунок 3" descr="886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88640"/>
            <a:ext cx="584835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97152"/>
            <a:ext cx="9144000" cy="194421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   </a:t>
            </a:r>
            <a:r>
              <a:rPr lang="ru-RU" sz="2400" dirty="0" smtClean="0">
                <a:latin typeface="Arial Black" pitchFamily="34" charset="0"/>
              </a:rPr>
              <a:t>Венская </a:t>
            </a:r>
            <a:r>
              <a:rPr lang="ru-RU" sz="2400" dirty="0">
                <a:latin typeface="Arial Black" pitchFamily="34" charset="0"/>
              </a:rPr>
              <a:t>конвенция о дипломатических отношениях 1961 года рассматривает переговоры послов с правительствами государств, где они аккредитованы, в качестве одной из основных функций дипломатических представительств. </a:t>
            </a:r>
          </a:p>
        </p:txBody>
      </p:sp>
      <p:pic>
        <p:nvPicPr>
          <p:cNvPr id="4" name="Рисунок 3" descr="05156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116632"/>
            <a:ext cx="3395105" cy="48157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861048"/>
            <a:ext cx="9144000" cy="27363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   </a:t>
            </a:r>
            <a:r>
              <a:rPr lang="ru-RU" sz="2400" u="sng" dirty="0" smtClean="0">
                <a:latin typeface="Arial Black" pitchFamily="34" charset="0"/>
              </a:rPr>
              <a:t>Послы</a:t>
            </a:r>
            <a:r>
              <a:rPr lang="ru-RU" sz="2400" dirty="0" smtClean="0">
                <a:latin typeface="Arial Black" pitchFamily="34" charset="0"/>
              </a:rPr>
              <a:t> </a:t>
            </a:r>
            <a:r>
              <a:rPr lang="ru-RU" sz="2400" dirty="0">
                <a:latin typeface="Arial Black" pitchFamily="34" charset="0"/>
              </a:rPr>
              <a:t>являются, </a:t>
            </a:r>
            <a:r>
              <a:rPr lang="ru-RU" sz="2400" u="sng" dirty="0" smtClean="0">
                <a:latin typeface="Arial Black" pitchFamily="34" charset="0"/>
              </a:rPr>
              <a:t>естественными </a:t>
            </a:r>
            <a:r>
              <a:rPr lang="ru-RU" sz="2400" u="sng" dirty="0">
                <a:latin typeface="Arial Black" pitchFamily="34" charset="0"/>
              </a:rPr>
              <a:t>и общепризнанными представителями государств</a:t>
            </a:r>
            <a:r>
              <a:rPr lang="ru-RU" sz="2400" dirty="0">
                <a:latin typeface="Arial Black" pitchFamily="34" charset="0"/>
              </a:rPr>
              <a:t>, которым может поручаться ведение переговоров с государством пребывания как </a:t>
            </a:r>
            <a:r>
              <a:rPr lang="ru-RU" sz="2400" u="sng" dirty="0">
                <a:latin typeface="Arial Black" pitchFamily="34" charset="0"/>
              </a:rPr>
              <a:t>по текущим вопросам двусторонних отношений</a:t>
            </a:r>
            <a:r>
              <a:rPr lang="ru-RU" sz="2400" dirty="0">
                <a:latin typeface="Arial Black" pitchFamily="34" charset="0"/>
              </a:rPr>
              <a:t>, так и </a:t>
            </a:r>
            <a:r>
              <a:rPr lang="ru-RU" sz="2400" u="sng" dirty="0">
                <a:latin typeface="Arial Black" pitchFamily="34" charset="0"/>
              </a:rPr>
              <a:t>по крупным проблемам</a:t>
            </a:r>
            <a:r>
              <a:rPr lang="ru-RU" sz="2400" dirty="0">
                <a:latin typeface="Arial Black" pitchFamily="34" charset="0"/>
              </a:rPr>
              <a:t>, ведущим к заключению межгосударственных соглашений.</a:t>
            </a:r>
          </a:p>
        </p:txBody>
      </p:sp>
      <p:pic>
        <p:nvPicPr>
          <p:cNvPr id="4" name="Рисунок 3" descr="posol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188640"/>
            <a:ext cx="4824536" cy="36184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36901"/>
            <a:ext cx="9144000" cy="2121099"/>
          </a:xfrm>
        </p:spPr>
        <p:txBody>
          <a:bodyPr>
            <a:noAutofit/>
          </a:bodyPr>
          <a:lstStyle/>
          <a:p>
            <a:r>
              <a:rPr lang="ru-RU" sz="2400" dirty="0">
                <a:latin typeface="Arial Black" pitchFamily="34" charset="0"/>
              </a:rPr>
              <a:t>Важная особенность переговорной практики современности заключается во все более частом и непосредственном участии в переговорах </a:t>
            </a:r>
            <a:r>
              <a:rPr lang="ru-RU" sz="2400" u="sng" dirty="0">
                <a:latin typeface="Arial Black" pitchFamily="34" charset="0"/>
              </a:rPr>
              <a:t>министров иностранных дел и руководителей государств. </a:t>
            </a:r>
          </a:p>
        </p:txBody>
      </p:sp>
      <p:pic>
        <p:nvPicPr>
          <p:cNvPr id="4" name="Рисунок 3" descr="84776_gher.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268760"/>
            <a:ext cx="4104456" cy="2850317"/>
          </a:xfrm>
          <a:prstGeom prst="rect">
            <a:avLst/>
          </a:prstGeom>
        </p:spPr>
      </p:pic>
      <p:pic>
        <p:nvPicPr>
          <p:cNvPr id="5" name="Рисунок 4" descr="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268760"/>
            <a:ext cx="4095750" cy="28803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13176"/>
            <a:ext cx="9144000" cy="18448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Arial Black" pitchFamily="34" charset="0"/>
              </a:rPr>
              <a:t>  </a:t>
            </a:r>
            <a:r>
              <a:rPr lang="ru-RU" sz="2400" dirty="0" smtClean="0">
                <a:latin typeface="Arial Black" pitchFamily="34" charset="0"/>
              </a:rPr>
              <a:t>После </a:t>
            </a:r>
            <a:r>
              <a:rPr lang="ru-RU" sz="2400" dirty="0">
                <a:latin typeface="Arial Black" pitchFamily="34" charset="0"/>
              </a:rPr>
              <a:t>развала Советского Союза дипломатия Российской Федерации широко использовала для переговоров с бывшими союзными республиками </a:t>
            </a:r>
            <a:r>
              <a:rPr lang="ru-RU" sz="2400" u="sng" dirty="0">
                <a:latin typeface="Arial Black" pitchFamily="34" charset="0"/>
              </a:rPr>
              <a:t>государственные </a:t>
            </a:r>
            <a:r>
              <a:rPr lang="ru-RU" sz="2400" u="sng" dirty="0" smtClean="0">
                <a:latin typeface="Arial Black" pitchFamily="34" charset="0"/>
              </a:rPr>
              <a:t>делегации.</a:t>
            </a:r>
            <a:endParaRPr lang="ru-RU" sz="2400" u="sng" dirty="0">
              <a:latin typeface="Arial Black" pitchFamily="34" charset="0"/>
            </a:endParaRPr>
          </a:p>
        </p:txBody>
      </p:sp>
      <p:pic>
        <p:nvPicPr>
          <p:cNvPr id="4" name="Рисунок 3" descr="gos_dr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88640"/>
            <a:ext cx="6768752" cy="45147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cap="all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формы </a:t>
            </a:r>
            <a:r>
              <a:rPr lang="ru-RU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переговоров</a:t>
            </a:r>
            <a:endParaRPr lang="ru-RU" b="1" cap="all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latin typeface="Arial Black" pitchFamily="34" charset="0"/>
              </a:rPr>
              <a:t>консультации, </a:t>
            </a:r>
            <a:endParaRPr lang="ru-RU" sz="2800" dirty="0" smtClean="0">
              <a:latin typeface="Arial Black" pitchFamily="34" charset="0"/>
            </a:endParaRPr>
          </a:p>
          <a:p>
            <a:r>
              <a:rPr lang="ru-RU" sz="2800" dirty="0" smtClean="0">
                <a:latin typeface="Arial Black" pitchFamily="34" charset="0"/>
              </a:rPr>
              <a:t>неформальные </a:t>
            </a:r>
            <a:r>
              <a:rPr lang="ru-RU" sz="2800" dirty="0">
                <a:latin typeface="Arial Black" pitchFamily="34" charset="0"/>
              </a:rPr>
              <a:t>и рабочие встречи, </a:t>
            </a:r>
            <a:endParaRPr lang="ru-RU" sz="2800" dirty="0" smtClean="0">
              <a:latin typeface="Arial Black" pitchFamily="34" charset="0"/>
            </a:endParaRPr>
          </a:p>
          <a:p>
            <a:r>
              <a:rPr lang="ru-RU" sz="2800" dirty="0" smtClean="0">
                <a:latin typeface="Arial Black" pitchFamily="34" charset="0"/>
              </a:rPr>
              <a:t>специально </a:t>
            </a:r>
            <a:r>
              <a:rPr lang="ru-RU" sz="2800" dirty="0">
                <a:latin typeface="Arial Black" pitchFamily="34" charset="0"/>
              </a:rPr>
              <a:t>организуемые переговорные форумы, </a:t>
            </a:r>
            <a:endParaRPr lang="ru-RU" sz="2800" dirty="0" smtClean="0">
              <a:latin typeface="Arial Black" pitchFamily="34" charset="0"/>
            </a:endParaRPr>
          </a:p>
          <a:p>
            <a:r>
              <a:rPr lang="ru-RU" sz="2800" dirty="0" smtClean="0">
                <a:latin typeface="Arial Black" pitchFamily="34" charset="0"/>
              </a:rPr>
              <a:t>официальные </a:t>
            </a:r>
            <a:r>
              <a:rPr lang="ru-RU" sz="2800" dirty="0">
                <a:latin typeface="Arial Black" pitchFamily="34" charset="0"/>
              </a:rPr>
              <a:t>и государственные визиты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Многосторонние переговоры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cap="all" dirty="0">
                <a:latin typeface="Arial Black" pitchFamily="34" charset="0"/>
              </a:rPr>
              <a:t>с</a:t>
            </a:r>
            <a:r>
              <a:rPr lang="ru-RU" sz="2800" cap="small" dirty="0">
                <a:latin typeface="Arial Black" pitchFamily="34" charset="0"/>
              </a:rPr>
              <a:t>ессионные </a:t>
            </a:r>
            <a:endParaRPr lang="ru-RU" sz="2800" cap="small" dirty="0" smtClean="0">
              <a:latin typeface="Arial Black" pitchFamily="34" charset="0"/>
            </a:endParaRPr>
          </a:p>
          <a:p>
            <a:r>
              <a:rPr lang="ru-RU" sz="2800" cap="all" dirty="0" err="1">
                <a:latin typeface="Arial Black" pitchFamily="34" charset="0"/>
              </a:rPr>
              <a:t>н</a:t>
            </a:r>
            <a:r>
              <a:rPr lang="ru-RU" sz="2800" cap="small" dirty="0" err="1">
                <a:latin typeface="Arial Black" pitchFamily="34" charset="0"/>
              </a:rPr>
              <a:t>есессионные</a:t>
            </a:r>
            <a:endParaRPr lang="ru-RU" sz="2800" cap="small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сессионные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532859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Arial Black" pitchFamily="34" charset="0"/>
              </a:rPr>
              <a:t>Организации Объединенных Наций по вопросам образования, науки и культуры (</a:t>
            </a:r>
            <a:r>
              <a:rPr lang="ru-RU" u="sng" dirty="0">
                <a:latin typeface="Arial Black" pitchFamily="34" charset="0"/>
              </a:rPr>
              <a:t>ЮНЕСКО</a:t>
            </a:r>
            <a:r>
              <a:rPr lang="ru-RU" dirty="0">
                <a:latin typeface="Arial Black" pitchFamily="34" charset="0"/>
              </a:rPr>
              <a:t>), </a:t>
            </a:r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Организации </a:t>
            </a:r>
            <a:r>
              <a:rPr lang="ru-RU" dirty="0">
                <a:latin typeface="Arial Black" pitchFamily="34" charset="0"/>
              </a:rPr>
              <a:t>Объединенных Наций по промышленному развитию (</a:t>
            </a:r>
            <a:r>
              <a:rPr lang="ru-RU" u="sng" dirty="0">
                <a:latin typeface="Arial Black" pitchFamily="34" charset="0"/>
              </a:rPr>
              <a:t>ЮНИДО</a:t>
            </a:r>
            <a:r>
              <a:rPr lang="ru-RU" dirty="0" smtClean="0">
                <a:latin typeface="Arial Black" pitchFamily="34" charset="0"/>
              </a:rPr>
              <a:t>),</a:t>
            </a:r>
          </a:p>
          <a:p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>
                <a:latin typeface="Arial Black" pitchFamily="34" charset="0"/>
              </a:rPr>
              <a:t>Продовольственной и сельскохозяйственной организации ООН (</a:t>
            </a:r>
            <a:r>
              <a:rPr lang="ru-RU" u="sng" dirty="0">
                <a:latin typeface="Arial Black" pitchFamily="34" charset="0"/>
              </a:rPr>
              <a:t>ФАО</a:t>
            </a:r>
            <a:r>
              <a:rPr lang="ru-RU" dirty="0">
                <a:latin typeface="Arial Black" pitchFamily="34" charset="0"/>
              </a:rPr>
              <a:t>) и др</a:t>
            </a:r>
            <a:r>
              <a:rPr lang="ru-RU" dirty="0" smtClean="0">
                <a:latin typeface="Arial Black" pitchFamily="34" charset="0"/>
              </a:rPr>
              <a:t>.,</a:t>
            </a:r>
          </a:p>
          <a:p>
            <a:r>
              <a:rPr lang="ru-RU" dirty="0" smtClean="0">
                <a:latin typeface="Arial Black" pitchFamily="34" charset="0"/>
              </a:rPr>
              <a:t> Ассоциация </a:t>
            </a:r>
            <a:r>
              <a:rPr lang="ru-RU" dirty="0">
                <a:latin typeface="Arial Black" pitchFamily="34" charset="0"/>
              </a:rPr>
              <a:t>государств Юго-Восточной Азии (</a:t>
            </a:r>
            <a:r>
              <a:rPr lang="ru-RU" u="sng" dirty="0">
                <a:latin typeface="Arial Black" pitchFamily="34" charset="0"/>
              </a:rPr>
              <a:t>АСЕАН</a:t>
            </a:r>
            <a:r>
              <a:rPr lang="ru-RU" dirty="0" smtClean="0">
                <a:latin typeface="Arial Black" pitchFamily="34" charset="0"/>
              </a:rPr>
              <a:t>),</a:t>
            </a:r>
          </a:p>
          <a:p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>
                <a:latin typeface="Arial Black" pitchFamily="34" charset="0"/>
              </a:rPr>
              <a:t>форум Азиатско-Тихоокеанского экономического сотрудничества (</a:t>
            </a:r>
            <a:r>
              <a:rPr lang="ru-RU" u="sng" dirty="0">
                <a:latin typeface="Arial Black" pitchFamily="34" charset="0"/>
              </a:rPr>
              <a:t>АТЭС</a:t>
            </a:r>
            <a:r>
              <a:rPr lang="ru-RU" dirty="0">
                <a:latin typeface="Arial Black" pitchFamily="34" charset="0"/>
              </a:rPr>
              <a:t>), </a:t>
            </a:r>
            <a:endParaRPr lang="ru-RU" dirty="0" smtClean="0">
              <a:latin typeface="Arial Black" pitchFamily="34" charset="0"/>
            </a:endParaRPr>
          </a:p>
          <a:p>
            <a:r>
              <a:rPr lang="ru-RU" u="sng" dirty="0" smtClean="0">
                <a:latin typeface="Arial Black" pitchFamily="34" charset="0"/>
              </a:rPr>
              <a:t>Евразийское </a:t>
            </a:r>
            <a:r>
              <a:rPr lang="ru-RU" u="sng" dirty="0">
                <a:latin typeface="Arial Black" pitchFamily="34" charset="0"/>
              </a:rPr>
              <a:t>экономическое сообщество</a:t>
            </a:r>
            <a:r>
              <a:rPr lang="ru-RU" dirty="0">
                <a:latin typeface="Arial Black" pitchFamily="34" charset="0"/>
              </a:rPr>
              <a:t>, </a:t>
            </a:r>
            <a:endParaRPr lang="ru-RU" dirty="0" smtClean="0">
              <a:latin typeface="Arial Black" pitchFamily="34" charset="0"/>
            </a:endParaRPr>
          </a:p>
          <a:p>
            <a:r>
              <a:rPr lang="ru-RU" u="sng" dirty="0" smtClean="0">
                <a:latin typeface="Arial Black" pitchFamily="34" charset="0"/>
              </a:rPr>
              <a:t>Шанхайская организация сотрудничества</a:t>
            </a:r>
            <a:r>
              <a:rPr lang="ru-RU" dirty="0" smtClean="0">
                <a:latin typeface="Arial Black" pitchFamily="34" charset="0"/>
              </a:rPr>
              <a:t>,</a:t>
            </a:r>
            <a:endParaRPr lang="ru-RU" dirty="0">
              <a:latin typeface="Arial Black" pitchFamily="34" charset="0"/>
            </a:endParaRPr>
          </a:p>
          <a:p>
            <a:r>
              <a:rPr lang="ru-RU" dirty="0">
                <a:latin typeface="Arial Black" pitchFamily="34" charset="0"/>
              </a:rPr>
              <a:t>«G-8» </a:t>
            </a:r>
            <a:r>
              <a:rPr lang="ru-RU" dirty="0" smtClean="0">
                <a:latin typeface="Arial Black" pitchFamily="34" charset="0"/>
              </a:rPr>
              <a:t>{-«</a:t>
            </a:r>
            <a:r>
              <a:rPr lang="ru-RU" u="sng" dirty="0" smtClean="0">
                <a:latin typeface="Arial Black" pitchFamily="34" charset="0"/>
              </a:rPr>
              <a:t>Большая восьмерка</a:t>
            </a:r>
            <a:r>
              <a:rPr lang="ru-RU" dirty="0" smtClean="0">
                <a:latin typeface="Arial Black" pitchFamily="34" charset="0"/>
              </a:rPr>
              <a:t>»)</a:t>
            </a:r>
            <a:r>
              <a:rPr lang="ru-RU" dirty="0" smtClean="0">
                <a:latin typeface="Arial Black" pitchFamily="34" charset="0"/>
              </a:rPr>
              <a:t> и т.д.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Совет Безопасности ООН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25144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 Black" pitchFamily="34" charset="0"/>
              </a:rPr>
              <a:t>Этот орган несет главную </a:t>
            </a:r>
            <a:r>
              <a:rPr lang="ru-RU" sz="2800" u="sng" dirty="0">
                <a:latin typeface="Arial Black" pitchFamily="34" charset="0"/>
              </a:rPr>
              <a:t>ответственность за поддержание международного мира и безопасности</a:t>
            </a:r>
            <a:r>
              <a:rPr lang="ru-RU" sz="2800" dirty="0">
                <a:latin typeface="Arial Black" pitchFamily="34" charset="0"/>
              </a:rPr>
              <a:t>, и его заседания созываются в любой момент, когда это диктуют обстоятельства</a:t>
            </a:r>
            <a:r>
              <a:rPr lang="ru-RU" sz="2800" dirty="0" smtClean="0">
                <a:latin typeface="Arial Black" pitchFamily="34" charset="0"/>
              </a:rPr>
              <a:t>.</a:t>
            </a:r>
          </a:p>
          <a:p>
            <a:r>
              <a:rPr lang="ru-RU" sz="2800" dirty="0" smtClean="0">
                <a:latin typeface="Arial Black" pitchFamily="34" charset="0"/>
              </a:rPr>
              <a:t> </a:t>
            </a:r>
            <a:r>
              <a:rPr lang="ru-RU" sz="2800" dirty="0">
                <a:latin typeface="Arial Black" pitchFamily="34" charset="0"/>
              </a:rPr>
              <a:t>Совет Безопасности состоит из </a:t>
            </a:r>
            <a:r>
              <a:rPr lang="ru-RU" sz="2800" u="sng" dirty="0">
                <a:latin typeface="Arial Black" pitchFamily="34" charset="0"/>
              </a:rPr>
              <a:t>15 членов - 5 постоянных: Россия, США, КНР, Франция и Великобритания и 10 непостоянных, избираемых Генеральной Ассамблеей ООН на два года.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СНГ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841776"/>
            <a:ext cx="8686800" cy="201622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 Black" pitchFamily="34" charset="0"/>
              </a:rPr>
              <a:t>Роль важного инструмента поддержания и регулирования многоплановых связей между постсоветскими государствами играет </a:t>
            </a:r>
            <a:r>
              <a:rPr lang="ru-RU" sz="2400" u="sng" dirty="0">
                <a:latin typeface="Arial Black" pitchFamily="34" charset="0"/>
              </a:rPr>
              <a:t>Содружество Независимых Государств</a:t>
            </a:r>
            <a:r>
              <a:rPr lang="ru-RU" sz="2400" dirty="0">
                <a:latin typeface="Arial Black" pitchFamily="34" charset="0"/>
              </a:rPr>
              <a:t>.</a:t>
            </a:r>
          </a:p>
        </p:txBody>
      </p:sp>
      <p:pic>
        <p:nvPicPr>
          <p:cNvPr id="4" name="Рисунок 3" descr="ci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88640"/>
            <a:ext cx="2857500" cy="1428750"/>
          </a:xfrm>
          <a:prstGeom prst="rect">
            <a:avLst/>
          </a:prstGeom>
        </p:spPr>
      </p:pic>
      <p:pic>
        <p:nvPicPr>
          <p:cNvPr id="5" name="Рисунок 4" descr="s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700808"/>
            <a:ext cx="7668344" cy="310039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несессионные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808909"/>
            <a:ext cx="9144000" cy="2049091"/>
          </a:xfrm>
        </p:spPr>
        <p:txBody>
          <a:bodyPr>
            <a:normAutofit fontScale="85000" lnSpcReduction="10000"/>
          </a:bodyPr>
          <a:lstStyle/>
          <a:p>
            <a:r>
              <a:rPr lang="ru-RU" sz="2400" u="sng" dirty="0" smtClean="0">
                <a:latin typeface="Arial Black" pitchFamily="34" charset="0"/>
              </a:rPr>
              <a:t>ОБСЕ </a:t>
            </a:r>
            <a:r>
              <a:rPr lang="ru-RU" sz="2400" dirty="0" smtClean="0">
                <a:latin typeface="Arial Black" pitchFamily="34" charset="0"/>
              </a:rPr>
              <a:t>- совещание </a:t>
            </a:r>
            <a:r>
              <a:rPr lang="ru-RU" sz="2400" dirty="0">
                <a:latin typeface="Arial Black" pitchFamily="34" charset="0"/>
              </a:rPr>
              <a:t>по безопасности и сотрудничеству в Европе, состоявшееся в 1975 году. Оно было созвано для рассмотрения и решения проблем безопасности и сотрудничества в обширном регионе, охватывающем все европейские страны, США и Канаду</a:t>
            </a:r>
            <a:r>
              <a:rPr lang="ru-RU" sz="2400" dirty="0" smtClean="0">
                <a:latin typeface="Arial Black" pitchFamily="34" charset="0"/>
              </a:rPr>
              <a:t>. </a:t>
            </a:r>
            <a:r>
              <a:rPr lang="ru-RU" sz="2400" dirty="0">
                <a:latin typeface="Arial Black" pitchFamily="34" charset="0"/>
              </a:rPr>
              <a:t>С тех пор Совещание было преобразовано в </a:t>
            </a:r>
            <a:r>
              <a:rPr lang="ru-RU" sz="2400" u="sng" dirty="0">
                <a:latin typeface="Arial Black" pitchFamily="34" charset="0"/>
              </a:rPr>
              <a:t>Организацию по безопасности и сотрудничеству в </a:t>
            </a:r>
            <a:r>
              <a:rPr lang="ru-RU" sz="2400" u="sng" dirty="0" smtClean="0">
                <a:latin typeface="Arial Black" pitchFamily="34" charset="0"/>
              </a:rPr>
              <a:t>Европе</a:t>
            </a:r>
            <a:r>
              <a:rPr lang="ru-RU" sz="2400" dirty="0" smtClean="0">
                <a:latin typeface="Arial Black" pitchFamily="34" charset="0"/>
              </a:rPr>
              <a:t>.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4" name="Рисунок 3" descr="Nkd8kT9Ald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1052736"/>
            <a:ext cx="5292080" cy="3307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432</Words>
  <Application>Microsoft Office PowerPoint</Application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Переговорные форумы </vt:lpstr>
      <vt:lpstr>В прошлом для наиболее крупных международных форумов применялся термин «конгресс». </vt:lpstr>
      <vt:lpstr>В наше время конгрессами стали называть форумы общественных сил. </vt:lpstr>
      <vt:lpstr>Слайд 4</vt:lpstr>
      <vt:lpstr>Слайд 5</vt:lpstr>
      <vt:lpstr>Слайд 6</vt:lpstr>
      <vt:lpstr>Слайд 7</vt:lpstr>
      <vt:lpstr>Слайд 8</vt:lpstr>
      <vt:lpstr>Слайд 9</vt:lpstr>
      <vt:lpstr>формы переговоров</vt:lpstr>
      <vt:lpstr>Многосторонние переговоры </vt:lpstr>
      <vt:lpstr>сессионные  </vt:lpstr>
      <vt:lpstr>Совет Безопасности ООН</vt:lpstr>
      <vt:lpstr>СНГ</vt:lpstr>
      <vt:lpstr>несессионные </vt:lpstr>
    </vt:vector>
  </TitlesOfParts>
  <Company>CtrlSoft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TMD User</dc:creator>
  <cp:lastModifiedBy>TMD User</cp:lastModifiedBy>
  <cp:revision>6</cp:revision>
  <dcterms:created xsi:type="dcterms:W3CDTF">2014-10-15T21:01:59Z</dcterms:created>
  <dcterms:modified xsi:type="dcterms:W3CDTF">2014-10-15T22:00:09Z</dcterms:modified>
</cp:coreProperties>
</file>