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02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AF0D0-1903-4528-B6C9-FAEFA94E7E48}" type="datetimeFigureOut">
              <a:rPr lang="ru-RU" smtClean="0"/>
              <a:pPr/>
              <a:t>29.06.2015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F1A67-18FD-4522-9E63-DFDA395103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1368152" cy="13681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32656"/>
            <a:ext cx="7772400" cy="18002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Государственный медицинский университет г. Семей</a:t>
            </a:r>
            <a:br>
              <a:rPr lang="ru-RU" sz="3600" dirty="0" smtClean="0"/>
            </a:br>
            <a:r>
              <a:rPr lang="ru-RU" sz="3600" dirty="0" smtClean="0"/>
              <a:t>Кафедра Общей хирургии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4869160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u="sng" dirty="0" smtClean="0"/>
              <a:t>Составители</a:t>
            </a:r>
            <a:r>
              <a:rPr lang="ru-RU" sz="2400" dirty="0" smtClean="0"/>
              <a:t>: к.м.н., </a:t>
            </a:r>
          </a:p>
          <a:p>
            <a:pPr algn="ctr"/>
            <a:r>
              <a:rPr lang="ru-RU" sz="2400" dirty="0" smtClean="0"/>
              <a:t>асс. кафедры Абылхаиров К.Т.</a:t>
            </a:r>
          </a:p>
          <a:p>
            <a:pPr algn="ctr"/>
            <a:r>
              <a:rPr lang="ru-RU" sz="2400" dirty="0" smtClean="0"/>
              <a:t>Асс. кафедры Катренов К.Ш.</a:t>
            </a:r>
          </a:p>
          <a:p>
            <a:pPr algn="ctr"/>
            <a:r>
              <a:rPr lang="ru-RU" sz="2400" dirty="0" smtClean="0"/>
              <a:t>Асс. Бекжасарова Д.К.</a:t>
            </a:r>
            <a:endParaRPr lang="ru-RU" sz="2400" dirty="0"/>
          </a:p>
        </p:txBody>
      </p:sp>
      <p:pic>
        <p:nvPicPr>
          <p:cNvPr id="1027" name="Picture 3" descr="C:\Users\1\Desktop\otkrytki-s-dnem-medicinskoj-sest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2555776" cy="3284984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276872"/>
            <a:ext cx="8424936" cy="2232248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Рекомендации по заполнению дневника по учебно – производственной практике </a:t>
            </a:r>
            <a:r>
              <a:rPr lang="ru-RU" b="1" i="1" dirty="0" smtClean="0">
                <a:solidFill>
                  <a:srgbClr val="FF0000"/>
                </a:solidFill>
              </a:rPr>
              <a:t>«Помощник </a:t>
            </a:r>
            <a:r>
              <a:rPr lang="ru-RU" b="1" i="1" dirty="0">
                <a:solidFill>
                  <a:srgbClr val="FF0000"/>
                </a:solidFill>
              </a:rPr>
              <a:t>процедурной медицинской </a:t>
            </a:r>
            <a:r>
              <a:rPr lang="ru-RU" b="1" i="1" dirty="0" smtClean="0">
                <a:solidFill>
                  <a:srgbClr val="FF0000"/>
                </a:solidFill>
              </a:rPr>
              <a:t>сестры» </a:t>
            </a:r>
            <a:r>
              <a:rPr lang="ru-RU" dirty="0" smtClean="0">
                <a:solidFill>
                  <a:srgbClr val="FF0000"/>
                </a:solidFill>
              </a:rPr>
              <a:t>для студентов 3 курса ОМФ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4-sovetov-o-tom-kak-stat-schastlivey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21"/>
            <a:ext cx="9144000" cy="684217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Содержание первой страницы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551723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Государственный медицинский университет г. Семей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ДНЕВНИК</a:t>
            </a:r>
          </a:p>
          <a:p>
            <a:pPr marL="0" indent="0" algn="ctr">
              <a:buNone/>
            </a:pPr>
            <a:r>
              <a:rPr lang="ru-RU" sz="2300" b="1" dirty="0" smtClean="0">
                <a:latin typeface="+mj-lt"/>
              </a:rPr>
              <a:t>по учебно-производственной практике </a:t>
            </a:r>
            <a:r>
              <a:rPr lang="ru-RU" sz="2300" b="1" dirty="0">
                <a:latin typeface="+mj-lt"/>
              </a:rPr>
              <a:t>«Помощник процедурной медицинской сестры».</a:t>
            </a:r>
          </a:p>
          <a:p>
            <a:pPr marL="0" indent="0" algn="ctr">
              <a:buNone/>
            </a:pPr>
            <a:r>
              <a:rPr lang="kk-KZ" sz="2300" b="1" dirty="0" smtClean="0">
                <a:latin typeface="+mj-lt"/>
                <a:cs typeface="Times New Roman" pitchFamily="18" charset="0"/>
              </a:rPr>
              <a:t>	</a:t>
            </a:r>
            <a:endParaRPr lang="ru-RU" sz="2300" b="1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300" b="1" dirty="0" smtClean="0">
                <a:latin typeface="+mj-lt"/>
                <a:cs typeface="Times New Roman" pitchFamily="18" charset="0"/>
              </a:rPr>
              <a:t>ФИО студента: Баезов Данияр Ахметжанович	</a:t>
            </a:r>
            <a:endParaRPr lang="ru-RU" sz="2300" b="1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300" b="1" dirty="0" smtClean="0">
                <a:latin typeface="+mj-lt"/>
                <a:cs typeface="Times New Roman" pitchFamily="18" charset="0"/>
              </a:rPr>
              <a:t>Специальность: Общая медицина				</a:t>
            </a:r>
            <a:endParaRPr lang="ru-RU" sz="2300" b="1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300" b="1" dirty="0" smtClean="0">
                <a:latin typeface="+mj-lt"/>
                <a:cs typeface="Times New Roman" pitchFamily="18" charset="0"/>
              </a:rPr>
              <a:t>Курс: 3;  Группа: 322			             </a:t>
            </a:r>
            <a:endParaRPr lang="ru-RU" sz="2300" b="1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300" b="1" dirty="0">
                <a:latin typeface="+mj-lt"/>
              </a:rPr>
              <a:t>Срок прохождения практики </a:t>
            </a:r>
            <a:r>
              <a:rPr lang="kk-KZ" sz="2300" b="1" dirty="0" smtClean="0">
                <a:latin typeface="+mj-lt"/>
                <a:cs typeface="Times New Roman" pitchFamily="18" charset="0"/>
              </a:rPr>
              <a:t>: 	18.05.2015-02.06.2015 г.	                             	</a:t>
            </a:r>
            <a:endParaRPr lang="ru-RU" sz="2300" b="1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300" b="1" dirty="0" smtClean="0">
                <a:latin typeface="+mj-lt"/>
                <a:cs typeface="Times New Roman" pitchFamily="18" charset="0"/>
              </a:rPr>
              <a:t>Кафедра: Общей хирургии 						</a:t>
            </a:r>
          </a:p>
          <a:p>
            <a:pPr marL="0" indent="0">
              <a:buNone/>
            </a:pPr>
            <a:r>
              <a:rPr lang="ru-RU" sz="2300" b="1" dirty="0" smtClean="0">
                <a:latin typeface="+mj-lt"/>
                <a:cs typeface="Times New Roman" pitchFamily="18" charset="0"/>
              </a:rPr>
              <a:t>База практики: Больница скорой медицинской помощи г. Семей.				</a:t>
            </a:r>
          </a:p>
          <a:p>
            <a:pPr marL="0" indent="0">
              <a:buNone/>
            </a:pPr>
            <a:endParaRPr lang="ru-RU" sz="2300" b="1" dirty="0" smtClean="0">
              <a:latin typeface="+mj-lt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300" b="1" dirty="0" smtClean="0">
                <a:latin typeface="+mj-lt"/>
                <a:cs typeface="Times New Roman" pitchFamily="18" charset="0"/>
              </a:rPr>
              <a:t>  Семей – 2015 г.</a:t>
            </a:r>
            <a:endParaRPr lang="ru-RU" sz="2300" b="1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C0099"/>
                </a:solidFill>
              </a:rPr>
              <a:t>Содержание второй страницы</a:t>
            </a:r>
            <a:endParaRPr lang="ru-RU" b="1" i="1" dirty="0">
              <a:solidFill>
                <a:srgbClr val="CC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Цель практики:</a:t>
            </a:r>
          </a:p>
          <a:p>
            <a:r>
              <a:rPr lang="ru-RU" dirty="0"/>
              <a:t>Закрепление навыков, полученных студентами в процессе изучения дисциплины «Общая хирургия», освоение практических навыков работы в процедурном кабинете хирургического отделения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C0099"/>
                </a:solidFill>
              </a:rPr>
              <a:t>Содержание третьей страницы</a:t>
            </a:r>
            <a:endParaRPr lang="ru-RU" b="1" i="1" dirty="0">
              <a:solidFill>
                <a:srgbClr val="CC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u="sng" dirty="0" smtClean="0"/>
              <a:t>Перечень практических навыков:</a:t>
            </a:r>
            <a:endParaRPr lang="ru-RU" i="1" u="sng" dirty="0"/>
          </a:p>
          <a:p>
            <a:pPr lvl="0"/>
            <a:r>
              <a:rPr lang="ru-RU" dirty="0"/>
              <a:t>Обеспечение санитарно-противоэпидемического режима в процедурном кабинете.</a:t>
            </a:r>
          </a:p>
          <a:p>
            <a:pPr lvl="0"/>
            <a:r>
              <a:rPr lang="ru-RU" dirty="0"/>
              <a:t>Ведение документации по учету лекарственных средств в процедурном кабинете в соответствии с учетными формами и инструкциями, действующими в данном лечебной учреждении.</a:t>
            </a:r>
          </a:p>
          <a:p>
            <a:pPr lvl="0"/>
            <a:r>
              <a:rPr lang="ru-RU" dirty="0"/>
              <a:t>Проведение забора крови из вены.</a:t>
            </a:r>
          </a:p>
          <a:p>
            <a:pPr lvl="0"/>
            <a:r>
              <a:rPr lang="ru-RU" dirty="0"/>
              <a:t>Проведение внутривенной инъекции.</a:t>
            </a:r>
          </a:p>
          <a:p>
            <a:pPr lvl="0"/>
            <a:r>
              <a:rPr lang="ru-RU" dirty="0"/>
              <a:t>Заправка системы для внутривенных капельных </a:t>
            </a:r>
            <a:r>
              <a:rPr lang="ru-RU" dirty="0" err="1"/>
              <a:t>инфузий</a:t>
            </a:r>
            <a:r>
              <a:rPr lang="ru-RU" dirty="0"/>
              <a:t> и проведение внутривенной капельной </a:t>
            </a:r>
            <a:r>
              <a:rPr lang="ru-RU" dirty="0" err="1"/>
              <a:t>инфузий</a:t>
            </a:r>
            <a:r>
              <a:rPr lang="ru-RU" dirty="0"/>
              <a:t> лекарственных средств.</a:t>
            </a:r>
          </a:p>
          <a:p>
            <a:pPr lvl="0"/>
            <a:r>
              <a:rPr lang="ru-RU" dirty="0"/>
              <a:t>Обработка ожоговой поверхности.</a:t>
            </a:r>
          </a:p>
          <a:p>
            <a:pPr lvl="0"/>
            <a:r>
              <a:rPr lang="ru-RU" dirty="0"/>
              <a:t>Обработка инфицированных ран.</a:t>
            </a:r>
          </a:p>
          <a:p>
            <a:pPr lvl="0"/>
            <a:r>
              <a:rPr lang="ru-RU" dirty="0"/>
              <a:t>Наложение мягких повязок.</a:t>
            </a:r>
          </a:p>
          <a:p>
            <a:pPr lvl="0"/>
            <a:r>
              <a:rPr lang="ru-RU" dirty="0"/>
              <a:t>Катетеризация мочевого пузыря.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С четвертой страницы дневника отражается содержание работы</a:t>
            </a:r>
            <a:endParaRPr lang="ru-RU" i="1" dirty="0">
              <a:solidFill>
                <a:srgbClr val="CC0099"/>
              </a:solidFill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82306031"/>
              </p:ext>
            </p:extLst>
          </p:nvPr>
        </p:nvGraphicFramePr>
        <p:xfrm>
          <a:off x="395536" y="2060848"/>
          <a:ext cx="8352927" cy="3493136"/>
        </p:xfrm>
        <a:graphic>
          <a:graphicData uri="http://schemas.openxmlformats.org/drawingml/2006/table">
            <a:tbl>
              <a:tblPr/>
              <a:tblGrid>
                <a:gridCol w="1279276"/>
                <a:gridCol w="3340462"/>
                <a:gridCol w="1927151"/>
                <a:gridCol w="1806038"/>
              </a:tblGrid>
              <a:tr h="10914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Дата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Виды работ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Место проведения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37490" algn="l"/>
                        </a:tabLs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Подпись руководителя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/>
                          <a:ea typeface="Times New Roman"/>
                        </a:rPr>
                        <a:t>18.05.2015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Например: Начало работы, описание сделанных</a:t>
                      </a:r>
                      <a:r>
                        <a:rPr lang="ru-RU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 навыков.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8.15 Пациент: </a:t>
                      </a:r>
                      <a:r>
                        <a:rPr lang="ru-RU" sz="1600" b="1" dirty="0" err="1" smtClean="0">
                          <a:effectLst/>
                          <a:latin typeface="Times New Roman"/>
                          <a:ea typeface="Times New Roman"/>
                        </a:rPr>
                        <a:t>Адамбаев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 С.К 1961ж</a:t>
                      </a:r>
                      <a:r>
                        <a:rPr lang="ru-RU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ru-RU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en-US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r>
                        <a:rPr lang="kk-KZ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: Острый калькулезный холецистит. Проделанный навык.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Х/о, БСМП г. Семей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kk-KZ" sz="3600" b="1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В конце каждого дня необходимо заполнять таблицу с отражением количества выполненных навыков</a:t>
            </a:r>
            <a:endParaRPr lang="ru-RU" sz="3600" i="1" dirty="0">
              <a:solidFill>
                <a:srgbClr val="CC0099"/>
              </a:solidFill>
            </a:endParaRPr>
          </a:p>
        </p:txBody>
      </p:sp>
      <p:graphicFrame>
        <p:nvGraphicFramePr>
          <p:cNvPr id="4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23502728"/>
              </p:ext>
            </p:extLst>
          </p:nvPr>
        </p:nvGraphicFramePr>
        <p:xfrm>
          <a:off x="323528" y="1988840"/>
          <a:ext cx="8496944" cy="45365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004184"/>
                <a:gridCol w="4660446"/>
                <a:gridCol w="2832314"/>
              </a:tblGrid>
              <a:tr h="660044"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</a:rPr>
                        <a:t>Перечень практических нвыков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</a:rPr>
                        <a:t>Количество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385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санитарно-противоэпидемического режима в процедурном кабинете.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94537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///////-------//////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9401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Катетеризация мочевого пузыря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988"/>
            <a:ext cx="9144000" cy="749716"/>
          </a:xfrm>
        </p:spPr>
        <p:txBody>
          <a:bodyPr>
            <a:noAutofit/>
          </a:bodyPr>
          <a:lstStyle/>
          <a:p>
            <a:r>
              <a:rPr lang="kk-KZ" sz="2800" b="1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Содержание предпоследней страницы</a:t>
            </a:r>
            <a:endParaRPr lang="ru-RU" sz="2800" b="1" i="1" dirty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39511744"/>
              </p:ext>
            </p:extLst>
          </p:nvPr>
        </p:nvGraphicFramePr>
        <p:xfrm>
          <a:off x="251520" y="620688"/>
          <a:ext cx="8373620" cy="599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/>
                <a:gridCol w="720080"/>
                <a:gridCol w="639878"/>
                <a:gridCol w="837362"/>
                <a:gridCol w="837362"/>
                <a:gridCol w="837362"/>
                <a:gridCol w="837362"/>
                <a:gridCol w="837362"/>
                <a:gridCol w="837362"/>
                <a:gridCol w="837362"/>
              </a:tblGrid>
              <a:tr h="1599545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1.Обеспечение санитарно-противоэпидемического режима в процедурном кабинете.</a:t>
                      </a:r>
                      <a:endParaRPr lang="ru-RU" sz="600" b="1" baseline="0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100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100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100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100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dirty="0" smtClean="0">
                          <a:solidFill>
                            <a:srgbClr val="002060"/>
                          </a:solidFill>
                        </a:rPr>
                        <a:t>///////---------////////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100" b="1" dirty="0">
                        <a:solidFill>
                          <a:srgbClr val="002060"/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9. Катетеризация мочевого пузыря.</a:t>
                      </a:r>
                      <a:endParaRPr lang="ru-RU" sz="7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</a:tr>
              <a:tr h="437637"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43092"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18.05.2015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376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19.05.2015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376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20.05.2015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376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21.05.2015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376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22.05.2015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37637"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23.05.2015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42668"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кол-во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42668"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за навык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42668"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Подпись руководителя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42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CC0099"/>
                </a:solidFill>
              </a:rPr>
              <a:t>Содержание последней страницы</a:t>
            </a:r>
            <a:endParaRPr lang="ru-RU" b="1" i="1" dirty="0">
              <a:solidFill>
                <a:srgbClr val="CC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44" y="1556792"/>
            <a:ext cx="9119956" cy="4680520"/>
          </a:xfrm>
        </p:spPr>
        <p:txBody>
          <a:bodyPr>
            <a:normAutofit/>
          </a:bodyPr>
          <a:lstStyle/>
          <a:p>
            <a:r>
              <a:rPr lang="kk-KZ" dirty="0" smtClean="0"/>
              <a:t>итоговая оценка: </a:t>
            </a:r>
          </a:p>
          <a:p>
            <a:r>
              <a:rPr lang="kk-KZ" dirty="0" smtClean="0"/>
              <a:t>Замечания:</a:t>
            </a:r>
          </a:p>
          <a:p>
            <a:endParaRPr lang="kk-KZ" dirty="0"/>
          </a:p>
          <a:p>
            <a:r>
              <a:rPr lang="kk-KZ" dirty="0" smtClean="0"/>
              <a:t>Заведующий кафедрой: проф. С.И.Ботабаев</a:t>
            </a:r>
          </a:p>
          <a:p>
            <a:r>
              <a:rPr lang="kk-KZ" dirty="0" smtClean="0"/>
              <a:t>Руководитель практики: асс., к.м.н. Қ.Т.Абылхаиыров.</a:t>
            </a:r>
          </a:p>
          <a:p>
            <a:r>
              <a:rPr lang="ru-RU" dirty="0" smtClean="0"/>
              <a:t>Главная м/сестра ЛПО</a:t>
            </a:r>
            <a:r>
              <a:rPr lang="kk-KZ" dirty="0" smtClean="0"/>
              <a:t>:            А.К.Сандыбаева </a:t>
            </a:r>
          </a:p>
          <a:p>
            <a:r>
              <a:rPr lang="kk-KZ" i="1" dirty="0" smtClean="0"/>
              <a:t>Печать ЛПО.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276999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imiy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Замечания!!!</a:t>
            </a:r>
            <a:endParaRPr lang="ru-RU" b="1" i="1" dirty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12568"/>
          </a:xfrm>
        </p:spPr>
        <p:txBody>
          <a:bodyPr>
            <a:norm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Каждый студент должен описывать ту работу, которую он выполнял самостоятельно.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В графе руководитель практики студенты должны писать своего руководителя.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Данные всех таблиц (т.е. количество навыков после каждого дня и в сводной таблице) должны совпадать.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В конце каждого дня студенты должны получать оценку по балльно-рейтинговой системе и подпись руководителя!!! (подпись ст. медсестры не нужна)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6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396</Words>
  <Application>Microsoft Office PowerPoint</Application>
  <PresentationFormat>Экран (4:3)</PresentationFormat>
  <Paragraphs>113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Государственный медицинский университет г. Семей Кафедра Общей хирургии</vt:lpstr>
      <vt:lpstr>Содержание первой страницы</vt:lpstr>
      <vt:lpstr>Содержание второй страницы</vt:lpstr>
      <vt:lpstr>Содержание третьей страницы</vt:lpstr>
      <vt:lpstr>С четвертой страницы дневника отражается содержание работы</vt:lpstr>
      <vt:lpstr>В конце каждого дня необходимо заполнять таблицу с отражением количества выполненных навыков</vt:lpstr>
      <vt:lpstr>Содержание предпоследней страницы</vt:lpstr>
      <vt:lpstr>Содержание последней страницы</vt:lpstr>
      <vt:lpstr>Замечания!!!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Государственный медицинский университет г. Семей Кафедра Общей хирургии</dc:title>
  <dc:creator>1</dc:creator>
  <cp:lastModifiedBy>Admin</cp:lastModifiedBy>
  <cp:revision>6</cp:revision>
  <dcterms:created xsi:type="dcterms:W3CDTF">2015-05-14T03:24:25Z</dcterms:created>
  <dcterms:modified xsi:type="dcterms:W3CDTF">2015-06-29T05:42:51Z</dcterms:modified>
</cp:coreProperties>
</file>