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D6E2402-6BDF-4372-ABF7-EF01C4190688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340EC02-BA1E-4B85-969A-F3CB0077F97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7%D0%B5%D0%BB%D0%BE%D0%B2%D0%B5%D0%BA%D0%BE-%D0%B4%D0%B5%D0%BD%D1%8C" TargetMode="External"/><Relationship Id="rId2" Type="http://schemas.openxmlformats.org/officeDocument/2006/relationships/hyperlink" Target="http://ru.wikipedia.org/wiki/%D0%9B%D0%B0%D0%BD%D0%B6%D0%B5_(%D0%B7%D0%B0%D0%BC%D0%BE%D0%BA)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ru.wikipedia.org/wiki/%C7%E0%EC%EE%EA_(%F1%F2%F0%EE%E5%ED%E8%E5)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3%D0%B5%D1%80%D1%86%D0%BE%D0%B3" TargetMode="External"/><Relationship Id="rId3" Type="http://schemas.openxmlformats.org/officeDocument/2006/relationships/hyperlink" Target="http://ru.wikipedia.org/wiki/1299" TargetMode="External"/><Relationship Id="rId7" Type="http://schemas.openxmlformats.org/officeDocument/2006/relationships/hyperlink" Target="http://ru.wikipedia.org/wiki/%D0%A1%D0%B8%D0%BD%D1%8C%D0%BE%D1%8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XV" TargetMode="External"/><Relationship Id="rId5" Type="http://schemas.openxmlformats.org/officeDocument/2006/relationships/hyperlink" Target="http://ru.wikipedia.org/wiki/%D0%91%D0%B0%D1%80%D0%B4%D0%B6%D0%B5%D0%BB%D0%BB%D0%BE" TargetMode="External"/><Relationship Id="rId10" Type="http://schemas.openxmlformats.org/officeDocument/2006/relationships/hyperlink" Target="http://ru.wikipedia.org/wiki/1540" TargetMode="External"/><Relationship Id="rId4" Type="http://schemas.openxmlformats.org/officeDocument/2006/relationships/hyperlink" Target="http://ru.wikipedia.org/wiki/%D0%9F%D1%80%D0%B8%D0%BE%D1%80" TargetMode="External"/><Relationship Id="rId9" Type="http://schemas.openxmlformats.org/officeDocument/2006/relationships/hyperlink" Target="http://ru.wikipedia.org/wiki/%D0%9A%D0%BE%D0%B7%D0%B8%D0%BC%D0%BE_I_(%D0%B2%D0%B5%D0%BB%D0%B8%D0%BA%D0%B8%D0%B9_%D0%B3%D0%B5%D1%80%D1%86%D0%BE%D0%B3_%D0%A2%D0%BE%D1%81%D0%BA%D0%B0%D0%BD%D1%8B)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1%D0%BE%D0%BB%D0%BE%D0%BD%D1%8C%D1%8F_(%D0%BF%D1%80%D0%BE%D0%B2%D0%B8%D0%BD%D1%86%D0%B8%D1%8F)" TargetMode="External"/><Relationship Id="rId13" Type="http://schemas.openxmlformats.org/officeDocument/2006/relationships/hyperlink" Target="http://ru.wikipedia.org/wiki/1088_%D0%B3%D0%BE%D0%B4" TargetMode="External"/><Relationship Id="rId3" Type="http://schemas.openxmlformats.org/officeDocument/2006/relationships/hyperlink" Target="http://ru.wikipedia.org/wiki/%D0%98%D1%82%D0%B0%D0%BB%D1%8C%D1%8F%D0%BD%D1%81%D0%BA%D0%B8%D0%B9_%D1%8F%D0%B7%D1%8B%D0%BA" TargetMode="External"/><Relationship Id="rId7" Type="http://schemas.openxmlformats.org/officeDocument/2006/relationships/hyperlink" Target="http://ru.wikipedia.org/wiki/%D0%98%D1%82%D0%B0%D0%BB%D0%B8%D1%8F" TargetMode="External"/><Relationship Id="rId12" Type="http://schemas.openxmlformats.org/officeDocument/2006/relationships/hyperlink" Target="http://ru.wikipedia.org/wiki/%D0%91%D0%BE%D0%BB%D0%BE%D0%BD%D1%81%D0%BA%D0%B8%D0%B9_%D1%83%D0%BD%D0%B8%D0%B2%D0%B5%D1%80%D1%81%D0%B8%D1%82%D0%B5%D1%82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B%D0%B0%D1%82%D0%B8%D0%BD%D1%81%D0%BA%D0%B8%D0%B9_%D1%8F%D0%B7%D1%8B%D0%BA" TargetMode="External"/><Relationship Id="rId11" Type="http://schemas.openxmlformats.org/officeDocument/2006/relationships/hyperlink" Target="http://ru.wikipedia.org/wiki/%D0%95%D0%B2%D1%80%D0%BE%D0%BF%D0%B0" TargetMode="External"/><Relationship Id="rId5" Type="http://schemas.openxmlformats.org/officeDocument/2006/relationships/hyperlink" Target="http://ru.wikipedia.org/wiki/%D0%AD%D0%BC%D0%B8%D0%BB%D0%B8%D0%B0%D0%BD%D0%BE-%D1%80%D0%BE%D0%BC%D0%B0%D0%BD%D1%8C%D0%BE%D0%BB%D1%8C%D1%81%D0%BA%D0%BE%D0%B5_%D0%BD%D0%B0%D1%80%D0%B5%D1%87%D0%B8%D0%B5" TargetMode="External"/><Relationship Id="rId15" Type="http://schemas.openxmlformats.org/officeDocument/2006/relationships/hyperlink" Target="http://ru.wikipedia.org/wiki/%C1%EE%EB%EE%ED%FC%FF" TargetMode="External"/><Relationship Id="rId10" Type="http://schemas.openxmlformats.org/officeDocument/2006/relationships/hyperlink" Target="http://ru.wikipedia.org/wiki/%D0%A3%D0%BD%D0%B8%D0%B2%D0%B5%D1%80%D1%81%D0%B8%D1%82%D0%B5%D1%82" TargetMode="External"/><Relationship Id="rId4" Type="http://schemas.openxmlformats.org/officeDocument/2006/relationships/hyperlink" Target="http://ru.wikipedia.org/wiki/%D0%9C%D0%B5%D0%B6%D0%B4%D1%83%D0%BD%D0%B0%D1%80%D0%BE%D0%B4%D0%BD%D1%8B%D0%B9_%D1%84%D0%BE%D0%BD%D0%B5%D1%82%D0%B8%D1%87%D0%B5%D1%81%D0%BA%D0%B8%D0%B9_%D0%B0%D0%BB%D1%84%D0%B0%D0%B2%D0%B8%D1%82" TargetMode="External"/><Relationship Id="rId9" Type="http://schemas.openxmlformats.org/officeDocument/2006/relationships/hyperlink" Target="http://ru.wikipedia.org/wiki/%D0%AD%D0%BC%D0%B8%D0%BB%D0%B8%D1%8F-%D0%A0%D0%BE%D0%BC%D0%B0%D0%BD%D1%8C%D1%8F" TargetMode="External"/><Relationship Id="rId14" Type="http://schemas.openxmlformats.org/officeDocument/2006/relationships/hyperlink" Target="http://ru.wikipedia.org/wiki/201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Тема :</a:t>
            </a:r>
            <a:r>
              <a:rPr lang="ru-RU" sz="3200" dirty="0" err="1" smtClean="0"/>
              <a:t>путишествие</a:t>
            </a:r>
            <a:r>
              <a:rPr lang="ru-RU" sz="3200" dirty="0" smtClean="0"/>
              <a:t> по </a:t>
            </a:r>
            <a:r>
              <a:rPr lang="ru-RU" sz="3200" dirty="0" err="1" smtClean="0"/>
              <a:t>памятнымместам</a:t>
            </a:r>
            <a:r>
              <a:rPr lang="ru-RU" sz="3200" dirty="0" smtClean="0"/>
              <a:t> средневековых государств Европы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100" dirty="0" err="1" smtClean="0"/>
              <a:t>Выполнил:Пулькин</a:t>
            </a:r>
            <a:r>
              <a:rPr lang="ru-RU" sz="1100" dirty="0" smtClean="0"/>
              <a:t> Валера     </a:t>
            </a:r>
            <a:r>
              <a:rPr lang="ru-RU" sz="1100" dirty="0" err="1" smtClean="0"/>
              <a:t>проверила:Вера</a:t>
            </a:r>
            <a:r>
              <a:rPr lang="ru-RU" sz="1100" dirty="0" smtClean="0"/>
              <a:t>  Валентиновна    2.12.13.</a:t>
            </a:r>
            <a:endParaRPr lang="ru-RU" sz="11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Замки феодалов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859341"/>
            <a:ext cx="62865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Главными функциями феодального замка с предместьями были:</a:t>
            </a:r>
          </a:p>
          <a:p>
            <a:r>
              <a:rPr lang="ru-RU" dirty="0">
                <a:solidFill>
                  <a:srgbClr val="FF0000"/>
                </a:solidFill>
              </a:rPr>
              <a:t>военная (центр военных операций, средство военного контроля над округом),</a:t>
            </a:r>
          </a:p>
          <a:p>
            <a:r>
              <a:rPr lang="ru-RU" dirty="0">
                <a:solidFill>
                  <a:srgbClr val="FF0000"/>
                </a:solidFill>
              </a:rPr>
              <a:t>административно-политическая (административный центр округа, место, где концентрировалась политическая жизнь страны),</a:t>
            </a:r>
          </a:p>
          <a:p>
            <a:r>
              <a:rPr lang="ru-RU" dirty="0">
                <a:solidFill>
                  <a:srgbClr val="FF0000"/>
                </a:solidFill>
              </a:rPr>
              <a:t>культурно-хозяйственная (</a:t>
            </a:r>
            <a:r>
              <a:rPr lang="ru-RU" dirty="0" smtClean="0">
                <a:solidFill>
                  <a:srgbClr val="FF0000"/>
                </a:solidFill>
              </a:rPr>
              <a:t>ремесленно-торговый </a:t>
            </a:r>
            <a:r>
              <a:rPr lang="ru-RU" dirty="0">
                <a:solidFill>
                  <a:srgbClr val="FF0000"/>
                </a:solidFill>
              </a:rPr>
              <a:t>центр округа, место высшей элитарной и народной культуры)</a:t>
            </a:r>
          </a:p>
        </p:txBody>
      </p:sp>
      <p:pic>
        <p:nvPicPr>
          <p:cNvPr id="1026" name="Picture 2" descr="http://www.virtuzor.ru/data/projects/photos/9/246/fa42506ed0917e4f3cc82a2202158f6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929454" y="1285860"/>
            <a:ext cx="2071702" cy="3169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img0.liveinternet.ru/images/attach/c/2/70/653/70653608_1297658365_42234_1600_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6667500" cy="5000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714348" y="1714488"/>
            <a:ext cx="5929354" cy="2585323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Главными функциями феодального замка с предместьями были:</a:t>
            </a:r>
          </a:p>
          <a:p>
            <a:r>
              <a:rPr lang="ru-RU" dirty="0">
                <a:solidFill>
                  <a:srgbClr val="FF0000"/>
                </a:solidFill>
              </a:rPr>
              <a:t>военная (центр военных операций, средство военного контроля над округом),</a:t>
            </a:r>
          </a:p>
          <a:p>
            <a:r>
              <a:rPr lang="ru-RU" dirty="0">
                <a:solidFill>
                  <a:srgbClr val="FF0000"/>
                </a:solidFill>
              </a:rPr>
              <a:t>административно-политическая (административный центр округа, место, где концентрировалась политическая жизнь страны),</a:t>
            </a:r>
          </a:p>
          <a:p>
            <a:r>
              <a:rPr lang="ru-RU" dirty="0">
                <a:solidFill>
                  <a:srgbClr val="FF0000"/>
                </a:solidFill>
              </a:rPr>
              <a:t>культурно-хозяйственная (ремесленно-торговый центр округа, место высшей элитарной и народной культуры)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Замок </a:t>
            </a:r>
            <a:r>
              <a:rPr lang="ru-RU" dirty="0" err="1" smtClean="0"/>
              <a:t>Ланже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2643182"/>
            <a:ext cx="80724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Было проведено исследование, изучавшее издержки, связанные со </a:t>
            </a:r>
            <a:r>
              <a:rPr lang="ru-RU" dirty="0" err="1"/>
              <a:t>строительством</a:t>
            </a:r>
            <a:r>
              <a:rPr lang="ru-RU" dirty="0" err="1">
                <a:hlinkClick r:id="rId2" tooltip="Ланже (замок)"/>
              </a:rPr>
              <a:t>замка</a:t>
            </a:r>
            <a:r>
              <a:rPr lang="ru-RU" dirty="0">
                <a:hlinkClick r:id="rId2" tooltip="Ланже (замок)"/>
              </a:rPr>
              <a:t> </a:t>
            </a:r>
            <a:r>
              <a:rPr lang="ru-RU" dirty="0" err="1">
                <a:hlinkClick r:id="rId2" tooltip="Ланже (замок)"/>
              </a:rPr>
              <a:t>Ланже</a:t>
            </a:r>
            <a:r>
              <a:rPr lang="ru-RU" dirty="0"/>
              <a:t>, построенного в 992 году во Франции. Каменная башня 16 метров в высоту, 17.5 метров в ширину и 10 метров в длину со стенами в среднем 1.5 метра. Стены содержат 1200 квадратных метра камня и имеют поверхность 1600 квадратных метров. Было оценено, что для строительства башни потребовалось 83 000 </a:t>
            </a:r>
            <a:r>
              <a:rPr lang="ru-RU" dirty="0">
                <a:hlinkClick r:id="rId3" tooltip="Человеко-день"/>
              </a:rPr>
              <a:t>человеко-дней</a:t>
            </a:r>
            <a:r>
              <a:rPr lang="ru-RU" dirty="0"/>
              <a:t>, большинство из которых требовали неквалифицированной рабочей силы</a:t>
            </a:r>
            <a:r>
              <a:rPr lang="ru-RU" baseline="30000" dirty="0">
                <a:hlinkClick r:id="rId4"/>
              </a:rPr>
              <a:t>[13]</a:t>
            </a:r>
            <a:r>
              <a:rPr lang="ru-RU" dirty="0"/>
              <a:t>.</a:t>
            </a:r>
          </a:p>
          <a:p>
            <a:r>
              <a:rPr lang="ru-RU" dirty="0"/>
              <a:t>Каменные замки было дорого не только строить, но и поддерживать в хорошем состоянии, поскольку они содержали большое количество древесины, которая часто была невыдержанной и нуждалась в постоянном уходе.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 flipH="1" flipV="1">
            <a:off x="2786050" y="2071678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Содержимое 9" descr="какашка 2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85786" y="1214422"/>
            <a:ext cx="8143932" cy="52149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Прямоугольник 10"/>
          <p:cNvSpPr/>
          <p:nvPr/>
        </p:nvSpPr>
        <p:spPr>
          <a:xfrm>
            <a:off x="857224" y="1428737"/>
            <a:ext cx="80724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Было проведено исследование, изучавшее издержки, связанные со </a:t>
            </a:r>
            <a:r>
              <a:rPr lang="ru-RU" dirty="0" err="1"/>
              <a:t>строительством</a:t>
            </a:r>
            <a:r>
              <a:rPr lang="ru-RU" dirty="0" err="1">
                <a:hlinkClick r:id="rId2" tooltip="Ланже (замок)"/>
              </a:rPr>
              <a:t>замка</a:t>
            </a:r>
            <a:r>
              <a:rPr lang="ru-RU" dirty="0">
                <a:hlinkClick r:id="rId2" tooltip="Ланже (замок)"/>
              </a:rPr>
              <a:t> </a:t>
            </a:r>
            <a:r>
              <a:rPr lang="ru-RU" dirty="0" err="1">
                <a:hlinkClick r:id="rId2" tooltip="Ланже (замок)"/>
              </a:rPr>
              <a:t>Ланже</a:t>
            </a:r>
            <a:r>
              <a:rPr lang="ru-RU" dirty="0"/>
              <a:t>, построенного в 992 году во Франции. Каменная башня 16 метров в высоту, 17.5 метров в ширину и 10 метров в длину со стенами в среднем 1.5 метра. Стены содержат 1200 квадратных метра камня и имеют поверхность 1600 квадратных метров. Было оценено, что для строительства башни потребовалось 83 000 </a:t>
            </a:r>
            <a:r>
              <a:rPr lang="ru-RU" dirty="0">
                <a:hlinkClick r:id="rId3" tooltip="Человеко-день"/>
              </a:rPr>
              <a:t>человеко-дней</a:t>
            </a:r>
            <a:r>
              <a:rPr lang="ru-RU" dirty="0"/>
              <a:t>, большинство из которых требовали неквалифицированной рабочей силы</a:t>
            </a:r>
            <a:r>
              <a:rPr lang="ru-RU" baseline="30000" dirty="0">
                <a:hlinkClick r:id="rId4"/>
              </a:rPr>
              <a:t>[13]</a:t>
            </a:r>
            <a:r>
              <a:rPr lang="ru-RU" dirty="0"/>
              <a:t>.</a:t>
            </a:r>
          </a:p>
          <a:p>
            <a:r>
              <a:rPr lang="ru-RU" dirty="0"/>
              <a:t>Каменные замки было дорого не только строить, но и поддерживать в хорошем состоянии, поскольку они содержали большое количество древесины, которая часто была невыдержанной и нуждалась в постоянном уходе.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Палаццо </a:t>
            </a:r>
            <a:r>
              <a:rPr lang="ru-RU" dirty="0" err="1" smtClean="0"/>
              <a:t>В</a:t>
            </a:r>
            <a:r>
              <a:rPr lang="ru-RU" dirty="0" err="1" smtClean="0"/>
              <a:t>еккью</a:t>
            </a:r>
            <a:endParaRPr lang="ru-RU" dirty="0"/>
          </a:p>
        </p:txBody>
      </p:sp>
      <p:pic>
        <p:nvPicPr>
          <p:cNvPr id="4" name="Содержимое 3" descr="какашка 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571612"/>
            <a:ext cx="7500990" cy="5043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428728" y="2143116"/>
            <a:ext cx="578647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Это правительственное здание </a:t>
            </a:r>
            <a:r>
              <a:rPr lang="ru-RU" dirty="0" smtClean="0">
                <a:solidFill>
                  <a:srgbClr val="FF0000"/>
                </a:solidFill>
                <a:hlinkClick r:id="rId3" tooltip="1299"/>
              </a:rPr>
              <a:t>1299</a:t>
            </a:r>
            <a:r>
              <a:rPr lang="ru-RU" dirty="0" smtClean="0">
                <a:solidFill>
                  <a:srgbClr val="FF0000"/>
                </a:solidFill>
              </a:rPr>
              <a:t> г., где заседали </a:t>
            </a:r>
            <a:r>
              <a:rPr lang="ru-RU" dirty="0" smtClean="0">
                <a:solidFill>
                  <a:srgbClr val="FF0000"/>
                </a:solidFill>
                <a:hlinkClick r:id="rId4" tooltip="Приор"/>
              </a:rPr>
              <a:t>приоры</a:t>
            </a:r>
            <a:r>
              <a:rPr lang="ru-RU" dirty="0" smtClean="0">
                <a:solidFill>
                  <a:srgbClr val="FF0000"/>
                </a:solidFill>
              </a:rPr>
              <a:t>, называлось Новый дворец (</a:t>
            </a:r>
            <a:r>
              <a:rPr lang="ru-RU" i="1" dirty="0" err="1" smtClean="0">
                <a:solidFill>
                  <a:srgbClr val="FF0000"/>
                </a:solidFill>
              </a:rPr>
              <a:t>Palagio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novo</a:t>
            </a:r>
            <a:r>
              <a:rPr lang="ru-RU" dirty="0" smtClean="0">
                <a:solidFill>
                  <a:srgbClr val="FF0000"/>
                </a:solidFill>
              </a:rPr>
              <a:t>). Прежнее правительственное здание </a:t>
            </a:r>
            <a:r>
              <a:rPr lang="ru-RU" dirty="0" err="1" smtClean="0">
                <a:solidFill>
                  <a:srgbClr val="FF0000"/>
                </a:solidFill>
                <a:hlinkClick r:id="rId5" tooltip="Барджелло"/>
              </a:rPr>
              <a:t>Барджелло</a:t>
            </a:r>
            <a:r>
              <a:rPr lang="ru-RU" dirty="0" smtClean="0">
                <a:solidFill>
                  <a:srgbClr val="FF0000"/>
                </a:solidFill>
              </a:rPr>
              <a:t> стало Старым дворцом. В </a:t>
            </a:r>
            <a:r>
              <a:rPr lang="ru-RU" dirty="0" smtClean="0">
                <a:solidFill>
                  <a:srgbClr val="FF0000"/>
                </a:solidFill>
                <a:hlinkClick r:id="rId6" tooltip="XV"/>
              </a:rPr>
              <a:t>XV</a:t>
            </a:r>
            <a:r>
              <a:rPr lang="ru-RU" dirty="0" smtClean="0">
                <a:solidFill>
                  <a:srgbClr val="FF0000"/>
                </a:solidFill>
              </a:rPr>
              <a:t> в. правители коммуны объявили себя </a:t>
            </a:r>
            <a:r>
              <a:rPr lang="ru-RU" dirty="0" smtClean="0">
                <a:solidFill>
                  <a:srgbClr val="FF0000"/>
                </a:solidFill>
                <a:hlinkClick r:id="rId7" tooltip="Синьор"/>
              </a:rPr>
              <a:t>синьорами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ru-RU" i="1" dirty="0" err="1" smtClean="0">
                <a:solidFill>
                  <a:srgbClr val="FF0000"/>
                </a:solidFill>
              </a:rPr>
              <a:t>signori</a:t>
            </a:r>
            <a:r>
              <a:rPr lang="ru-RU" dirty="0" smtClean="0">
                <a:solidFill>
                  <a:srgbClr val="FF0000"/>
                </a:solidFill>
              </a:rPr>
              <a:t>), а само здание стало называться Палаццо </a:t>
            </a:r>
            <a:r>
              <a:rPr lang="ru-RU" dirty="0" err="1" smtClean="0">
                <a:solidFill>
                  <a:srgbClr val="FF0000"/>
                </a:solidFill>
              </a:rPr>
              <a:t>делла</a:t>
            </a:r>
            <a:r>
              <a:rPr lang="ru-RU" dirty="0" smtClean="0">
                <a:solidFill>
                  <a:srgbClr val="FF0000"/>
                </a:solidFill>
              </a:rPr>
              <a:t> Синьория, дав тем самым название и площади перед дворцом. Между тем здание уже успели переименовать в </a:t>
            </a:r>
            <a:r>
              <a:rPr lang="ru-RU" i="1" dirty="0" smtClean="0">
                <a:solidFill>
                  <a:srgbClr val="FF0000"/>
                </a:solidFill>
              </a:rPr>
              <a:t>Палаццо </a:t>
            </a:r>
            <a:r>
              <a:rPr lang="ru-RU" i="1" dirty="0" err="1" smtClean="0">
                <a:solidFill>
                  <a:srgbClr val="FF0000"/>
                </a:solidFill>
              </a:rPr>
              <a:t>Дукале</a:t>
            </a:r>
            <a:r>
              <a:rPr lang="ru-RU" dirty="0" smtClean="0">
                <a:solidFill>
                  <a:srgbClr val="FF0000"/>
                </a:solidFill>
              </a:rPr>
              <a:t> (резиденцию </a:t>
            </a:r>
            <a:r>
              <a:rPr lang="ru-RU" dirty="0" smtClean="0">
                <a:solidFill>
                  <a:srgbClr val="FF0000"/>
                </a:solidFill>
                <a:hlinkClick r:id="rId8" tooltip="Герцог"/>
              </a:rPr>
              <a:t>герцога</a:t>
            </a:r>
            <a:r>
              <a:rPr lang="ru-RU" dirty="0" smtClean="0">
                <a:solidFill>
                  <a:srgbClr val="FF0000"/>
                </a:solidFill>
              </a:rPr>
              <a:t>): великий герцог Тосканский </a:t>
            </a:r>
            <a:r>
              <a:rPr lang="ru-RU" dirty="0" err="1" smtClean="0">
                <a:solidFill>
                  <a:srgbClr val="FF0000"/>
                </a:solidFill>
                <a:hlinkClick r:id="rId9" tooltip="Козимо I (великий герцог Тосканы)"/>
              </a:rPr>
              <a:t>Козимо</a:t>
            </a:r>
            <a:r>
              <a:rPr lang="ru-RU" dirty="0" smtClean="0">
                <a:solidFill>
                  <a:srgbClr val="FF0000"/>
                </a:solidFill>
                <a:hlinkClick r:id="rId9" tooltip="Козимо I (великий герцог Тосканы)"/>
              </a:rPr>
              <a:t> I</a:t>
            </a:r>
            <a:r>
              <a:rPr lang="ru-RU" dirty="0" smtClean="0">
                <a:solidFill>
                  <a:srgbClr val="FF0000"/>
                </a:solidFill>
              </a:rPr>
              <a:t> переехал сюда в </a:t>
            </a:r>
            <a:r>
              <a:rPr lang="ru-RU" dirty="0" smtClean="0">
                <a:solidFill>
                  <a:srgbClr val="FF0000"/>
                </a:solidFill>
                <a:hlinkClick r:id="rId10" tooltip="1540"/>
              </a:rPr>
              <a:t>1540</a:t>
            </a:r>
            <a:r>
              <a:rPr lang="ru-RU" dirty="0" smtClean="0">
                <a:solidFill>
                  <a:srgbClr val="FF0000"/>
                </a:solidFill>
              </a:rPr>
              <a:t> г. из своего частного дворца (сегодня Палаццо Медичи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Коммуна в Болонье</a:t>
            </a:r>
            <a:endParaRPr lang="ru-RU" dirty="0"/>
          </a:p>
        </p:txBody>
      </p:sp>
      <p:pic>
        <p:nvPicPr>
          <p:cNvPr id="4" name="Содержимое 3" descr="какашка 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785926"/>
            <a:ext cx="8001056" cy="45005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928662" y="2500305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Болонья</a:t>
            </a:r>
            <a:r>
              <a:rPr lang="ru-RU" dirty="0">
                <a:solidFill>
                  <a:srgbClr val="FF0000"/>
                </a:solidFill>
              </a:rPr>
              <a:t> (</a:t>
            </a:r>
            <a:r>
              <a:rPr lang="ru-RU" dirty="0" err="1">
                <a:solidFill>
                  <a:srgbClr val="FF0000"/>
                </a:solidFill>
                <a:hlinkClick r:id="rId3" tooltip="Итальянский язык"/>
              </a:rPr>
              <a:t>итал</a:t>
            </a:r>
            <a:r>
              <a:rPr lang="ru-RU" dirty="0">
                <a:solidFill>
                  <a:srgbClr val="FF0000"/>
                </a:solidFill>
                <a:hlinkClick r:id="rId3" tooltip="Итальянский язык"/>
              </a:rPr>
              <a:t>.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i="1" dirty="0" err="1">
                <a:solidFill>
                  <a:srgbClr val="FF0000"/>
                </a:solidFill>
              </a:rPr>
              <a:t>Bologna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/</a:t>
            </a:r>
            <a:r>
              <a:rPr lang="ru-RU" dirty="0" err="1">
                <a:solidFill>
                  <a:srgbClr val="FF0000"/>
                </a:solidFill>
                <a:hlinkClick r:id="rId4" tooltip="Международный фонетический алфавит"/>
              </a:rPr>
              <a:t>boˈloɲɲa</a:t>
            </a:r>
            <a:r>
              <a:rPr lang="ru-RU" dirty="0" err="1">
                <a:solidFill>
                  <a:srgbClr val="FF0000"/>
                </a:solidFill>
              </a:rPr>
              <a:t>/, </a:t>
            </a:r>
            <a:r>
              <a:rPr lang="ru-RU" dirty="0" err="1">
                <a:solidFill>
                  <a:srgbClr val="FF0000"/>
                </a:solidFill>
                <a:hlinkClick r:id="rId5" tooltip="Эмилиано-романьольское наречие"/>
              </a:rPr>
              <a:t>эмил.-ром</a:t>
            </a:r>
            <a:r>
              <a:rPr lang="ru-RU" dirty="0">
                <a:solidFill>
                  <a:srgbClr val="FF0000"/>
                </a:solidFill>
                <a:hlinkClick r:id="rId5" tooltip="Эмилиано-романьольское наречие"/>
              </a:rPr>
              <a:t>.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i="1" dirty="0" err="1">
                <a:solidFill>
                  <a:srgbClr val="FF0000"/>
                </a:solidFill>
              </a:rPr>
              <a:t>Bulåggna</a:t>
            </a:r>
            <a:r>
              <a:rPr lang="ru-RU" dirty="0">
                <a:solidFill>
                  <a:srgbClr val="FF0000"/>
                </a:solidFill>
              </a:rPr>
              <a:t>, </a:t>
            </a:r>
            <a:r>
              <a:rPr lang="ru-RU" dirty="0">
                <a:solidFill>
                  <a:srgbClr val="FF0000"/>
                </a:solidFill>
                <a:hlinkClick r:id="rId6" tooltip="Латинский язык"/>
              </a:rPr>
              <a:t>лат.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i="1" dirty="0" err="1">
                <a:solidFill>
                  <a:srgbClr val="FF0000"/>
                </a:solidFill>
              </a:rPr>
              <a:t>Bononia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dirty="0" err="1">
                <a:solidFill>
                  <a:srgbClr val="FF0000"/>
                </a:solidFill>
              </a:rPr>
              <a:t>Felsina</a:t>
            </a:r>
            <a:r>
              <a:rPr lang="ru-RU" dirty="0">
                <a:solidFill>
                  <a:srgbClr val="FF0000"/>
                </a:solidFill>
              </a:rPr>
              <a:t>) — город на севере </a:t>
            </a:r>
            <a:r>
              <a:rPr lang="ru-RU" dirty="0">
                <a:solidFill>
                  <a:srgbClr val="FF0000"/>
                </a:solidFill>
                <a:hlinkClick r:id="rId7" tooltip="Италия"/>
              </a:rPr>
              <a:t>Италии</a:t>
            </a:r>
            <a:r>
              <a:rPr lang="ru-RU" dirty="0">
                <a:solidFill>
                  <a:srgbClr val="FF0000"/>
                </a:solidFill>
              </a:rPr>
              <a:t>, административный центр </a:t>
            </a:r>
            <a:r>
              <a:rPr lang="ru-RU" dirty="0">
                <a:solidFill>
                  <a:srgbClr val="FF0000"/>
                </a:solidFill>
                <a:hlinkClick r:id="rId8" tooltip="Болонья (провинция)"/>
              </a:rPr>
              <a:t>одноимённой провинции</a:t>
            </a:r>
            <a:r>
              <a:rPr lang="ru-RU" dirty="0">
                <a:solidFill>
                  <a:srgbClr val="FF0000"/>
                </a:solidFill>
              </a:rPr>
              <a:t>, а также региона </a:t>
            </a:r>
            <a:r>
              <a:rPr lang="ru-RU" dirty="0" err="1">
                <a:solidFill>
                  <a:srgbClr val="FF0000"/>
                </a:solidFill>
                <a:hlinkClick r:id="rId9" tooltip="Эмилия-Романья"/>
              </a:rPr>
              <a:t>Эмилия-Романья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Старейший</a:t>
            </a:r>
            <a:r>
              <a:rPr lang="ru-RU" dirty="0" err="1">
                <a:solidFill>
                  <a:srgbClr val="FF0000"/>
                </a:solidFill>
                <a:hlinkClick r:id="rId10" tooltip="Университет"/>
              </a:rPr>
              <a:t>университетский</a:t>
            </a:r>
            <a:r>
              <a:rPr lang="ru-RU" dirty="0">
                <a:solidFill>
                  <a:srgbClr val="FF0000"/>
                </a:solidFill>
              </a:rPr>
              <a:t> центр </a:t>
            </a:r>
            <a:r>
              <a:rPr lang="ru-RU" dirty="0">
                <a:solidFill>
                  <a:srgbClr val="FF0000"/>
                </a:solidFill>
                <a:hlinkClick r:id="rId11" tooltip="Европа"/>
              </a:rPr>
              <a:t>Европы</a:t>
            </a:r>
            <a:r>
              <a:rPr lang="ru-RU" dirty="0">
                <a:solidFill>
                  <a:srgbClr val="FF0000"/>
                </a:solidFill>
              </a:rPr>
              <a:t>: </a:t>
            </a:r>
            <a:r>
              <a:rPr lang="ru-RU" dirty="0">
                <a:solidFill>
                  <a:srgbClr val="FF0000"/>
                </a:solidFill>
                <a:hlinkClick r:id="rId12" tooltip="Болонский университет"/>
              </a:rPr>
              <a:t>Болонский университет</a:t>
            </a:r>
            <a:r>
              <a:rPr lang="ru-RU" dirty="0">
                <a:solidFill>
                  <a:srgbClr val="FF0000"/>
                </a:solidFill>
              </a:rPr>
              <a:t> был основан в </a:t>
            </a:r>
            <a:r>
              <a:rPr lang="ru-RU" dirty="0">
                <a:solidFill>
                  <a:srgbClr val="FF0000"/>
                </a:solidFill>
                <a:hlinkClick r:id="rId13" tooltip="1088 год"/>
              </a:rPr>
              <a:t>1088 году</a:t>
            </a:r>
            <a:r>
              <a:rPr lang="ru-RU" dirty="0">
                <a:solidFill>
                  <a:srgbClr val="FF0000"/>
                </a:solidFill>
              </a:rPr>
              <a:t>. Население — 381 тыс. человек (</a:t>
            </a:r>
            <a:r>
              <a:rPr lang="ru-RU" dirty="0">
                <a:solidFill>
                  <a:srgbClr val="FF0000"/>
                </a:solidFill>
                <a:hlinkClick r:id="rId14" tooltip="2010"/>
              </a:rPr>
              <a:t>2010</a:t>
            </a:r>
            <a:r>
              <a:rPr lang="ru-RU" dirty="0">
                <a:solidFill>
                  <a:srgbClr val="FF0000"/>
                </a:solidFill>
              </a:rPr>
              <a:t>)</a:t>
            </a:r>
            <a:r>
              <a:rPr lang="ru-RU" baseline="30000" dirty="0">
                <a:solidFill>
                  <a:srgbClr val="FF0000"/>
                </a:solidFill>
                <a:hlinkClick r:id="rId15"/>
              </a:rPr>
              <a:t>[1]</a:t>
            </a:r>
            <a:r>
              <a:rPr lang="ru-RU" dirty="0">
                <a:solidFill>
                  <a:srgbClr val="FF0000"/>
                </a:solidFill>
              </a:rPr>
              <a:t>. Уровень жизни в городе — один из самых высоких в Италии благодаря развитой промышленности и удачному расположению на перепутье транспортных коридоров. Болонью нередко называют кулинарной столицей Италии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просмотр </a:t>
            </a:r>
            <a:endParaRPr lang="ru-RU" dirty="0"/>
          </a:p>
        </p:txBody>
      </p:sp>
      <p:pic>
        <p:nvPicPr>
          <p:cNvPr id="4" name="Содержимое 3" descr="какашка 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285860"/>
            <a:ext cx="5643602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</TotalTime>
  <Words>254</Words>
  <Application>Microsoft Office PowerPoint</Application>
  <PresentationFormat>Экран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Тема :путишествие по памятнымместам средневековых государств Европы </vt:lpstr>
      <vt:lpstr>Замки феодалов</vt:lpstr>
      <vt:lpstr>Замок Ланже</vt:lpstr>
      <vt:lpstr>Палаццо Веккью</vt:lpstr>
      <vt:lpstr>Коммуна в Болонье</vt:lpstr>
      <vt:lpstr>Спасибо за просмотр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:путишествие по памятнымместам средневековых государств Европы </dc:title>
  <dc:creator>FuckYouBill</dc:creator>
  <cp:lastModifiedBy>FuckYouBill</cp:lastModifiedBy>
  <cp:revision>5</cp:revision>
  <dcterms:created xsi:type="dcterms:W3CDTF">2013-12-02T14:47:36Z</dcterms:created>
  <dcterms:modified xsi:type="dcterms:W3CDTF">2013-12-02T15:29:07Z</dcterms:modified>
</cp:coreProperties>
</file>