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0" r:id="rId5"/>
    <p:sldId id="261" r:id="rId6"/>
    <p:sldId id="262" r:id="rId7"/>
    <p:sldId id="263" r:id="rId8"/>
    <p:sldId id="270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6522" autoAdjust="0"/>
  </p:normalViewPr>
  <p:slideViewPr>
    <p:cSldViewPr>
      <p:cViewPr varScale="1">
        <p:scale>
          <a:sx n="79" d="100"/>
          <a:sy n="79" d="100"/>
        </p:scale>
        <p:origin x="-13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22C64-19CB-48C5-B37F-4530B58C5811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07854-F2FA-4758-861D-8528ED477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2991E-8F82-4D9A-B6C3-869EC553D210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F248B-14F7-44BC-B3F0-7DA8E33559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3DF49-06A0-45AD-BF32-F07AAC5B60D3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E7E06-0DFB-4C1F-BE6A-C26F62A46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00CCA-D62D-410E-B270-26D451F2140C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12312-8ECA-4F12-BAEA-1EBC3457F4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284FA-D967-44E3-BDDB-060F26643557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5ED59-30AA-402B-90B2-BB8DD0559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53626-1F4F-4422-8E0C-BA55A2EF31FD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093F5-3A2E-45B8-9F62-EEB98E61E1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BD926-9657-4ECF-819C-37D645EA2688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85275-3802-4542-8600-3C8247834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6F08B-7655-48AB-AF29-E99BEA9B5E9F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161DD-6047-42A1-84B8-BC7ACD6FA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D5CE5-971D-4B90-A88A-CC055F9BF756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FBF46-76AE-4171-BAB8-F757F6E46E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E0ABE-38CA-4F53-A4AE-DA74407B5516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FF799-5E79-44B4-A916-9153C18EF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0E6C4-7A70-4763-9C5E-3464971ED9D3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904A9-DC1A-4EBC-8C1D-2ED9DED461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  <a:endParaRPr lang="ru-RU" smtClean="0"/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 smtClean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C55F57-5703-48AD-B681-72A80EDEE0CB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09A12E6-4670-4D74-A636-D3EE340815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357321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Повторим  изученный материал о причастии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3286124"/>
            <a:ext cx="6286544" cy="2352676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Они служат к сокращению человеческого слова, заключая в себе имени и глагола силу. М.В.Ломоносов</a:t>
            </a:r>
            <a:r>
              <a:rPr lang="ru-RU" b="1" dirty="0" smtClean="0"/>
              <a:t> 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357982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Bookman Old Style" pitchFamily="18" charset="0"/>
              </a:rPr>
              <a:t>Цели урока:</a:t>
            </a:r>
            <a:endParaRPr lang="ru-RU" sz="2400" dirty="0" smtClean="0">
              <a:latin typeface="Bookman Old Style" pitchFamily="18" charset="0"/>
            </a:endParaRPr>
          </a:p>
          <a:p>
            <a:pPr algn="just">
              <a:buNone/>
            </a:pPr>
            <a:r>
              <a:rPr lang="ru-RU" sz="1600" b="1" u="sng" dirty="0" smtClean="0"/>
              <a:t>образовательные:</a:t>
            </a:r>
            <a:endParaRPr lang="ru-RU" sz="1600" b="1" dirty="0" smtClean="0"/>
          </a:p>
          <a:p>
            <a:pPr lvl="0" algn="just"/>
            <a:r>
              <a:rPr lang="ru-RU" sz="1600" b="1" dirty="0" smtClean="0"/>
              <a:t>обобщить и систематизировать знания о причастии как части речи;</a:t>
            </a:r>
          </a:p>
          <a:p>
            <a:pPr lvl="0" algn="just"/>
            <a:r>
              <a:rPr lang="ru-RU" sz="1600" b="1" dirty="0" smtClean="0"/>
              <a:t>уметь находить причастие, определять его грамматические признаки, правильно писать и объяснять орфограммы, связанные с написанием причастий;</a:t>
            </a:r>
          </a:p>
          <a:p>
            <a:pPr lvl="0" algn="just"/>
            <a:r>
              <a:rPr lang="ru-RU" sz="1600" b="1" dirty="0" smtClean="0"/>
              <a:t>выделять причастный оборот, объяснять знаки препинания в предложениях с причастными оборотами;</a:t>
            </a:r>
          </a:p>
          <a:p>
            <a:pPr algn="just">
              <a:buNone/>
            </a:pPr>
            <a:r>
              <a:rPr lang="ru-RU" sz="1600" b="1" u="sng" dirty="0" smtClean="0"/>
              <a:t>развивающие:</a:t>
            </a:r>
            <a:endParaRPr lang="ru-RU" sz="1600" b="1" dirty="0" smtClean="0"/>
          </a:p>
          <a:p>
            <a:pPr lvl="0" algn="just"/>
            <a:r>
              <a:rPr lang="ru-RU" sz="1600" b="1" dirty="0" smtClean="0"/>
              <a:t>уметь формулировать цель деятельности;</a:t>
            </a:r>
          </a:p>
          <a:p>
            <a:pPr lvl="0" algn="just"/>
            <a:r>
              <a:rPr lang="ru-RU" sz="1600" b="1" dirty="0" smtClean="0"/>
              <a:t>планировать последовательность действий;</a:t>
            </a:r>
          </a:p>
          <a:p>
            <a:pPr lvl="0" algn="just"/>
            <a:r>
              <a:rPr lang="ru-RU" sz="1600" b="1" dirty="0" smtClean="0"/>
              <a:t>строить логическую цепь рассуждения, перерабатывать, систематизировать информацию и предъявлять её разными способами;</a:t>
            </a:r>
          </a:p>
          <a:p>
            <a:pPr algn="just">
              <a:buNone/>
            </a:pPr>
            <a:r>
              <a:rPr lang="ru-RU" sz="1600" b="1" u="sng" dirty="0" smtClean="0"/>
              <a:t>воспитывающие:</a:t>
            </a:r>
            <a:endParaRPr lang="ru-RU" sz="1600" b="1" dirty="0" smtClean="0"/>
          </a:p>
          <a:p>
            <a:pPr lvl="0" algn="just"/>
            <a:r>
              <a:rPr lang="ru-RU" sz="1600" b="1" dirty="0" smtClean="0"/>
              <a:t>воспитание интереса к предмету.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42852"/>
            <a:ext cx="885828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2800" b="1" dirty="0" smtClean="0">
                <a:solidFill>
                  <a:srgbClr val="000000"/>
                </a:solidFill>
                <a:latin typeface="Bookman Old Style" pitchFamily="18" charset="0"/>
                <a:ea typeface="Times New Roman" pitchFamily="18" charset="0"/>
              </a:rPr>
              <a:t>Тест</a:t>
            </a:r>
            <a:endParaRPr lang="ru-RU" sz="2400" b="1" dirty="0">
              <a:latin typeface="Bookman Old Style" pitchFamily="18" charset="0"/>
              <a:ea typeface="Times New Roman" pitchFamily="18" charset="0"/>
            </a:endParaRPr>
          </a:p>
          <a:p>
            <a:pPr lvl="0" algn="just" eaLnBrk="0" hangingPunct="0"/>
            <a:r>
              <a:rPr lang="ru-RU" b="1" dirty="0">
                <a:solidFill>
                  <a:srgbClr val="000000"/>
                </a:solidFill>
                <a:ea typeface="Times New Roman" pitchFamily="18" charset="0"/>
              </a:rPr>
              <a:t>1. Признаки каких частей речи совмещает в себе причастие?</a:t>
            </a:r>
            <a:endParaRPr lang="ru-RU" sz="1600" b="1" dirty="0">
              <a:ea typeface="Times New Roman" pitchFamily="18" charset="0"/>
            </a:endParaRPr>
          </a:p>
          <a:p>
            <a:pPr lvl="0" algn="just" eaLnBrk="0" hangingPunct="0"/>
            <a:r>
              <a:rPr lang="ru-RU" dirty="0">
                <a:solidFill>
                  <a:srgbClr val="000000"/>
                </a:solidFill>
                <a:ea typeface="Times New Roman" pitchFamily="18" charset="0"/>
              </a:rPr>
              <a:t>А) признаки существительного;</a:t>
            </a:r>
            <a:endParaRPr lang="ru-RU" sz="1600" dirty="0">
              <a:ea typeface="Times New Roman" pitchFamily="18" charset="0"/>
            </a:endParaRPr>
          </a:p>
          <a:p>
            <a:pPr lvl="0" algn="just" eaLnBrk="0" hangingPunct="0"/>
            <a:r>
              <a:rPr lang="ru-RU" dirty="0">
                <a:solidFill>
                  <a:srgbClr val="000000"/>
                </a:solidFill>
                <a:ea typeface="Times New Roman" pitchFamily="18" charset="0"/>
              </a:rPr>
              <a:t>Б) признаки прилагательного;</a:t>
            </a:r>
            <a:endParaRPr lang="ru-RU" sz="1600" dirty="0">
              <a:ea typeface="Times New Roman" pitchFamily="18" charset="0"/>
            </a:endParaRPr>
          </a:p>
          <a:p>
            <a:pPr lvl="0" algn="just" eaLnBrk="0" hangingPunct="0"/>
            <a:r>
              <a:rPr lang="ru-RU" dirty="0">
                <a:solidFill>
                  <a:srgbClr val="000000"/>
                </a:solidFill>
                <a:ea typeface="Times New Roman" pitchFamily="18" charset="0"/>
              </a:rPr>
              <a:t>В) признаки глагола;</a:t>
            </a:r>
            <a:endParaRPr lang="ru-RU" sz="1600" dirty="0">
              <a:ea typeface="Times New Roman" pitchFamily="18" charset="0"/>
            </a:endParaRPr>
          </a:p>
          <a:p>
            <a:pPr lvl="0" algn="just" eaLnBrk="0" hangingPunct="0"/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Г) признаки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Lucida Sans Unicode" pitchFamily="34" charset="0"/>
                <a:cs typeface="Times New Roman" pitchFamily="18" charset="0"/>
              </a:rPr>
              <a:t> </a:t>
            </a:r>
            <a:r>
              <a:rPr kumimoji="0" lang="ru-RU" altLang="zh-CN" b="0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наречия</a:t>
            </a:r>
            <a:r>
              <a:rPr lang="ru-RU" altLang="zh-CN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.</a:t>
            </a:r>
            <a:endParaRPr lang="ru-RU" altLang="zh-CN" sz="1600" dirty="0">
              <a:ea typeface="Times New Roman" pitchFamily="18" charset="0"/>
            </a:endParaRPr>
          </a:p>
          <a:p>
            <a:pPr lvl="0" algn="just" eaLnBrk="0" hangingPunct="0"/>
            <a:r>
              <a:rPr lang="ru-RU" altLang="zh-CN" b="1" dirty="0">
                <a:solidFill>
                  <a:srgbClr val="000000"/>
                </a:solidFill>
                <a:ea typeface="Times New Roman" pitchFamily="18" charset="0"/>
              </a:rPr>
              <a:t>2. Что обозначает причастие как особая форма глагола?</a:t>
            </a:r>
            <a:endParaRPr lang="ru-RU" altLang="zh-CN" sz="1600" b="1" dirty="0">
              <a:ea typeface="Times New Roman" pitchFamily="18" charset="0"/>
            </a:endParaRPr>
          </a:p>
          <a:p>
            <a:pPr lvl="0" algn="just" eaLnBrk="0" hangingPunct="0"/>
            <a:r>
              <a:rPr lang="ru-RU" altLang="zh-CN" dirty="0">
                <a:solidFill>
                  <a:srgbClr val="000000"/>
                </a:solidFill>
                <a:ea typeface="Times New Roman" pitchFamily="18" charset="0"/>
              </a:rPr>
              <a:t>А) признак предмета;</a:t>
            </a:r>
            <a:endParaRPr lang="ru-RU" altLang="zh-CN" sz="1600" dirty="0">
              <a:ea typeface="Times New Roman" pitchFamily="18" charset="0"/>
            </a:endParaRPr>
          </a:p>
          <a:p>
            <a:pPr lvl="0" algn="just" eaLnBrk="0" hangingPunct="0"/>
            <a:r>
              <a:rPr lang="ru-RU" altLang="zh-CN" dirty="0">
                <a:solidFill>
                  <a:srgbClr val="000000"/>
                </a:solidFill>
                <a:ea typeface="Times New Roman" pitchFamily="18" charset="0"/>
              </a:rPr>
              <a:t>Б) признак действия;</a:t>
            </a:r>
            <a:endParaRPr lang="ru-RU" altLang="zh-CN" sz="1600" dirty="0">
              <a:ea typeface="Times New Roman" pitchFamily="18" charset="0"/>
            </a:endParaRPr>
          </a:p>
          <a:p>
            <a:pPr lvl="0" algn="just" eaLnBrk="0" hangingPunct="0"/>
            <a:r>
              <a:rPr lang="ru-RU" altLang="zh-CN" dirty="0">
                <a:solidFill>
                  <a:srgbClr val="000000"/>
                </a:solidFill>
                <a:ea typeface="Times New Roman" pitchFamily="18" charset="0"/>
              </a:rPr>
              <a:t>В) признак признака;</a:t>
            </a:r>
            <a:endParaRPr lang="ru-RU" altLang="zh-CN" sz="1600" dirty="0">
              <a:ea typeface="Times New Roman" pitchFamily="18" charset="0"/>
            </a:endParaRPr>
          </a:p>
          <a:p>
            <a:pPr lvl="0" algn="just" eaLnBrk="0" hangingPunct="0"/>
            <a:r>
              <a:rPr lang="ru-RU" altLang="zh-CN" dirty="0">
                <a:solidFill>
                  <a:srgbClr val="000000"/>
                </a:solidFill>
                <a:ea typeface="Times New Roman" pitchFamily="18" charset="0"/>
              </a:rPr>
              <a:t>Г) признак предмета по действию.</a:t>
            </a:r>
            <a:endParaRPr lang="ru-RU" altLang="zh-CN" sz="1600" dirty="0">
              <a:ea typeface="Times New Roman" pitchFamily="18" charset="0"/>
            </a:endParaRPr>
          </a:p>
          <a:p>
            <a:pPr lvl="0" algn="just" eaLnBrk="0" hangingPunct="0"/>
            <a:r>
              <a:rPr lang="ru-RU" altLang="zh-CN" b="1" dirty="0">
                <a:solidFill>
                  <a:srgbClr val="000000"/>
                </a:solidFill>
                <a:ea typeface="Times New Roman" pitchFamily="18" charset="0"/>
              </a:rPr>
              <a:t>3. Какое утверждение является правильным?</a:t>
            </a:r>
            <a:endParaRPr lang="ru-RU" altLang="zh-CN" sz="1600" b="1" dirty="0">
              <a:ea typeface="Times New Roman" pitchFamily="18" charset="0"/>
            </a:endParaRPr>
          </a:p>
          <a:p>
            <a:pPr lvl="0" algn="just" eaLnBrk="0" hangingPunct="0"/>
            <a:r>
              <a:rPr lang="ru-RU" altLang="zh-CN" dirty="0">
                <a:solidFill>
                  <a:srgbClr val="000000"/>
                </a:solidFill>
                <a:ea typeface="Times New Roman" pitchFamily="18" charset="0"/>
              </a:rPr>
              <a:t>А) причастие изменяется по родам, числам, падежам, имеет краткую форму, согласуется с существительным и выполняет роль определений или сказуемых;</a:t>
            </a:r>
            <a:endParaRPr lang="ru-RU" altLang="zh-CN" sz="1600" dirty="0">
              <a:ea typeface="Times New Roman" pitchFamily="18" charset="0"/>
            </a:endParaRPr>
          </a:p>
          <a:p>
            <a:pPr lvl="0" algn="just" eaLnBrk="0" hangingPunct="0"/>
            <a:r>
              <a:rPr lang="ru-RU" altLang="zh-CN" dirty="0">
                <a:solidFill>
                  <a:srgbClr val="000000"/>
                </a:solidFill>
                <a:ea typeface="Times New Roman" pitchFamily="18" charset="0"/>
              </a:rPr>
              <a:t>Б) причастие изменяется по лицам и числам, выполняет роль сказуемого, сочетаясь с подлежащим как</a:t>
            </a:r>
            <a:r>
              <a:rPr lang="ru-RU" altLang="zh-CN" dirty="0">
                <a:ea typeface="Times New Roman" pitchFamily="18" charset="0"/>
              </a:rPr>
              <a:t> </a:t>
            </a:r>
            <a:r>
              <a:rPr lang="ru-RU" altLang="zh-CN" dirty="0" smtClean="0">
                <a:ea typeface="Times New Roman" pitchFamily="18" charset="0"/>
              </a:rPr>
              <a:t>глагол.</a:t>
            </a:r>
            <a:endParaRPr lang="ru-RU" altLang="zh-C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500034" y="642918"/>
            <a:ext cx="8786874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b="1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Bookman Old Style" pitchFamily="18" charset="0"/>
              <a:ea typeface="Lucida Sans Unicode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zh-CN" b="1" dirty="0" smtClean="0">
              <a:solidFill>
                <a:srgbClr val="00000A"/>
              </a:solidFill>
              <a:latin typeface="Bookman Old Style" pitchFamily="18" charset="0"/>
              <a:ea typeface="Lucida Sans Unicode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Выборочное письмо</a:t>
            </a:r>
            <a:endParaRPr kumimoji="0" lang="ru-RU" altLang="zh-CN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600" b="1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Выпишите только причастия. Обозначьте суффиксы причастий. </a:t>
            </a:r>
            <a:endParaRPr kumimoji="0" lang="ru-RU" altLang="zh-CN" sz="9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1.Ж..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лтый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 тюльпан,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желте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..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щая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 рож(?), желтоватый мяч(?).</a:t>
            </a:r>
            <a:endParaRPr kumimoji="0" lang="ru-RU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2. Лет..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щий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 мяч, летучий газ.</a:t>
            </a:r>
            <a:endParaRPr kumimoji="0" lang="ru-RU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3.Дежурный класс,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дежур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..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щий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 полицейский,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дежури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…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ий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 охранник.</a:t>
            </a:r>
            <a:endParaRPr kumimoji="0" lang="ru-RU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4. Красная ягода,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красне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..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щая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 ягода, красноватая ягода.</a:t>
            </a:r>
            <a:endParaRPr lang="ru-RU" altLang="zh-CN" sz="1000" dirty="0">
              <a:latin typeface="Bookman Old Style" pitchFamily="18" charset="0"/>
              <a:ea typeface="Lucida Sans Unicode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5. Стекля(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н,нн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)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ый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 графин, разбитая ваза.</a:t>
            </a:r>
            <a:endParaRPr kumimoji="0" lang="ru-RU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71472" y="357166"/>
            <a:ext cx="7143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равильные ответы: 1- б, в; 2 - г; 3- 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4" name="Picture 126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3357562"/>
            <a:ext cx="2500330" cy="301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00042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Bookman Old Style" pitchFamily="18" charset="0"/>
              </a:rPr>
              <a:t>Суффиксы   причастий:</a:t>
            </a:r>
            <a:endParaRPr lang="ru-RU" sz="3600" b="1" dirty="0"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142984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Bookman Old Style" pitchFamily="18" charset="0"/>
              </a:rPr>
              <a:t>-</a:t>
            </a:r>
            <a:r>
              <a:rPr lang="ru-RU" sz="3200" b="1" dirty="0" err="1">
                <a:latin typeface="Bookman Old Style" pitchFamily="18" charset="0"/>
              </a:rPr>
              <a:t>ущ</a:t>
            </a:r>
            <a:r>
              <a:rPr lang="ru-RU" sz="3200" b="1" dirty="0">
                <a:latin typeface="Bookman Old Style" pitchFamily="18" charset="0"/>
              </a:rPr>
              <a:t>-(-</a:t>
            </a:r>
            <a:r>
              <a:rPr lang="ru-RU" sz="3200" b="1" dirty="0" err="1">
                <a:latin typeface="Bookman Old Style" pitchFamily="18" charset="0"/>
              </a:rPr>
              <a:t>ющ</a:t>
            </a:r>
            <a:r>
              <a:rPr lang="ru-RU" sz="3200" b="1" dirty="0">
                <a:latin typeface="Bookman Old Style" pitchFamily="18" charset="0"/>
              </a:rPr>
              <a:t>-),-</a:t>
            </a:r>
            <a:r>
              <a:rPr lang="ru-RU" sz="3200" b="1" dirty="0" err="1">
                <a:latin typeface="Bookman Old Style" pitchFamily="18" charset="0"/>
              </a:rPr>
              <a:t>ащ</a:t>
            </a:r>
            <a:r>
              <a:rPr lang="ru-RU" sz="3200" b="1" dirty="0">
                <a:latin typeface="Bookman Old Style" pitchFamily="18" charset="0"/>
              </a:rPr>
              <a:t>-(-</a:t>
            </a:r>
            <a:r>
              <a:rPr lang="ru-RU" sz="3200" b="1" dirty="0" err="1">
                <a:latin typeface="Bookman Old Style" pitchFamily="18" charset="0"/>
              </a:rPr>
              <a:t>ящ</a:t>
            </a:r>
            <a:r>
              <a:rPr lang="ru-RU" sz="3200" b="1" dirty="0">
                <a:latin typeface="Bookman Old Style" pitchFamily="18" charset="0"/>
              </a:rPr>
              <a:t>-); -ем-(-</a:t>
            </a:r>
            <a:r>
              <a:rPr lang="ru-RU" sz="3200" b="1" dirty="0" err="1">
                <a:latin typeface="Bookman Old Style" pitchFamily="18" charset="0"/>
              </a:rPr>
              <a:t>ом</a:t>
            </a:r>
            <a:r>
              <a:rPr lang="ru-RU" sz="3200" b="1" dirty="0">
                <a:latin typeface="Bookman Old Style" pitchFamily="18" charset="0"/>
              </a:rPr>
              <a:t>-),-им-.;</a:t>
            </a:r>
          </a:p>
          <a:p>
            <a:pPr algn="ctr"/>
            <a:r>
              <a:rPr lang="ru-RU" sz="3200" b="1" dirty="0">
                <a:latin typeface="Bookman Old Style" pitchFamily="18" charset="0"/>
              </a:rPr>
              <a:t>-</a:t>
            </a:r>
            <a:r>
              <a:rPr lang="ru-RU" sz="3200" b="1" dirty="0" err="1" smtClean="0">
                <a:latin typeface="Bookman Old Style" pitchFamily="18" charset="0"/>
              </a:rPr>
              <a:t>в-,-</a:t>
            </a:r>
            <a:r>
              <a:rPr lang="ru-RU" sz="3200" b="1" dirty="0" err="1">
                <a:latin typeface="Bookman Old Style" pitchFamily="18" charset="0"/>
              </a:rPr>
              <a:t>ш-,-енн</a:t>
            </a:r>
            <a:r>
              <a:rPr lang="ru-RU" sz="3200" b="1" dirty="0">
                <a:latin typeface="Bookman Old Style" pitchFamily="18" charset="0"/>
              </a:rPr>
              <a:t>-(-</a:t>
            </a:r>
            <a:r>
              <a:rPr lang="ru-RU" sz="3200" b="1" dirty="0" err="1">
                <a:latin typeface="Bookman Old Style" pitchFamily="18" charset="0"/>
              </a:rPr>
              <a:t>ённ</a:t>
            </a:r>
            <a:r>
              <a:rPr lang="ru-RU" sz="3200" b="1" dirty="0">
                <a:latin typeface="Bookman Old Style" pitchFamily="18" charset="0"/>
              </a:rPr>
              <a:t>-),-</a:t>
            </a:r>
            <a:r>
              <a:rPr lang="ru-RU" sz="3200" b="1" dirty="0" err="1">
                <a:latin typeface="Bookman Old Style" pitchFamily="18" charset="0"/>
              </a:rPr>
              <a:t>нн-,-т-,-ш</a:t>
            </a:r>
            <a:r>
              <a:rPr lang="ru-RU" sz="3200" b="1" dirty="0">
                <a:latin typeface="Bookman Old Style" pitchFamily="18" charset="0"/>
              </a:rPr>
              <a:t>-.</a:t>
            </a:r>
          </a:p>
        </p:txBody>
      </p:sp>
      <p:pic>
        <p:nvPicPr>
          <p:cNvPr id="4" name="Picture 126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496"/>
            <a:ext cx="2500330" cy="301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857224" y="214291"/>
            <a:ext cx="82867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Код ответов: </a:t>
            </a:r>
            <a:r>
              <a:rPr kumimoji="0" lang="ru-RU" altLang="zh-CN" sz="2400" b="1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д</a:t>
            </a:r>
            <a:r>
              <a:rPr kumimoji="0" lang="ru-RU" altLang="zh-CN" sz="2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, с, с, </a:t>
            </a:r>
            <a:r>
              <a:rPr kumimoji="0" lang="ru-RU" altLang="zh-CN" sz="2400" b="1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д</a:t>
            </a:r>
            <a:r>
              <a:rPr kumimoji="0" lang="ru-RU" altLang="zh-CN" sz="2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, с, с, с, </a:t>
            </a:r>
            <a:r>
              <a:rPr kumimoji="0" lang="ru-RU" altLang="zh-CN" sz="2400" b="1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д</a:t>
            </a:r>
            <a:r>
              <a:rPr kumimoji="0" lang="ru-RU" altLang="zh-CN" sz="2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, </a:t>
            </a:r>
            <a:r>
              <a:rPr kumimoji="0" lang="ru-RU" altLang="zh-CN" sz="2400" b="1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д</a:t>
            </a:r>
            <a:r>
              <a:rPr kumimoji="0" lang="ru-RU" altLang="zh-CN" sz="2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, д.</a:t>
            </a:r>
            <a:endParaRPr kumimoji="0" lang="ru-RU" altLang="zh-CN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642918"/>
            <a:ext cx="88582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eaLnBrk="0" hangingPunct="0"/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Морфологический разбор причастия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endParaRPr lang="ru-RU" altLang="zh-CN" sz="1000" dirty="0">
              <a:latin typeface="Bookman Old Style" pitchFamily="18" charset="0"/>
            </a:endParaRPr>
          </a:p>
          <a:p>
            <a:pPr lvl="0" indent="450850" algn="just" eaLnBrk="0" hangingPunct="0"/>
            <a:r>
              <a:rPr kumimoji="0" lang="ru-RU" altLang="zh-CN" b="0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Разбитый стакан.</a:t>
            </a:r>
            <a:endParaRPr lang="ru-RU" altLang="zh-CN" sz="1000" dirty="0">
              <a:latin typeface="Bookman Old Style" pitchFamily="18" charset="0"/>
            </a:endParaRPr>
          </a:p>
          <a:p>
            <a:pPr lvl="0" indent="450850" algn="ctr" eaLnBrk="0" hangingPunct="0"/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Синтаксический разбор предложения</a:t>
            </a:r>
            <a:endParaRPr lang="ru-RU" altLang="zh-CN" sz="1000" b="1" dirty="0">
              <a:latin typeface="Bookman Old Style" pitchFamily="18" charset="0"/>
            </a:endParaRPr>
          </a:p>
          <a:p>
            <a:pPr lvl="0" indent="450850" algn="just" eaLnBrk="0" hangingPunct="0"/>
            <a:r>
              <a:rPr kumimoji="0" lang="ru-RU" altLang="zh-CN" b="0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Верхушки деревьев, колеблемые утренним ветерком, приветствовали нарождавшийся день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071678"/>
            <a:ext cx="850112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b="1" dirty="0" smtClean="0">
                <a:solidFill>
                  <a:srgbClr val="00000A"/>
                </a:solidFill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Пр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ичастный оборот</a:t>
            </a:r>
          </a:p>
          <a:p>
            <a:pPr lvl="0" eaLnBrk="0" hangingPunct="0"/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Расставить пропущенные знаки препинания, подчеркнуть причастные обороты как члены предложения.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1. К реке сбегает тропинка едва видимая во тьме.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2. Серебрится луна слабо озаряемая луной.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3. Шелестит камыш чуть колеблемый ветром.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4. Разгорался раздуваемый ветром костер.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5. Трава пригибаемая ветром ложилась на землю.</a:t>
            </a:r>
            <a:endParaRPr lang="ru-RU" sz="2400" dirty="0"/>
          </a:p>
        </p:txBody>
      </p:sp>
      <p:pic>
        <p:nvPicPr>
          <p:cNvPr id="5" name="Picture 126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3071810"/>
            <a:ext cx="1928826" cy="2874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42852"/>
            <a:ext cx="8858280" cy="4643470"/>
          </a:xfrm>
        </p:spPr>
        <p:txBody>
          <a:bodyPr/>
          <a:lstStyle/>
          <a:p>
            <a:pPr algn="ctr"/>
            <a:endParaRPr lang="ru-RU" sz="1800" b="1" dirty="0" smtClean="0">
              <a:latin typeface="Bookman Old Style" pitchFamily="18" charset="0"/>
            </a:endParaRPr>
          </a:p>
          <a:p>
            <a:pPr algn="ctr"/>
            <a:endParaRPr lang="ru-RU" sz="1800" b="1" dirty="0" smtClean="0">
              <a:latin typeface="Bookman Old Style" pitchFamily="18" charset="0"/>
            </a:endParaRPr>
          </a:p>
          <a:p>
            <a:pPr algn="ctr"/>
            <a:endParaRPr lang="ru-RU" sz="1800" b="1" dirty="0" smtClean="0">
              <a:latin typeface="Bookman Old Style" pitchFamily="18" charset="0"/>
            </a:endParaRPr>
          </a:p>
          <a:p>
            <a:pPr algn="ctr"/>
            <a:endParaRPr lang="ru-RU" sz="1800" b="1" dirty="0" smtClean="0">
              <a:latin typeface="Bookman Old Style" pitchFamily="18" charset="0"/>
            </a:endParaRPr>
          </a:p>
          <a:p>
            <a:pPr algn="ctr"/>
            <a:endParaRPr lang="ru-RU" sz="1800" b="1" dirty="0" smtClean="0">
              <a:latin typeface="Bookman Old Style" pitchFamily="18" charset="0"/>
            </a:endParaRPr>
          </a:p>
          <a:p>
            <a:pPr algn="ctr"/>
            <a:endParaRPr lang="ru-RU" sz="1800" b="1" dirty="0" smtClean="0">
              <a:latin typeface="Bookman Old Style" pitchFamily="18" charset="0"/>
            </a:endParaRPr>
          </a:p>
          <a:p>
            <a:pPr algn="ctr"/>
            <a:r>
              <a:rPr lang="ru-RU" sz="1800" b="1" dirty="0" smtClean="0">
                <a:latin typeface="Bookman Old Style" pitchFamily="18" charset="0"/>
              </a:rPr>
              <a:t>Работа по тексту</a:t>
            </a: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endParaRPr lang="ru-RU" sz="1600" dirty="0" smtClean="0">
              <a:latin typeface="Bookman Old Style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Работа по тексту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(1)Антон восторженными глазами оглядел отцовскую каюту. (2)Маленькая комнатка, уставленная лишь необходимой мебелью, была очень уютна. 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(3) Здесь все было необыкновенным. (4)Над койкой, застеленной шерстяным одеялом, висела писанная маслом картина, изображавшая ветряную мельницу под соломенной крышей, пестреющий цветами луг.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(5) Не обычные, а специально прикрепленные к стен полки вмещали множество интересных вещей. (6) На одной из них стоял письменный прибор, возле него лежала стопка книг в кожаных переплетах. (7) Среди них мальчик увидел книги, посвященные морю, истории кораблей. (8)Одна из них привлекла его внимание. (9) На ее обложке была нарисована бегущая по волнам шхуна.</a:t>
            </a:r>
          </a:p>
          <a:p>
            <a:pPr algn="just"/>
            <a:r>
              <a:rPr lang="ru-RU" sz="1600" b="1" dirty="0" smtClean="0">
                <a:latin typeface="Bookman Old Style" pitchFamily="18" charset="0"/>
              </a:rPr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i="1" dirty="0" smtClean="0">
                <a:solidFill>
                  <a:schemeClr val="tx1"/>
                </a:solidFill>
              </a:rPr>
              <a:t>1.</a:t>
            </a:r>
            <a:r>
              <a:rPr lang="ru-RU" sz="1600" b="1" i="1" dirty="0" smtClean="0">
                <a:solidFill>
                  <a:schemeClr val="tx1"/>
                </a:solidFill>
                <a:latin typeface="Bookman Old Style" pitchFamily="18" charset="0"/>
              </a:rPr>
              <a:t>Из предложения 4 выписать причастные обороты. </a:t>
            </a:r>
          </a:p>
          <a:p>
            <a:pPr lvl="0"/>
            <a:r>
              <a:rPr lang="ru-RU" sz="1600" b="1" i="1" dirty="0" smtClean="0">
                <a:solidFill>
                  <a:schemeClr val="tx1"/>
                </a:solidFill>
                <a:latin typeface="Bookman Old Style" pitchFamily="18" charset="0"/>
              </a:rPr>
              <a:t>2.Выписать  действительное причастие. </a:t>
            </a:r>
          </a:p>
          <a:p>
            <a:pPr lvl="0"/>
            <a:r>
              <a:rPr lang="ru-RU" sz="1600" b="1" i="1" dirty="0" smtClean="0">
                <a:solidFill>
                  <a:schemeClr val="tx1"/>
                </a:solidFill>
                <a:latin typeface="Bookman Old Style" pitchFamily="18" charset="0"/>
              </a:rPr>
              <a:t>3.Выписать страдательное причастие.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Не с причастиями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4471990" cy="5126055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слитно</a:t>
            </a:r>
          </a:p>
          <a:p>
            <a:pPr lvl="0">
              <a:buNone/>
            </a:pPr>
            <a:r>
              <a:rPr lang="ru-RU" sz="1800" b="1" dirty="0" smtClean="0">
                <a:latin typeface="Bookman Old Style" pitchFamily="18" charset="0"/>
              </a:rPr>
              <a:t>1.Без НЕ </a:t>
            </a:r>
            <a:r>
              <a:rPr lang="ru-RU" sz="1800" b="1" dirty="0" err="1" smtClean="0">
                <a:latin typeface="Bookman Old Style" pitchFamily="18" charset="0"/>
              </a:rPr>
              <a:t>не</a:t>
            </a:r>
            <a:r>
              <a:rPr lang="ru-RU" sz="1800" b="1" dirty="0" smtClean="0">
                <a:latin typeface="Bookman Old Style" pitchFamily="18" charset="0"/>
              </a:rPr>
              <a:t> употребляется: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  <a:t>        ненавидимый </a:t>
            </a:r>
            <a:b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  <a:t>    негодующий</a:t>
            </a:r>
          </a:p>
          <a:p>
            <a:pPr lvl="0">
              <a:buNone/>
            </a:pPr>
            <a:r>
              <a:rPr lang="ru-RU" sz="1800" b="1" dirty="0" smtClean="0">
                <a:latin typeface="Bookman Old Style" pitchFamily="18" charset="0"/>
              </a:rPr>
              <a:t>2.С полными причастиями без</a:t>
            </a:r>
          </a:p>
          <a:p>
            <a:pPr lvl="0">
              <a:buNone/>
            </a:pPr>
            <a:r>
              <a:rPr lang="ru-RU" sz="1800" b="1" dirty="0" smtClean="0">
                <a:latin typeface="Bookman Old Style" pitchFamily="18" charset="0"/>
              </a:rPr>
              <a:t>зависимых слов и </a:t>
            </a:r>
            <a:r>
              <a:rPr lang="ru-RU" sz="1800" b="1" dirty="0" err="1" smtClean="0">
                <a:latin typeface="Bookman Old Style" pitchFamily="18" charset="0"/>
              </a:rPr>
              <a:t>противопоста</a:t>
            </a:r>
            <a:r>
              <a:rPr lang="ru-RU" sz="1800" b="1" dirty="0" smtClean="0">
                <a:latin typeface="Bookman Old Style" pitchFamily="18" charset="0"/>
              </a:rPr>
              <a:t>-</a:t>
            </a:r>
          </a:p>
          <a:p>
            <a:pPr lvl="0">
              <a:buNone/>
            </a:pPr>
            <a:r>
              <a:rPr lang="ru-RU" sz="1800" b="1" dirty="0" err="1" smtClean="0">
                <a:latin typeface="Bookman Old Style" pitchFamily="18" charset="0"/>
              </a:rPr>
              <a:t>вления</a:t>
            </a:r>
            <a:r>
              <a:rPr lang="ru-RU" sz="1800" b="1" dirty="0" smtClean="0">
                <a:latin typeface="Bookman Old Style" pitchFamily="18" charset="0"/>
              </a:rPr>
              <a:t>: </a:t>
            </a:r>
            <a: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  <a:t>непрочитанная книга</a:t>
            </a:r>
          </a:p>
          <a:p>
            <a:pPr lvl="0">
              <a:buNone/>
            </a:pPr>
            <a:r>
              <a:rPr lang="ru-RU" sz="1800" b="1" dirty="0" smtClean="0">
                <a:latin typeface="Bookman Old Style" pitchFamily="18" charset="0"/>
              </a:rPr>
              <a:t>3.Со словами совершенно, очень,</a:t>
            </a:r>
          </a:p>
          <a:p>
            <a:pPr lvl="0">
              <a:buNone/>
            </a:pPr>
            <a:r>
              <a:rPr lang="ru-RU" sz="1800" b="1" dirty="0" smtClean="0">
                <a:latin typeface="Bookman Old Style" pitchFamily="18" charset="0"/>
              </a:rPr>
              <a:t>крайне, чрезвычайно, совсем: </a:t>
            </a:r>
          </a:p>
          <a:p>
            <a:pPr lvl="0">
              <a:buNone/>
            </a:pPr>
            <a:r>
              <a:rPr lang="ru-RU" sz="1800" b="1" dirty="0" smtClean="0">
                <a:latin typeface="Bookman Old Style" pitchFamily="18" charset="0"/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  <a:t>совсем непродуманное решение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0628" y="928670"/>
            <a:ext cx="3929090" cy="542928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раздельно</a:t>
            </a:r>
          </a:p>
          <a:p>
            <a:pPr lvl="0">
              <a:buNone/>
            </a:pPr>
            <a:r>
              <a:rPr lang="ru-RU" sz="1800" b="1" dirty="0" smtClean="0">
                <a:latin typeface="Bookman Old Style" pitchFamily="18" charset="0"/>
              </a:rPr>
              <a:t>1.С краткими причастиями: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  <a:t>          работа не закончена</a:t>
            </a:r>
          </a:p>
          <a:p>
            <a:pPr lvl="0">
              <a:buNone/>
            </a:pPr>
            <a:r>
              <a:rPr lang="ru-RU" sz="1800" b="1" dirty="0" smtClean="0">
                <a:latin typeface="Bookman Old Style" pitchFamily="18" charset="0"/>
              </a:rPr>
              <a:t>2.С полными причастиями</a:t>
            </a:r>
          </a:p>
          <a:p>
            <a:pPr lvl="0">
              <a:buNone/>
            </a:pPr>
            <a:r>
              <a:rPr lang="ru-RU" sz="1800" b="1" dirty="0" smtClean="0">
                <a:latin typeface="Bookman Old Style" pitchFamily="18" charset="0"/>
              </a:rPr>
              <a:t>при наличии зависимых слов или противопоставления: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  <a:t>не прочитанная мною книга </a:t>
            </a:r>
            <a:b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  <a:t>не прочитанная, а лишь просмотренная книга</a:t>
            </a:r>
          </a:p>
          <a:p>
            <a:pPr lvl="0">
              <a:buNone/>
            </a:pPr>
            <a:r>
              <a:rPr lang="ru-RU" sz="1800" b="1" dirty="0" smtClean="0">
                <a:latin typeface="Bookman Old Style" pitchFamily="18" charset="0"/>
              </a:rPr>
              <a:t>3.С усиливающими отрицание мест., нареч.: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Bookman Old Style" pitchFamily="18" charset="0"/>
              </a:rPr>
              <a:t>         ничем не оправданный            поступок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Не с причастиями</a:t>
            </a:r>
            <a:br>
              <a:rPr lang="ru-RU" b="1" dirty="0" smtClean="0">
                <a:latin typeface="Bookman Old Style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</a:rPr>
              <a:t>Запишите номера словосочетаний, где НЕ пишется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86238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I</a:t>
            </a:r>
            <a:r>
              <a:rPr lang="ru-RU" b="1" dirty="0" smtClean="0">
                <a:solidFill>
                  <a:srgbClr val="0070C0"/>
                </a:solidFill>
              </a:rPr>
              <a:t> вариант – слитно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1. Вовсе (не) избалованный ребёнок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2. </a:t>
            </a:r>
            <a:r>
              <a:rPr lang="ru-RU" sz="1600" b="1" dirty="0" smtClean="0">
                <a:latin typeface="Bookman Old Style" pitchFamily="18" charset="0"/>
              </a:rPr>
              <a:t>Окно </a:t>
            </a:r>
            <a:r>
              <a:rPr lang="ru-RU" sz="1600" b="1" dirty="0" smtClean="0">
                <a:latin typeface="Bookman Old Style" pitchFamily="18" charset="0"/>
              </a:rPr>
              <a:t>(не) завешено шторой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3. </a:t>
            </a:r>
            <a:r>
              <a:rPr lang="ru-RU" sz="1600" b="1" dirty="0" smtClean="0">
                <a:latin typeface="Bookman Old Style" pitchFamily="18" charset="0"/>
              </a:rPr>
              <a:t>(</a:t>
            </a:r>
            <a:r>
              <a:rPr lang="ru-RU" sz="1600" b="1" dirty="0" smtClean="0">
                <a:latin typeface="Bookman Old Style" pitchFamily="18" charset="0"/>
              </a:rPr>
              <a:t>Н</a:t>
            </a:r>
            <a:r>
              <a:rPr lang="ru-RU" sz="1600" b="1" dirty="0" smtClean="0">
                <a:latin typeface="Bookman Old Style" pitchFamily="18" charset="0"/>
              </a:rPr>
              <a:t>е</a:t>
            </a:r>
            <a:r>
              <a:rPr lang="ru-RU" sz="1600" b="1" dirty="0" smtClean="0">
                <a:latin typeface="Bookman Old Style" pitchFamily="18" charset="0"/>
              </a:rPr>
              <a:t>) лишённый юмора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4</a:t>
            </a:r>
            <a:r>
              <a:rPr lang="ru-RU" sz="1600" b="1" dirty="0" smtClean="0">
                <a:latin typeface="Bookman Old Style" pitchFamily="18" charset="0"/>
              </a:rPr>
              <a:t>. (Не</a:t>
            </a:r>
            <a:r>
              <a:rPr lang="ru-RU" sz="1600" b="1" dirty="0" smtClean="0">
                <a:latin typeface="Bookman Old Style" pitchFamily="18" charset="0"/>
              </a:rPr>
              <a:t>) помогающий никому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5</a:t>
            </a:r>
            <a:r>
              <a:rPr lang="ru-RU" sz="1600" b="1" dirty="0" smtClean="0">
                <a:latin typeface="Bookman Old Style" pitchFamily="18" charset="0"/>
              </a:rPr>
              <a:t>. (Не</a:t>
            </a:r>
            <a:r>
              <a:rPr lang="ru-RU" sz="1600" b="1" dirty="0" smtClean="0">
                <a:latin typeface="Bookman Old Style" pitchFamily="18" charset="0"/>
              </a:rPr>
              <a:t>) зависимый кандидат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6</a:t>
            </a:r>
            <a:r>
              <a:rPr lang="ru-RU" sz="1600" b="1" dirty="0" smtClean="0">
                <a:latin typeface="Bookman Old Style" pitchFamily="18" charset="0"/>
              </a:rPr>
              <a:t>. (Не</a:t>
            </a:r>
            <a:r>
              <a:rPr lang="ru-RU" sz="1600" b="1" dirty="0" smtClean="0">
                <a:latin typeface="Bookman Old Style" pitchFamily="18" charset="0"/>
              </a:rPr>
              <a:t>) </a:t>
            </a:r>
            <a:r>
              <a:rPr lang="ru-RU" sz="1600" b="1" dirty="0" err="1" smtClean="0">
                <a:latin typeface="Bookman Old Style" pitchFamily="18" charset="0"/>
              </a:rPr>
              <a:t>устрашимый</a:t>
            </a:r>
            <a:r>
              <a:rPr lang="ru-RU" sz="1600" b="1" dirty="0" smtClean="0">
                <a:latin typeface="Bookman Old Style" pitchFamily="18" charset="0"/>
              </a:rPr>
              <a:t> боец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7</a:t>
            </a:r>
            <a:r>
              <a:rPr lang="ru-RU" sz="1600" b="1" dirty="0" smtClean="0">
                <a:latin typeface="Bookman Old Style" pitchFamily="18" charset="0"/>
              </a:rPr>
              <a:t>. Никогда </a:t>
            </a:r>
            <a:r>
              <a:rPr lang="ru-RU" sz="1600" b="1" dirty="0" smtClean="0">
                <a:latin typeface="Bookman Old Style" pitchFamily="18" charset="0"/>
              </a:rPr>
              <a:t>(не) хвастающийся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4876" y="1600200"/>
            <a:ext cx="428628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II</a:t>
            </a:r>
            <a:r>
              <a:rPr lang="ru-RU" b="1" dirty="0" smtClean="0">
                <a:solidFill>
                  <a:srgbClr val="0070C0"/>
                </a:solidFill>
              </a:rPr>
              <a:t> вариант - раздельно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1. </a:t>
            </a:r>
            <a:r>
              <a:rPr lang="ru-RU" sz="1600" b="1" dirty="0" smtClean="0">
                <a:latin typeface="Bookman Old Style" pitchFamily="18" charset="0"/>
              </a:rPr>
              <a:t>(</a:t>
            </a:r>
            <a:r>
              <a:rPr lang="ru-RU" sz="1600" b="1" dirty="0" smtClean="0">
                <a:latin typeface="Bookman Old Style" pitchFamily="18" charset="0"/>
              </a:rPr>
              <a:t>Н</a:t>
            </a:r>
            <a:r>
              <a:rPr lang="ru-RU" sz="1600" b="1" dirty="0" smtClean="0">
                <a:latin typeface="Bookman Old Style" pitchFamily="18" charset="0"/>
              </a:rPr>
              <a:t>е</a:t>
            </a:r>
            <a:r>
              <a:rPr lang="ru-RU" sz="1600" b="1" dirty="0" smtClean="0">
                <a:latin typeface="Bookman Old Style" pitchFamily="18" charset="0"/>
              </a:rPr>
              <a:t>) </a:t>
            </a:r>
            <a:r>
              <a:rPr lang="ru-RU" sz="1600" b="1" dirty="0" smtClean="0">
                <a:latin typeface="Bookman Old Style" pitchFamily="18" charset="0"/>
              </a:rPr>
              <a:t>появившийся в газете</a:t>
            </a:r>
            <a:endParaRPr lang="ru-RU" sz="1600" b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2. </a:t>
            </a:r>
            <a:r>
              <a:rPr lang="ru-RU" sz="1600" b="1" dirty="0" smtClean="0">
                <a:latin typeface="Bookman Old Style" pitchFamily="18" charset="0"/>
              </a:rPr>
              <a:t>(</a:t>
            </a:r>
            <a:r>
              <a:rPr lang="ru-RU" sz="1600" b="1" dirty="0" smtClean="0">
                <a:latin typeface="Bookman Old Style" pitchFamily="18" charset="0"/>
              </a:rPr>
              <a:t>Н</a:t>
            </a:r>
            <a:r>
              <a:rPr lang="ru-RU" sz="1600" b="1" dirty="0" smtClean="0">
                <a:latin typeface="Bookman Old Style" pitchFamily="18" charset="0"/>
              </a:rPr>
              <a:t>е</a:t>
            </a:r>
            <a:r>
              <a:rPr lang="ru-RU" sz="1600" b="1" dirty="0" smtClean="0">
                <a:latin typeface="Bookman Old Style" pitchFamily="18" charset="0"/>
              </a:rPr>
              <a:t>) ограниченные возможности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3</a:t>
            </a:r>
            <a:r>
              <a:rPr lang="ru-RU" sz="1600" b="1" dirty="0" smtClean="0">
                <a:latin typeface="Bookman Old Style" pitchFamily="18" charset="0"/>
              </a:rPr>
              <a:t>. Свобода </a:t>
            </a:r>
            <a:r>
              <a:rPr lang="ru-RU" sz="1600" b="1" dirty="0" smtClean="0">
                <a:latin typeface="Bookman Old Style" pitchFamily="18" charset="0"/>
              </a:rPr>
              <a:t>(не) провозглашена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4</a:t>
            </a:r>
            <a:r>
              <a:rPr lang="ru-RU" sz="1600" b="1" dirty="0" smtClean="0">
                <a:latin typeface="Bookman Old Style" pitchFamily="18" charset="0"/>
              </a:rPr>
              <a:t>. Ничем </a:t>
            </a:r>
            <a:r>
              <a:rPr lang="ru-RU" sz="1600" b="1" dirty="0" smtClean="0">
                <a:latin typeface="Bookman Old Style" pitchFamily="18" charset="0"/>
              </a:rPr>
              <a:t>(не) обладающий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5</a:t>
            </a:r>
            <a:r>
              <a:rPr lang="ru-RU" sz="1600" b="1" dirty="0" smtClean="0">
                <a:latin typeface="Bookman Old Style" pitchFamily="18" charset="0"/>
              </a:rPr>
              <a:t>. (Не</a:t>
            </a:r>
            <a:r>
              <a:rPr lang="ru-RU" sz="1600" b="1" dirty="0" smtClean="0">
                <a:latin typeface="Bookman Old Style" pitchFamily="18" charset="0"/>
              </a:rPr>
              <a:t>) слушающий </a:t>
            </a:r>
            <a:r>
              <a:rPr lang="ru-RU" sz="1600" b="1" dirty="0" smtClean="0">
                <a:latin typeface="Bookman Old Style" pitchFamily="18" charset="0"/>
              </a:rPr>
              <a:t> </a:t>
            </a:r>
            <a:r>
              <a:rPr lang="ru-RU" sz="1600" b="1" dirty="0" smtClean="0">
                <a:latin typeface="Bookman Old Style" pitchFamily="18" charset="0"/>
              </a:rPr>
              <a:t>ученик</a:t>
            </a: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6. </a:t>
            </a:r>
            <a:r>
              <a:rPr lang="ru-RU" sz="1600" b="1" dirty="0" smtClean="0">
                <a:latin typeface="Bookman Old Style" pitchFamily="18" charset="0"/>
              </a:rPr>
              <a:t>Очень </a:t>
            </a:r>
            <a:r>
              <a:rPr lang="ru-RU" sz="1600" b="1" dirty="0" smtClean="0">
                <a:latin typeface="Bookman Old Style" pitchFamily="18" charset="0"/>
              </a:rPr>
              <a:t>(не) учтивый</a:t>
            </a:r>
            <a:endParaRPr lang="ru-RU" sz="1600" b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ru-RU" sz="1600" b="1" dirty="0" smtClean="0">
                <a:latin typeface="Bookman Old Style" pitchFamily="18" charset="0"/>
              </a:rPr>
              <a:t>7</a:t>
            </a:r>
            <a:r>
              <a:rPr lang="ru-RU" sz="1600" b="1" dirty="0" smtClean="0">
                <a:latin typeface="Bookman Old Style" pitchFamily="18" charset="0"/>
              </a:rPr>
              <a:t>. (Не)</a:t>
            </a:r>
            <a:r>
              <a:rPr lang="ru-RU" sz="1600" b="1" dirty="0" err="1" smtClean="0">
                <a:latin typeface="Bookman Old Style" pitchFamily="18" charset="0"/>
              </a:rPr>
              <a:t>навидящий</a:t>
            </a:r>
            <a:r>
              <a:rPr lang="ru-RU" sz="1600" b="1" dirty="0" smtClean="0">
                <a:latin typeface="Bookman Old Style" pitchFamily="18" charset="0"/>
              </a:rPr>
              <a:t> взгляд</a:t>
            </a:r>
            <a:endParaRPr lang="ru-RU" sz="1600" b="1" dirty="0" smtClean="0">
              <a:latin typeface="Bookman Old Style" pitchFamily="18" charset="0"/>
            </a:endParaRPr>
          </a:p>
        </p:txBody>
      </p:sp>
      <p:pic>
        <p:nvPicPr>
          <p:cNvPr id="5" name="Picture 126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4643446"/>
            <a:ext cx="192882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142852"/>
            <a:ext cx="857256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ПРИЧАСТИЕ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Причастие – это ............. форма............, которая совмещает в себе признаки ..................... (время, вид) и признаки ............................ (изменяется по родам, числам и падежам). Причастия образуются от .............................. с помощью специальных суффиксов: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.................................................................. 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Причастия в предложении обычно бывают ....................... и отвечают на вопросы: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rgbClr val="444444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...................................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При них часто находятся зависимые слова и образуют ..............................., который может находиться как перед определяемым..........................., так и после него.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Если причастный оборот стоит перед.................................., то он .............. запятой, если же он стоит после ............... слова, то он всегда выделяется   запятыми. Причастия могут быть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страдательными и ..........................................................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57158" y="214290"/>
            <a:ext cx="878684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Рефлексия:</a:t>
            </a:r>
            <a:r>
              <a:rPr kumimoji="0" lang="ru-RU" altLang="zh-CN" sz="4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незаконченное предложение:  </a:t>
            </a:r>
            <a:endParaRPr kumimoji="0" lang="ru-RU" altLang="zh-CN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sz="2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Сегодня на уроке я ...</a:t>
            </a:r>
            <a:endParaRPr kumimoji="0" lang="ru-RU" altLang="zh-CN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sz="2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Самым полезным интересным для меня было ...</a:t>
            </a:r>
            <a:endParaRPr kumimoji="0" lang="ru-RU" altLang="zh-CN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sz="2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Я встретился с трудностью при ..</a:t>
            </a:r>
            <a:endParaRPr kumimoji="0" lang="ru-RU" altLang="zh-CN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sz="2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У меня хорошо получилось ...</a:t>
            </a:r>
            <a:endParaRPr kumimoji="0" lang="ru-RU" altLang="zh-CN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sz="24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Скажи комплимент самому себе …</a:t>
            </a:r>
            <a:endParaRPr kumimoji="0" lang="ru-RU" altLang="zh-CN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10" descr="приве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2786058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705256" y="3214686"/>
            <a:ext cx="3438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       хорошо усвоил</a:t>
            </a:r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3786190"/>
            <a:ext cx="6000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отлично усвоил и могу применить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 на практике </a:t>
            </a:r>
            <a:endParaRPr lang="ru-RU" sz="2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6" name="Picture 11" descr="отличн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3857628"/>
            <a:ext cx="15017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57224" y="4643446"/>
            <a:ext cx="6072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усвоил хорошо, но есть вопросы </a:t>
            </a:r>
            <a:endParaRPr lang="ru-RU" sz="2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8" name="Picture 12" descr="есть вопрос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4643446"/>
            <a:ext cx="990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643174" y="5286389"/>
            <a:ext cx="4429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многое непонятно </a:t>
            </a:r>
            <a:endParaRPr lang="ru-RU" sz="2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10" name="Picture 13" descr="плох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5500702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28596" y="428604"/>
            <a:ext cx="857256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8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Задание на дом</a:t>
            </a:r>
            <a:endParaRPr kumimoji="0" lang="ru-RU" alt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Lucida Sans Unicode" pitchFamily="34" charset="0"/>
                <a:cs typeface="Times New Roman" pitchFamily="18" charset="0"/>
              </a:rPr>
              <a:t>Составить автобиографию причастия</a:t>
            </a:r>
            <a:endParaRPr kumimoji="0" lang="ru-RU" altLang="zh-CN" sz="1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zh-CN" b="1" dirty="0" smtClean="0">
                <a:solidFill>
                  <a:srgbClr val="00000A"/>
                </a:solidFill>
                <a:latin typeface="Bookman Old Style" pitchFamily="18" charset="0"/>
                <a:ea typeface="Times New Roman" pitchFamily="18" charset="0"/>
                <a:cs typeface="Calibri" pitchFamily="34" charset="0"/>
              </a:rPr>
              <a:t>Автоб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Times New Roman" pitchFamily="18" charset="0"/>
                <a:cs typeface="Calibri" pitchFamily="34" charset="0"/>
              </a:rPr>
              <a:t>иография причастия</a:t>
            </a:r>
            <a:endParaRPr kumimoji="0" lang="ru-RU" altLang="zh-CN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6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Times New Roman" pitchFamily="18" charset="0"/>
                <a:cs typeface="Calibri" pitchFamily="34" charset="0"/>
              </a:rPr>
              <a:t>Я,причастие______________________обозначаю_______________________________, происхожу  из семьи частей речи: ________________________ и _____________. Мой отец, глагол, оставил мне в наследство свои признаки: ___________________________________________ . </a:t>
            </a:r>
            <a:endParaRPr kumimoji="0" lang="ru-RU" altLang="zh-CN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6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Times New Roman" pitchFamily="18" charset="0"/>
                <a:cs typeface="Calibri" pitchFamily="34" charset="0"/>
              </a:rPr>
              <a:t>Я – причастие _________________ времени, ________________________ вида, __________________. Мать, прилагательное, подарила мне вопрос “______________”, свою синтаксическую роль “___________________”, научила изменяться по родам, числам и падежам. Вот сейчас я стою в форме </a:t>
            </a:r>
            <a:r>
              <a:rPr kumimoji="0" lang="ru-RU" altLang="zh-CN" sz="1600" b="1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Times New Roman" pitchFamily="18" charset="0"/>
                <a:cs typeface="Calibri" pitchFamily="34" charset="0"/>
              </a:rPr>
              <a:t>__________________рода,________________________падежа</a:t>
            </a:r>
            <a:r>
              <a:rPr kumimoji="0" lang="ru-RU" altLang="zh-CN" sz="16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Times New Roman" pitchFamily="18" charset="0"/>
                <a:cs typeface="Calibri" pitchFamily="34" charset="0"/>
              </a:rPr>
              <a:t>, _______________________ числа. В предложении  </a:t>
            </a:r>
            <a:r>
              <a:rPr kumimoji="0" lang="ru-RU" altLang="zh-CN" sz="1600" b="1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Times New Roman" pitchFamily="18" charset="0"/>
                <a:cs typeface="Calibri" pitchFamily="34" charset="0"/>
              </a:rPr>
              <a:t>предложении</a:t>
            </a:r>
            <a:r>
              <a:rPr kumimoji="0" lang="ru-RU" altLang="zh-CN" sz="16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Times New Roman" pitchFamily="18" charset="0"/>
                <a:cs typeface="Calibri" pitchFamily="34" charset="0"/>
              </a:rPr>
              <a:t> выполняю роль _____________________.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6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Bookman Old Style" pitchFamily="18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ru-RU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071546"/>
            <a:ext cx="850112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Спасибо за работу!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7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07</Template>
  <TotalTime>180</TotalTime>
  <Words>828</Words>
  <Application>Microsoft Office PowerPoint</Application>
  <PresentationFormat>Экран (4:3)</PresentationFormat>
  <Paragraphs>153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07</vt:lpstr>
      <vt:lpstr>Повторим  изученный материал о причастии</vt:lpstr>
      <vt:lpstr>Слайд 2</vt:lpstr>
      <vt:lpstr>Слайд 3</vt:lpstr>
      <vt:lpstr>Слайд 4</vt:lpstr>
      <vt:lpstr>Слайд 5</vt:lpstr>
      <vt:lpstr>Слайд 6</vt:lpstr>
      <vt:lpstr>Слайд 7</vt:lpstr>
      <vt:lpstr>Не с причастиями</vt:lpstr>
      <vt:lpstr>Не с причастиями Запишите номера словосочетаний, где НЕ пишется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20</cp:revision>
  <dcterms:created xsi:type="dcterms:W3CDTF">2014-11-13T08:24:51Z</dcterms:created>
  <dcterms:modified xsi:type="dcterms:W3CDTF">2014-11-13T13:03:46Z</dcterms:modified>
</cp:coreProperties>
</file>