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58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7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05" autoAdjust="0"/>
  </p:normalViewPr>
  <p:slideViewPr>
    <p:cSldViewPr>
      <p:cViewPr varScale="1">
        <p:scale>
          <a:sx n="76" d="100"/>
          <a:sy n="76" d="100"/>
        </p:scale>
        <p:origin x="-120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317207">
            <a:off x="613301" y="986243"/>
            <a:ext cx="3719792" cy="1948142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Коммунальное дошкольное  учебное заведение №158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889624">
            <a:off x="4798265" y="2311731"/>
            <a:ext cx="3462946" cy="28945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«Организация и проведение наблюдений на прогулке с детьми младшего возраста»</a:t>
            </a: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 Удовенко Любовь Юрьевна</a:t>
            </a: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07">
        <p:cut/>
        <p:sndAc>
          <p:stSnd>
            <p:snd r:embed="rId2" name="Detskaya-pesnya-Listopad-Listik-listik-listopad-_m.wav"/>
          </p:stSnd>
        </p:sndAc>
      </p:transition>
    </mc:Choice>
    <mc:Fallback xmlns="">
      <p:transition advTm="5607">
        <p:cut/>
        <p:sndAc>
          <p:stSnd>
            <p:snd r:embed="rId4" name="Detskaya-pesnya-Listopad-Listik-listik-listopad-_m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8"/>
            <a:ext cx="80648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defTabSz="457200" fontAlgn="base">
              <a:spcBef>
                <a:spcPct val="20000"/>
              </a:spcBef>
              <a:spcAft>
                <a:spcPts val="600"/>
              </a:spcAft>
              <a:buClr>
                <a:srgbClr val="C5E1FE"/>
              </a:buClr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"День, проведённый ребёнком без прогулки, потерян для его здоровья"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83968" y="3645024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Г.А. Сперанский </a:t>
            </a:r>
            <a:endParaRPr lang="ru-RU" sz="36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11560" y="908720"/>
            <a:ext cx="7921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60648"/>
            <a:ext cx="83529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j-ea"/>
                <a:cs typeface="Times New Roman"/>
              </a:rPr>
              <a:t>Цель прогулки</a:t>
            </a:r>
            <a:r>
              <a:rPr kumimoji="0" lang="ru-RU" sz="32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j-ea"/>
                <a:cs typeface="Times New Roman"/>
              </a:rPr>
              <a:t>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j-ea"/>
                <a:cs typeface="Times New Roman"/>
              </a:rPr>
              <a:t>– укрепление здоровья, профилактика утомления, физическое и умственное развитие детей, восстановление сниженных в процессе деятельности функциональных ресурсов организма.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96" y="3307636"/>
            <a:ext cx="4139952" cy="27599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45704" y="476673"/>
            <a:ext cx="8064896" cy="93610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268760"/>
            <a:ext cx="82870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99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Физическое развитие детей;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3600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Оптимизация двигательной активности;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3600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Умственное развитие детей;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3600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Решение задач нравственного воспитания</a:t>
            </a:r>
            <a:r>
              <a:rPr lang="ru-RU" sz="3600" kern="0" dirty="0" smtClean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.</a:t>
            </a:r>
            <a:r>
              <a:rPr lang="ru-RU" sz="3600" b="1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99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ru-RU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333399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5704" y="476673"/>
            <a:ext cx="6073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99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Задачи прогулки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040189"/>
            <a:ext cx="3728987" cy="27986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86" y="15733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197525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99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Планирование прогулки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1028522"/>
            <a:ext cx="84249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ru-RU" sz="3200" b="1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При планировании прогулки основная задача воспитателя состоит в обеспечении активной, содержательной, разнообразной и интересной для детей деятельности: игры, труда, наблюдений.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44" y="4093949"/>
            <a:ext cx="3923928" cy="261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65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772" y="-6112"/>
            <a:ext cx="925252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fontAlgn="base">
              <a:spcBef>
                <a:spcPct val="20000"/>
              </a:spcBef>
              <a:spcAft>
                <a:spcPts val="600"/>
              </a:spcAft>
              <a:buClr>
                <a:srgbClr val="C5E1FE"/>
              </a:buClr>
            </a:pPr>
            <a:r>
              <a:rPr lang="ru-RU" sz="3600" b="1" dirty="0">
                <a:solidFill>
                  <a:schemeClr val="bg2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Структурные компоненты прогулки 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899592" y="978987"/>
            <a:ext cx="1152128" cy="129788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2195736" y="978987"/>
            <a:ext cx="864096" cy="28820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857640" y="1124744"/>
            <a:ext cx="0" cy="11521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4986046" y="1071868"/>
            <a:ext cx="180020" cy="26242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8100392" y="1071868"/>
            <a:ext cx="0" cy="10609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-52772" y="2420016"/>
            <a:ext cx="2680556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Разнообразные </a:t>
            </a: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наблюдения</a:t>
            </a:r>
            <a:endParaRPr lang="ru-RU" sz="28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7544" y="3861048"/>
            <a:ext cx="28803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Основные движения и подвижные игры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627784" y="2420017"/>
            <a:ext cx="2664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Дидактические игры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63889" y="3717032"/>
            <a:ext cx="2448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Трудовая деятельность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444208" y="2276873"/>
            <a:ext cx="269979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Самостоятельная игровая деятельность детей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6012161" y="978987"/>
            <a:ext cx="432047" cy="34811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076056" y="4671138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Экспериментальная деятельность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8396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48" y="9807"/>
            <a:ext cx="9144000" cy="68481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1412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404664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Объекты наблюдений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4085" y="3361151"/>
            <a:ext cx="458815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Arial" charset="0"/>
              </a:rPr>
              <a:t>Неживая </a:t>
            </a:r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Arial" charset="0"/>
              </a:rPr>
              <a:t>природа: сезонные изменения и различные явления природы (дождь, снег. текущие 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Arial" charset="0"/>
              </a:rPr>
              <a:t>ручьи)</a:t>
            </a:r>
            <a:endParaRPr lang="ru-RU" sz="2800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060848"/>
            <a:ext cx="30243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Arial" charset="0"/>
              </a:rPr>
              <a:t>Живая природа: растения и животные</a:t>
            </a:r>
            <a:endParaRPr lang="ru-RU" sz="2800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1732395" y="1112550"/>
            <a:ext cx="823381" cy="80428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247964" y="1039798"/>
            <a:ext cx="0" cy="23213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580112" y="1112550"/>
            <a:ext cx="936104" cy="80428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436096" y="2273226"/>
            <a:ext cx="3528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Arial" charset="0"/>
              </a:rPr>
              <a:t>Труд взрослых</a:t>
            </a:r>
            <a:endParaRPr lang="ru-RU" sz="2800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29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08" y="-6646"/>
            <a:ext cx="9144000" cy="68646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3568" y="188640"/>
            <a:ext cx="751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C5E1FE"/>
              </a:buClr>
            </a:pPr>
            <a:r>
              <a:rPr lang="ru-RU" sz="4000" b="1" dirty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Виды наблюдения</a:t>
            </a:r>
            <a:endParaRPr lang="ru-RU" sz="4000" b="1" dirty="0">
              <a:solidFill>
                <a:schemeClr val="tx2"/>
              </a:solidFill>
              <a:latin typeface="Verdan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340768"/>
            <a:ext cx="3600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Arial" charset="0"/>
              </a:rPr>
              <a:t>Кратковременные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Arial" charset="0"/>
              </a:rPr>
              <a:t>организуются для формирования о свойствах и качествах предмета или явления</a:t>
            </a:r>
            <a:endParaRPr lang="ru-RU" sz="2800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3968" y="1484785"/>
            <a:ext cx="43204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Arial" charset="0"/>
              </a:rPr>
              <a:t>Длительные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Arial" charset="0"/>
              </a:rPr>
              <a:t>организуются для накопления знаний о росте и развитии растений и животных, о сезонных изменениях в природе</a:t>
            </a:r>
            <a:r>
              <a:rPr lang="ru-RU" sz="2800" dirty="0">
                <a:solidFill>
                  <a:prstClr val="white"/>
                </a:solidFill>
                <a:latin typeface="Times New Roman" pitchFamily="18" charset="0"/>
                <a:cs typeface="Arial" charset="0"/>
              </a:rPr>
              <a:t>. </a:t>
            </a:r>
            <a:endParaRPr lang="ru-RU" sz="2800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051720" y="764704"/>
            <a:ext cx="115212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endCxn id="5" idx="0"/>
          </p:cNvCxnSpPr>
          <p:nvPr/>
        </p:nvCxnSpPr>
        <p:spPr>
          <a:xfrm>
            <a:off x="5220072" y="764704"/>
            <a:ext cx="122413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97" y="3612273"/>
            <a:ext cx="4389765" cy="29265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720" y="4365104"/>
            <a:ext cx="3563888" cy="237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37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552" y="188640"/>
            <a:ext cx="8892480" cy="5136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eaLnBrk="0" fontAlgn="base" hangingPunct="0">
              <a:lnSpc>
                <a:spcPct val="115000"/>
              </a:lnSpc>
              <a:spcBef>
                <a:spcPct val="20000"/>
              </a:spcBef>
              <a:buClr>
                <a:srgbClr val="C5E1FE"/>
              </a:buClr>
              <a:defRPr/>
            </a:pPr>
            <a:r>
              <a:rPr lang="ru-RU" sz="3000" b="1" dirty="0">
                <a:solidFill>
                  <a:schemeClr val="tx2"/>
                </a:solidFill>
                <a:ea typeface="Calibri"/>
                <a:cs typeface="Times New Roman"/>
              </a:rPr>
              <a:t>Организуя наблюдения, воспитатель должен всегда соблюдать последовательность:</a:t>
            </a:r>
            <a:endParaRPr lang="ru-RU" sz="30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 marL="457200" lvl="0" indent="-457200" defTabSz="457200" eaLnBrk="0" fontAlgn="base" hangingPunct="0">
              <a:lnSpc>
                <a:spcPct val="115000"/>
              </a:lnSpc>
              <a:spcBef>
                <a:spcPct val="20000"/>
              </a:spcBef>
              <a:buClr>
                <a:srgbClr val="C5E1FE"/>
              </a:buClr>
              <a:buFont typeface="Courier New" pitchFamily="49" charset="0"/>
              <a:buChar char="o"/>
              <a:defRPr/>
            </a:pPr>
            <a:r>
              <a:rPr lang="ru-RU" sz="3200" b="1" dirty="0">
                <a:solidFill>
                  <a:schemeClr val="tx2"/>
                </a:solidFill>
                <a:ea typeface="Calibri"/>
                <a:cs typeface="Times New Roman"/>
              </a:rPr>
              <a:t> </a:t>
            </a:r>
            <a:r>
              <a:rPr lang="ru-RU" sz="2800" b="1" dirty="0">
                <a:solidFill>
                  <a:schemeClr val="tx2"/>
                </a:solidFill>
                <a:ea typeface="Calibri"/>
                <a:cs typeface="Times New Roman"/>
              </a:rPr>
              <a:t>устанавливаются факты;</a:t>
            </a:r>
            <a:endParaRPr lang="ru-RU" sz="28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 marL="457200" lvl="0" indent="-457200" defTabSz="457200" eaLnBrk="0" fontAlgn="base" hangingPunct="0">
              <a:lnSpc>
                <a:spcPct val="115000"/>
              </a:lnSpc>
              <a:spcBef>
                <a:spcPct val="20000"/>
              </a:spcBef>
              <a:buClr>
                <a:srgbClr val="C5E1FE"/>
              </a:buClr>
              <a:buFont typeface="Courier New" pitchFamily="49" charset="0"/>
              <a:buChar char="o"/>
              <a:defRPr/>
            </a:pPr>
            <a:r>
              <a:rPr lang="ru-RU" sz="2800" b="1" dirty="0">
                <a:solidFill>
                  <a:schemeClr val="tx2"/>
                </a:solidFill>
                <a:ea typeface="Calibri"/>
                <a:cs typeface="Times New Roman"/>
              </a:rPr>
              <a:t>формируются связи между частями объекта;</a:t>
            </a:r>
            <a:endParaRPr lang="ru-RU" sz="28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 marL="457200" lvl="0" indent="-457200" defTabSz="457200" eaLnBrk="0" fontAlgn="base" hangingPunct="0">
              <a:lnSpc>
                <a:spcPct val="115000"/>
              </a:lnSpc>
              <a:spcBef>
                <a:spcPct val="20000"/>
              </a:spcBef>
              <a:buClr>
                <a:srgbClr val="C5E1FE"/>
              </a:buClr>
              <a:buFont typeface="Courier New" pitchFamily="49" charset="0"/>
              <a:buChar char="o"/>
              <a:defRPr/>
            </a:pPr>
            <a:r>
              <a:rPr lang="ru-RU" sz="2800" b="1" dirty="0">
                <a:solidFill>
                  <a:schemeClr val="tx2"/>
                </a:solidFill>
                <a:ea typeface="Calibri"/>
                <a:cs typeface="Times New Roman"/>
              </a:rPr>
              <a:t> идет накопление представлений у детей;</a:t>
            </a:r>
            <a:endParaRPr lang="ru-RU" sz="28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 marL="457200" lvl="0" indent="-457200" defTabSz="457200" eaLnBrk="0" fontAlgn="base" hangingPunct="0">
              <a:lnSpc>
                <a:spcPct val="115000"/>
              </a:lnSpc>
              <a:spcBef>
                <a:spcPct val="20000"/>
              </a:spcBef>
              <a:buClr>
                <a:srgbClr val="C5E1FE"/>
              </a:buClr>
              <a:buFont typeface="Courier New" pitchFamily="49" charset="0"/>
              <a:buChar char="o"/>
              <a:defRPr/>
            </a:pPr>
            <a:r>
              <a:rPr lang="ru-RU" sz="2800" b="1" dirty="0">
                <a:solidFill>
                  <a:schemeClr val="tx2"/>
                </a:solidFill>
                <a:ea typeface="Calibri"/>
                <a:cs typeface="Times New Roman"/>
              </a:rPr>
              <a:t> проводятся сопоставления;</a:t>
            </a:r>
            <a:endParaRPr lang="ru-RU" sz="28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 marL="457200" lvl="0" indent="-457200" defTabSz="457200" eaLnBrk="0" fontAlgn="base" hangingPunct="0">
              <a:lnSpc>
                <a:spcPct val="115000"/>
              </a:lnSpc>
              <a:spcBef>
                <a:spcPct val="20000"/>
              </a:spcBef>
              <a:buClr>
                <a:srgbClr val="C5E1FE"/>
              </a:buClr>
              <a:buFont typeface="Courier New" pitchFamily="49" charset="0"/>
              <a:buChar char="o"/>
              <a:defRPr/>
            </a:pPr>
            <a:r>
              <a:rPr lang="ru-RU" sz="2800" b="1" dirty="0">
                <a:solidFill>
                  <a:schemeClr val="tx2"/>
                </a:solidFill>
                <a:ea typeface="Calibri"/>
                <a:cs typeface="Times New Roman"/>
              </a:rPr>
              <a:t> делаются выводы и устанавливаются связи между проводимым сейчас наблюдением и проведенным ранее.</a:t>
            </a:r>
            <a:endParaRPr lang="ru-RU" sz="28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664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138" y="-16004"/>
            <a:ext cx="918226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548679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В работе используются разнообразные наблюдения</a:t>
            </a:r>
            <a:endParaRPr lang="ru-RU" sz="3600" b="1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88" y="1865313"/>
            <a:ext cx="4227708" cy="2887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14941"/>
            <a:ext cx="4195090" cy="279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57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9248" y="332656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           </a:t>
            </a:r>
            <a:r>
              <a:rPr lang="ru-RU" sz="3200" b="1" dirty="0" smtClean="0">
                <a:solidFill>
                  <a:schemeClr val="tx2"/>
                </a:solidFill>
                <a:latin typeface="+mj-lt"/>
              </a:rPr>
              <a:t>Самостоятельная</a:t>
            </a:r>
            <a:r>
              <a:rPr lang="ru-RU" sz="3200" b="1" dirty="0" smtClean="0">
                <a:solidFill>
                  <a:schemeClr val="tx2"/>
                </a:solidFill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  <a:latin typeface="+mj-lt"/>
              </a:rPr>
              <a:t>игровая</a:t>
            </a:r>
          </a:p>
          <a:p>
            <a:pPr lvl="0"/>
            <a:r>
              <a:rPr lang="ru-RU" sz="32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  <a:latin typeface="+mj-lt"/>
              </a:rPr>
              <a:t>                   </a:t>
            </a:r>
            <a:r>
              <a:rPr lang="ru-RU" sz="3200" b="1" dirty="0" smtClean="0">
                <a:solidFill>
                  <a:srgbClr val="1F497D"/>
                </a:solidFill>
                <a:latin typeface="Arial"/>
              </a:rPr>
              <a:t>деятельность</a:t>
            </a:r>
            <a:endParaRPr lang="ru-RU" sz="3200" b="1" dirty="0">
              <a:solidFill>
                <a:srgbClr val="1F497D"/>
              </a:solidFill>
              <a:latin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28800"/>
            <a:ext cx="4676690" cy="26642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196" y="3717032"/>
            <a:ext cx="4608512" cy="280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0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8" y="-1142999"/>
            <a:ext cx="6858001" cy="9143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568" y="332656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5EFC56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Двигательная активность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20755"/>
            <a:ext cx="4104456" cy="32263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8" y="3428998"/>
            <a:ext cx="4320482" cy="288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79860" y="-1143286"/>
            <a:ext cx="6856287" cy="91462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5616" y="692696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5EFC56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Трудовая деятельность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7067">
            <a:off x="179512" y="1628800"/>
            <a:ext cx="3419872" cy="22799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8438">
            <a:off x="5156801" y="1515081"/>
            <a:ext cx="3601311" cy="24008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211" y="3429856"/>
            <a:ext cx="4283968" cy="285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8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621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5008" y="657295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/>
                </a:solidFill>
                <a:latin typeface="+mj-lt"/>
              </a:rPr>
              <a:t>     Дидактические игры  </a:t>
            </a:r>
            <a:endParaRPr lang="ru-RU" sz="4000" b="1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2340">
            <a:off x="123400" y="1655100"/>
            <a:ext cx="3815916" cy="25439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2706">
            <a:off x="5151840" y="1649318"/>
            <a:ext cx="3815916" cy="25439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418" y="3717032"/>
            <a:ext cx="4139950" cy="275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8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51755" y="-11793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3568" y="332656"/>
            <a:ext cx="78488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/>
                </a:solidFill>
                <a:latin typeface="+mj-lt"/>
              </a:rPr>
              <a:t>        Экспериментальная</a:t>
            </a:r>
          </a:p>
          <a:p>
            <a:pPr lvl="0"/>
            <a:r>
              <a:rPr lang="ru-RU" sz="4000" b="1" dirty="0" smtClean="0">
                <a:solidFill>
                  <a:srgbClr val="4F81BD"/>
                </a:solidFill>
                <a:latin typeface="Arial"/>
              </a:rPr>
              <a:t>             деятельность</a:t>
            </a:r>
            <a:endParaRPr lang="ru-RU" sz="4000" b="1" dirty="0">
              <a:solidFill>
                <a:srgbClr val="4F81BD"/>
              </a:solidFill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72816"/>
            <a:ext cx="4535996" cy="30239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508" y="3524672"/>
            <a:ext cx="4428492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2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2" y="-5204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476672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Эффективность прогулок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123003"/>
            <a:ext cx="871296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2000" i="1" u="sng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Эффективность прогулок</a:t>
            </a:r>
            <a:r>
              <a:rPr lang="ru-RU" sz="2000" b="1" i="1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 </a:t>
            </a:r>
            <a:r>
              <a:rPr lang="ru-RU" sz="2000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в дошкольном учреждении во многом </a:t>
            </a:r>
            <a:r>
              <a:rPr lang="ru-RU" sz="2000" i="1" u="sng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определяется пониманием их значимости</a:t>
            </a:r>
            <a:r>
              <a:rPr lang="ru-RU" sz="2000" u="sng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,</a:t>
            </a:r>
            <a:r>
              <a:rPr lang="ru-RU" sz="2000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 которое состоит в том, чтобы: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2000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-удовлетворить естественную биологическую потребность ребенка в движении;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2000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-обеспечить развитие и тренировку всех систем и функций организма ребенка через специально организованную для данного возраста двигательную активность и физические нагрузки;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2000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-сформировать навыки в разных видах движений;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2000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-способствовать развитию двигательных качеств и способностей ребенка;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2000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-стимулировать функциональные возможности каждого ребенка и активизировать детскую самостоятельность;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2000" kern="0" dirty="0">
                <a:solidFill>
                  <a:srgbClr val="000000"/>
                </a:solidFill>
                <a:latin typeface="Comic Sans MS" pitchFamily="66" charset="0"/>
                <a:cs typeface="Times New Roman"/>
              </a:rPr>
              <a:t>-создать оптимальные условия для разностороннего развития детей: активизации мыслительной деятельности, поиска адекватных форм поведения, формирования положительных эмоциональных и нравственно-волевых проявлений детей.</a:t>
            </a:r>
          </a:p>
        </p:txBody>
      </p:sp>
    </p:spTree>
    <p:extLst>
      <p:ext uri="{BB962C8B-B14F-4D97-AF65-F5344CB8AC3E}">
        <p14:creationId xmlns:p14="http://schemas.microsoft.com/office/powerpoint/2010/main" val="31752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27784" y="2204864"/>
            <a:ext cx="46085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Спасибо за    внимание 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07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607">
        <p:cut/>
      </p:transition>
    </mc:Choice>
    <mc:Fallback xmlns="">
      <p:transition advTm="560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365</Words>
  <Application>Microsoft Office PowerPoint</Application>
  <PresentationFormat>Экран (4:3)</PresentationFormat>
  <Paragraphs>53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Коммунальное дошкольное  учебное заведение №158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root</cp:lastModifiedBy>
  <cp:revision>24</cp:revision>
  <dcterms:created xsi:type="dcterms:W3CDTF">2013-07-29T17:42:42Z</dcterms:created>
  <dcterms:modified xsi:type="dcterms:W3CDTF">2014-10-20T08:28:02Z</dcterms:modified>
</cp:coreProperties>
</file>