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1" r:id="rId4"/>
    <p:sldId id="262" r:id="rId5"/>
    <p:sldId id="259" r:id="rId6"/>
    <p:sldId id="260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980728"/>
            <a:ext cx="6717432" cy="288032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Реализация дополнительных образовательных программ как одно из перспективных направлений деятельности колледжа 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128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ru-RU"/>
              <a:t>Дополнительное образование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95400"/>
            <a:ext cx="4419600" cy="51816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400" u="sng" dirty="0">
                <a:solidFill>
                  <a:srgbClr val="C00000"/>
                </a:solidFill>
              </a:rPr>
              <a:t>Дополнительное образование детей и взрослых</a:t>
            </a:r>
            <a:r>
              <a:rPr lang="ru-RU" sz="1600" dirty="0">
                <a:solidFill>
                  <a:srgbClr val="C00000"/>
                </a:solidFill>
              </a:rPr>
              <a:t> </a:t>
            </a:r>
          </a:p>
          <a:p>
            <a:pPr algn="ctr">
              <a:buFont typeface="Wingdings" pitchFamily="2" charset="2"/>
              <a:buNone/>
            </a:pPr>
            <a:r>
              <a:rPr lang="ru-RU" sz="2000" b="1" dirty="0"/>
              <a:t>направлено на формирование и развитие творческих способностей детей и взрослых, удовлетворение их индивидуальных потребностей в интеллектуальном, нравственном и физическом совершенствовании, формирование культуры здорового и безопасного образа жизни, укрепление здоровья, а также на организацию их свободного времени.</a:t>
            </a:r>
            <a:r>
              <a:rPr lang="ru-RU" sz="1400" b="1" dirty="0"/>
              <a:t> </a:t>
            </a:r>
            <a:endParaRPr lang="ru-RU" sz="1400" dirty="0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371600"/>
            <a:ext cx="4038600" cy="53340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u="sng" dirty="0">
                <a:solidFill>
                  <a:srgbClr val="C00000"/>
                </a:solidFill>
              </a:rPr>
              <a:t>Дополнительное профессиональное образование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ru-RU" sz="2400" u="sng" dirty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/>
              <a:t>направлено на удовлетворение образовательных и профессиональных потребностей, профессиональное развитие человека, обеспечение соответствия его квалификации меняющимся условиям профессиональной деятельности и социальной среды.</a:t>
            </a:r>
            <a:br>
              <a:rPr lang="ru-RU" sz="2000" b="1" dirty="0"/>
            </a:br>
            <a:r>
              <a:rPr lang="ru-RU" sz="1000" b="1" dirty="0"/>
              <a:t/>
            </a:r>
            <a:br>
              <a:rPr lang="ru-RU" sz="1000" b="1" dirty="0"/>
            </a:br>
            <a:endParaRPr lang="ru-RU" sz="1000" b="1" dirty="0"/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5076056" y="908720"/>
            <a:ext cx="1512168" cy="5040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H="1">
            <a:off x="3131840" y="908720"/>
            <a:ext cx="1368152" cy="5040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77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u="sng" dirty="0">
                <a:solidFill>
                  <a:srgbClr val="C00000"/>
                </a:solidFill>
              </a:rPr>
              <a:t>Дополнительное образование детей и взрослых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37826" y="1600200"/>
            <a:ext cx="3268347" cy="470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361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2013-2014 учебный год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endParaRPr lang="ru-RU" dirty="0"/>
          </a:p>
        </p:txBody>
      </p:sp>
      <p:graphicFrame>
        <p:nvGraphicFramePr>
          <p:cNvPr id="5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1005539"/>
              </p:ext>
            </p:extLst>
          </p:nvPr>
        </p:nvGraphicFramePr>
        <p:xfrm>
          <a:off x="323527" y="1340764"/>
          <a:ext cx="8208913" cy="504056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96458"/>
                <a:gridCol w="3548524"/>
                <a:gridCol w="1459218"/>
                <a:gridCol w="2804713"/>
              </a:tblGrid>
              <a:tr h="413020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Дополнительная подготовка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08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 области педагогики дополнительного образования (</a:t>
                      </a:r>
                      <a:r>
                        <a:rPr lang="ru-RU" sz="1600" dirty="0" err="1">
                          <a:effectLst/>
                        </a:rPr>
                        <a:t>Римера</a:t>
                      </a:r>
                      <a:r>
                        <a:rPr lang="ru-RU" sz="1600" dirty="0">
                          <a:effectLst/>
                        </a:rPr>
                        <a:t> – Сервис)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Июнь 2013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</a:tr>
              <a:tr h="6608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600" dirty="0">
                          <a:effectLst/>
                        </a:rPr>
                        <a:t>В области мировой художественной культуры (3 курс 4 группа)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Сентябрь- декабрь 2013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</a:tr>
              <a:tr h="6608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 области математики (1 курс 1 группа)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Сентябрь- декабрь 2013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</a:tr>
              <a:tr h="3721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 области </a:t>
                      </a:r>
                      <a:r>
                        <a:rPr lang="ru-RU" sz="1600" dirty="0" smtClean="0">
                          <a:effectLst/>
                        </a:rPr>
                        <a:t>психологии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Март-май 2014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</a:tr>
              <a:tr h="3721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 области психологии (5 курс)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24+14=38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Апрель-май 2014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</a:tr>
              <a:tr h="3721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 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 области русского языка (5 курс)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12+14=26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Апрель-май 2014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</a:tr>
              <a:tr h="6608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 области методики русского </a:t>
                      </a:r>
                      <a:r>
                        <a:rPr lang="ru-RU" sz="1600" dirty="0" smtClean="0">
                          <a:effectLst/>
                        </a:rPr>
                        <a:t>языка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(5 курс)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Апрель-май 2014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</a:tr>
              <a:tr h="3721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 области русского языка (1 курс)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22+14+14=50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Март-май 2014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</a:tr>
              <a:tr h="4956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Всего: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178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338" marR="4733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773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Повышение квалификации</a:t>
            </a:r>
            <a:endParaRPr lang="ru-RU" dirty="0"/>
          </a:p>
        </p:txBody>
      </p:sp>
      <p:pic>
        <p:nvPicPr>
          <p:cNvPr id="7" name="Объект 6" descr="http://ksu.edu.ru/images/ksuadmin/ODPO/-1(1)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700808"/>
            <a:ext cx="5115644" cy="3927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435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Профессиональная переподготовка</a:t>
            </a:r>
            <a:endParaRPr lang="ru-RU" dirty="0"/>
          </a:p>
        </p:txBody>
      </p:sp>
      <p:pic>
        <p:nvPicPr>
          <p:cNvPr id="7" name="Объект 6" descr="http://ksu.edu.ru/images/ksuadmin/ODPO/01-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88840"/>
            <a:ext cx="5256584" cy="3816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611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2013-2014 учебный год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1771455"/>
              </p:ext>
            </p:extLst>
          </p:nvPr>
        </p:nvGraphicFramePr>
        <p:xfrm>
          <a:off x="467544" y="1628800"/>
          <a:ext cx="8136904" cy="483783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92980"/>
                <a:gridCol w="3517396"/>
                <a:gridCol w="2113264"/>
                <a:gridCol w="2113264"/>
              </a:tblGrid>
              <a:tr h="2918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№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Наименование 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Кол-во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Сроки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1822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Дополнительная переподготовка (252 ч)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36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Профессиональное обучение (Бугуруслан)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23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9.12-15.02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836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Профессиональное обучение (Оренбург)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27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9.12-15.02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533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Дошкольное образование (Абдуллино)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14.04-31.05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836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Дошкольное образование (Асекеево)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12.05-28.06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404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Дошкольное образование (Бугуруслан)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12.05-28.06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Социальная работа (Бугуруслан)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12.05-28.06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836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Физическая культура (Бугуруслан)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19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26.05-12.07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18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Всего: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160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668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35</TotalTime>
  <Words>273</Words>
  <Application>Microsoft Office PowerPoint</Application>
  <PresentationFormat>Экран (4:3)</PresentationFormat>
  <Paragraphs>88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Реализация дополнительных образовательных программ как одно из перспективных направлений деятельности колледжа </vt:lpstr>
      <vt:lpstr>Дополнительное образование</vt:lpstr>
      <vt:lpstr>Дополнительное образование детей и взрослых</vt:lpstr>
      <vt:lpstr>2013-2014 учебный год</vt:lpstr>
      <vt:lpstr>Повышение квалификации</vt:lpstr>
      <vt:lpstr>Профессиональная переподготовка</vt:lpstr>
      <vt:lpstr>2013-2014 учебный год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5</cp:revision>
  <dcterms:modified xsi:type="dcterms:W3CDTF">2014-10-10T11:15:44Z</dcterms:modified>
</cp:coreProperties>
</file>