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65" r:id="rId3"/>
    <p:sldId id="260" r:id="rId4"/>
    <p:sldId id="261" r:id="rId5"/>
    <p:sldId id="258" r:id="rId6"/>
    <p:sldId id="259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804" y="-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4773-6723-48D8-9DA8-CB1E48552D54}" type="datetimeFigureOut">
              <a:rPr lang="ru-RU" smtClean="0"/>
              <a:t>08.10.2014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E999B8-84ED-4EDC-B24A-243E558A69A2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E944773-6723-48D8-9DA8-CB1E48552D54}" type="datetimeFigureOut">
              <a:rPr lang="ru-RU" smtClean="0"/>
              <a:t>08.10.2014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2FE999B8-84ED-4EDC-B24A-243E558A69A2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4773-6723-48D8-9DA8-CB1E48552D54}" type="datetimeFigureOut">
              <a:rPr lang="ru-RU" smtClean="0"/>
              <a:t>08.10.2014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999B8-84ED-4EDC-B24A-243E558A69A2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4773-6723-48D8-9DA8-CB1E48552D54}" type="datetimeFigureOut">
              <a:rPr lang="ru-RU" smtClean="0"/>
              <a:t>08.10.2014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999B8-84ED-4EDC-B24A-243E558A69A2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999B8-84ED-4EDC-B24A-243E558A69A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4773-6723-48D8-9DA8-CB1E48552D54}" type="datetimeFigureOut">
              <a:rPr lang="ru-RU" smtClean="0"/>
              <a:t>08.10.2014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4773-6723-48D8-9DA8-CB1E48552D54}" type="datetimeFigureOut">
              <a:rPr lang="ru-RU" smtClean="0"/>
              <a:t>08.10.2014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999B8-84ED-4EDC-B24A-243E558A69A2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4773-6723-48D8-9DA8-CB1E48552D54}" type="datetimeFigureOut">
              <a:rPr lang="ru-RU" smtClean="0"/>
              <a:t>08.10.2014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999B8-84ED-4EDC-B24A-243E558A69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E944773-6723-48D8-9DA8-CB1E48552D54}" type="datetimeFigureOut">
              <a:rPr lang="ru-RU" smtClean="0"/>
              <a:t>08.10.2014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FE999B8-84ED-4EDC-B24A-243E558A69A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4773-6723-48D8-9DA8-CB1E48552D54}" type="datetimeFigureOut">
              <a:rPr lang="ru-RU" smtClean="0"/>
              <a:t>08.10.2014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E999B8-84ED-4EDC-B24A-243E558A69A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4773-6723-48D8-9DA8-CB1E48552D54}" type="datetimeFigureOut">
              <a:rPr lang="ru-RU" smtClean="0"/>
              <a:t>08.10.2014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999B8-84ED-4EDC-B24A-243E558A69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4773-6723-48D8-9DA8-CB1E48552D54}" type="datetimeFigureOut">
              <a:rPr lang="ru-RU" smtClean="0"/>
              <a:t>08.10.2014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999B8-84ED-4EDC-B24A-243E558A69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E944773-6723-48D8-9DA8-CB1E48552D54}" type="datetimeFigureOut">
              <a:rPr lang="ru-RU" smtClean="0"/>
              <a:t>08.10.2014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2FE999B8-84ED-4EDC-B24A-243E558A69A2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14744" y="0"/>
            <a:ext cx="8624918" cy="1657352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sylbekM29.kz" pitchFamily="2" charset="-52"/>
                <a:cs typeface="Aharoni" pitchFamily="2" charset="-79"/>
              </a:rPr>
              <a:t>Работу подготовили:</a:t>
            </a:r>
            <a:br>
              <a:rPr lang="ru-RU" sz="18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sylbekM29.kz" pitchFamily="2" charset="-52"/>
                <a:cs typeface="Aharoni" pitchFamily="2" charset="-79"/>
              </a:rPr>
            </a:br>
            <a:r>
              <a:rPr lang="ru-RU" sz="18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sylbekM29.kz" pitchFamily="2" charset="-52"/>
                <a:cs typeface="Aharoni" pitchFamily="2" charset="-79"/>
              </a:rPr>
              <a:t>Денис </a:t>
            </a:r>
            <a:r>
              <a:rPr lang="ru-RU" sz="1800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sylbekM29.kz" pitchFamily="2" charset="-52"/>
                <a:cs typeface="Aharoni" pitchFamily="2" charset="-79"/>
              </a:rPr>
              <a:t>Воркожоков</a:t>
            </a:r>
            <a:r>
              <a:rPr lang="ru-RU" sz="18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sylbekM29.kz" pitchFamily="2" charset="-52"/>
                <a:cs typeface="Aharoni" pitchFamily="2" charset="-79"/>
              </a:rPr>
              <a:t/>
            </a:r>
            <a:br>
              <a:rPr lang="ru-RU" sz="18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sylbekM29.kz" pitchFamily="2" charset="-52"/>
                <a:cs typeface="Aharoni" pitchFamily="2" charset="-79"/>
              </a:rPr>
            </a:br>
            <a:r>
              <a:rPr lang="ru-RU" sz="18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sylbekM29.kz" pitchFamily="2" charset="-52"/>
                <a:cs typeface="Aharoni" pitchFamily="2" charset="-79"/>
              </a:rPr>
              <a:t>Артем Галыгин</a:t>
            </a:r>
            <a:endParaRPr lang="ru-RU" sz="1800" dirty="0" smtClean="0">
              <a:solidFill>
                <a:schemeClr val="accent6">
                  <a:lumMod val="20000"/>
                  <a:lumOff val="80000"/>
                </a:schemeClr>
              </a:solidFill>
              <a:latin typeface="AsylbekM29.kz" pitchFamily="2" charset="-52"/>
              <a:cs typeface="Aharoni" pitchFamily="2" charset="-79"/>
            </a:endParaRPr>
          </a:p>
          <a:p>
            <a:r>
              <a:rPr lang="ru-RU" sz="18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sylbekM29.kz" pitchFamily="2" charset="-52"/>
                <a:cs typeface="Aharoni" pitchFamily="2" charset="-79"/>
              </a:rPr>
              <a:t>Лида Кирюшина</a:t>
            </a:r>
          </a:p>
          <a:p>
            <a:r>
              <a:rPr lang="ru-RU" sz="18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sylbekM29.kz" pitchFamily="2" charset="-52"/>
                <a:cs typeface="Aharoni" pitchFamily="2" charset="-79"/>
              </a:rPr>
              <a:t>Меньшикова Регина</a:t>
            </a:r>
          </a:p>
          <a:p>
            <a:r>
              <a:rPr lang="ru-RU" sz="18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sylbekM29.kz" pitchFamily="2" charset="-52"/>
                <a:cs typeface="Aharoni" pitchFamily="2" charset="-79"/>
              </a:rPr>
              <a:t>Виктория </a:t>
            </a:r>
            <a:r>
              <a:rPr lang="ru-RU" sz="1800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sylbekM29.kz" pitchFamily="2" charset="-52"/>
                <a:cs typeface="Aharoni" pitchFamily="2" charset="-79"/>
              </a:rPr>
              <a:t>Сутормина</a:t>
            </a:r>
            <a:r>
              <a:rPr lang="ru-RU" sz="18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sylbekM29.kz" pitchFamily="2" charset="-52"/>
                <a:cs typeface="Aharoni" pitchFamily="2" charset="-79"/>
              </a:rPr>
              <a:t> </a:t>
            </a:r>
          </a:p>
          <a:p>
            <a:r>
              <a:rPr lang="ru-RU" sz="18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sylbekM29.kz" pitchFamily="2" charset="-52"/>
                <a:cs typeface="Aharoni" pitchFamily="2" charset="-79"/>
              </a:rPr>
              <a:t>Анастасия </a:t>
            </a:r>
            <a:r>
              <a:rPr lang="ru-RU" sz="1800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sylbekM29.kz" pitchFamily="2" charset="-52"/>
                <a:cs typeface="Aharoni" pitchFamily="2" charset="-79"/>
              </a:rPr>
              <a:t>Липовская</a:t>
            </a:r>
            <a:endParaRPr lang="ru-RU" sz="1800" dirty="0">
              <a:solidFill>
                <a:schemeClr val="accent6">
                  <a:lumMod val="20000"/>
                  <a:lumOff val="80000"/>
                </a:schemeClr>
              </a:solidFill>
              <a:latin typeface="AsylbekM29.kz" pitchFamily="2" charset="-52"/>
              <a:cs typeface="Aharoni" pitchFamily="2" charset="-79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785850" y="2428868"/>
            <a:ext cx="8458200" cy="122237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AsylbekM29.kz" pitchFamily="2" charset="-52"/>
              </a:rPr>
              <a:t>Библиотеки </a:t>
            </a:r>
            <a:br>
              <a:rPr lang="ru-RU" dirty="0" smtClean="0">
                <a:solidFill>
                  <a:schemeClr val="tx1"/>
                </a:solidFill>
                <a:latin typeface="AsylbekM29.kz" pitchFamily="2" charset="-52"/>
              </a:rPr>
            </a:br>
            <a:r>
              <a:rPr lang="ru-RU" dirty="0" smtClean="0">
                <a:solidFill>
                  <a:schemeClr val="tx1"/>
                </a:solidFill>
                <a:latin typeface="AsylbekM29.kz" pitchFamily="2" charset="-52"/>
              </a:rPr>
              <a:t>Прусского Герцогства</a:t>
            </a:r>
            <a:endParaRPr lang="ru-RU" dirty="0">
              <a:solidFill>
                <a:schemeClr val="tx1"/>
              </a:solidFill>
              <a:latin typeface="AsylbekM29.kz" pitchFamily="2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Альбрехт Бранденбургский</a:t>
            </a:r>
            <a:br>
              <a:rPr lang="ru-RU" dirty="0" smtClean="0"/>
            </a:br>
            <a:r>
              <a:rPr lang="ru-RU" dirty="0" smtClean="0"/>
              <a:t> 1490-1568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Последний магистр Великого Тевтонского ордена и первый герцог Пруссии.</a:t>
            </a:r>
          </a:p>
          <a:p>
            <a:r>
              <a:rPr lang="ru-RU" sz="2400" dirty="0" smtClean="0"/>
              <a:t>Основал три библиотеки: </a:t>
            </a:r>
          </a:p>
          <a:p>
            <a:r>
              <a:rPr lang="ru-RU" sz="2400" dirty="0" smtClean="0"/>
              <a:t>Замковую, </a:t>
            </a:r>
            <a:r>
              <a:rPr lang="ru-RU" sz="2400" dirty="0" smtClean="0"/>
              <a:t>Серебряную</a:t>
            </a:r>
          </a:p>
          <a:p>
            <a:pPr>
              <a:buNone/>
            </a:pPr>
            <a:r>
              <a:rPr lang="ru-RU" sz="2400" dirty="0" smtClean="0"/>
              <a:t> </a:t>
            </a:r>
            <a:r>
              <a:rPr lang="ru-RU" sz="2400" dirty="0" smtClean="0"/>
              <a:t>   и Камеральную.</a:t>
            </a:r>
          </a:p>
          <a:p>
            <a:r>
              <a:rPr lang="ru-RU" sz="2400" dirty="0" smtClean="0"/>
              <a:t>Памятник герцогу Альбрехту </a:t>
            </a:r>
            <a:r>
              <a:rPr lang="ru-RU" sz="2400" dirty="0" smtClean="0"/>
              <a:t>установлен у Кафедрального собора в Калининграде.</a:t>
            </a:r>
          </a:p>
          <a:p>
            <a:pPr>
              <a:buNone/>
            </a:pPr>
            <a:endParaRPr lang="ru-RU" sz="2400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Picture 4" descr="https://upload.wikimedia.org/wikipedia/commons/thumb/4/45/Timediver%C2%AE-_Herzog_Albrecht_I.jpg/220px-Timediver%C2%AE-_Herzog_Albrecht_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1571612"/>
            <a:ext cx="4024326" cy="49791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/>
              <a:t>   </a:t>
            </a:r>
            <a:r>
              <a:rPr lang="ru-RU" dirty="0" smtClean="0">
                <a:solidFill>
                  <a:srgbClr val="C00000"/>
                </a:solidFill>
              </a:rPr>
              <a:t>В 1529 г. </a:t>
            </a:r>
            <a:r>
              <a:rPr lang="ru-RU" dirty="0" smtClean="0"/>
              <a:t>Альбрехт основал в рыцарском замке библиотеку. </a:t>
            </a:r>
            <a:r>
              <a:rPr lang="ru-RU" dirty="0" smtClean="0"/>
              <a:t> </a:t>
            </a:r>
            <a:r>
              <a:rPr lang="ru-RU" dirty="0" smtClean="0"/>
              <a:t>Поначалу носила название «Немецкая библиотека» Ее директором был мужчина назначен </a:t>
            </a:r>
            <a:r>
              <a:rPr lang="ru-RU" dirty="0" smtClean="0"/>
              <a:t>по имени </a:t>
            </a:r>
            <a:r>
              <a:rPr lang="ru-RU" dirty="0" err="1" smtClean="0"/>
              <a:t>Полифем</a:t>
            </a:r>
            <a:r>
              <a:rPr lang="ru-RU" dirty="0" smtClean="0"/>
              <a:t>, которому было дано распоряжение незамедлительно приступить к закупке книг. 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14348" y="142852"/>
            <a:ext cx="8229600" cy="1219200"/>
          </a:xfrm>
        </p:spPr>
        <p:txBody>
          <a:bodyPr>
            <a:noAutofit/>
          </a:bodyPr>
          <a:lstStyle/>
          <a:p>
            <a:r>
              <a:rPr lang="ru-RU" sz="4400" dirty="0" smtClean="0">
                <a:latin typeface="AsylbekM29.kz" pitchFamily="2" charset="-52"/>
              </a:rPr>
              <a:t>Замковая (Немецкая) библиотека</a:t>
            </a:r>
            <a:endParaRPr lang="ru-RU" sz="4400" dirty="0">
              <a:latin typeface="AsylbekM29.kz" pitchFamily="2" charset="-52"/>
            </a:endParaRPr>
          </a:p>
        </p:txBody>
      </p:sp>
      <p:pic>
        <p:nvPicPr>
          <p:cNvPr id="4" name="Picture 2" descr="http://ic.pics.livejournal.com/kleine_furer/25332007/94976/94976_10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929066"/>
            <a:ext cx="8429684" cy="26759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1000108"/>
            <a:ext cx="8229600" cy="4572000"/>
          </a:xfrm>
        </p:spPr>
        <p:txBody>
          <a:bodyPr>
            <a:normAutofit/>
          </a:bodyPr>
          <a:lstStyle/>
          <a:p>
            <a:r>
              <a:rPr lang="ru-RU" dirty="0" smtClean="0"/>
              <a:t>В </a:t>
            </a:r>
            <a:r>
              <a:rPr lang="ru-RU" dirty="0" smtClean="0">
                <a:solidFill>
                  <a:srgbClr val="C00000"/>
                </a:solidFill>
              </a:rPr>
              <a:t>1540 году</a:t>
            </a:r>
            <a:r>
              <a:rPr lang="ru-RU" dirty="0" smtClean="0"/>
              <a:t> библиотека в Королевском замке стала </a:t>
            </a:r>
            <a:r>
              <a:rPr lang="ru-RU" dirty="0" smtClean="0"/>
              <a:t>общедоступной.</a:t>
            </a:r>
          </a:p>
          <a:p>
            <a:r>
              <a:rPr lang="ru-RU" dirty="0" smtClean="0"/>
              <a:t>Ее общедоступность приобрела особо важное значение в связи с созданием в </a:t>
            </a:r>
            <a:r>
              <a:rPr lang="ru-RU" dirty="0" smtClean="0">
                <a:solidFill>
                  <a:srgbClr val="C00000"/>
                </a:solidFill>
              </a:rPr>
              <a:t>1544 году </a:t>
            </a:r>
            <a:r>
              <a:rPr lang="ru-RU" dirty="0" smtClean="0"/>
              <a:t>Кенигсбергского университета. </a:t>
            </a:r>
            <a:endParaRPr lang="ru-RU" dirty="0" smtClean="0"/>
          </a:p>
          <a:p>
            <a:r>
              <a:rPr lang="ru-RU" dirty="0" smtClean="0"/>
              <a:t>К концу жизни Альбрехта библиотека содержала около </a:t>
            </a:r>
            <a:r>
              <a:rPr lang="ru-RU" dirty="0" smtClean="0">
                <a:solidFill>
                  <a:srgbClr val="C00000"/>
                </a:solidFill>
              </a:rPr>
              <a:t>9000 томов</a:t>
            </a:r>
            <a:r>
              <a:rPr lang="ru-RU" dirty="0" smtClean="0"/>
              <a:t>.</a:t>
            </a:r>
          </a:p>
          <a:p>
            <a:r>
              <a:rPr lang="ru-RU" dirty="0" smtClean="0"/>
              <a:t> В </a:t>
            </a:r>
            <a:r>
              <a:rPr lang="ru-RU" dirty="0" smtClean="0">
                <a:solidFill>
                  <a:srgbClr val="C00000"/>
                </a:solidFill>
              </a:rPr>
              <a:t>1583 году </a:t>
            </a:r>
            <a:r>
              <a:rPr lang="ru-RU" dirty="0" smtClean="0"/>
              <a:t>герцогская библиотека была передана в ведение церкви и получила название Замковой библиотеки. 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428736"/>
            <a:ext cx="3643338" cy="4187952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Библиотека была основана в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50-х –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60-х годах 16 века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герцогом Альбрехтом и его второй супругой Анной Марией. 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Вошла в состав Замковой библиотеки в </a:t>
            </a: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1611 году</a:t>
            </a:r>
          </a:p>
          <a:p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183880" cy="1051560"/>
          </a:xfrm>
        </p:spPr>
        <p:txBody>
          <a:bodyPr>
            <a:noAutofit/>
          </a:bodyPr>
          <a:lstStyle/>
          <a:p>
            <a:r>
              <a:rPr lang="ru-RU" sz="6000" dirty="0" smtClean="0">
                <a:latin typeface="AsylbekM29.kz" pitchFamily="2" charset="-52"/>
              </a:rPr>
              <a:t> </a:t>
            </a:r>
            <a:r>
              <a:rPr lang="ru-RU" sz="6000" dirty="0" smtClean="0">
                <a:solidFill>
                  <a:srgbClr val="7030A0"/>
                </a:solidFill>
                <a:latin typeface="Monotype Corsiva" pitchFamily="66" charset="0"/>
              </a:rPr>
              <a:t>Серебряная библиотека</a:t>
            </a:r>
            <a:endParaRPr lang="ru-RU" sz="6000" dirty="0">
              <a:solidFill>
                <a:srgbClr val="7030A0"/>
              </a:solidFill>
              <a:latin typeface="Monotype Corsiva" pitchFamily="66" charset="0"/>
            </a:endParaRPr>
          </a:p>
        </p:txBody>
      </p:sp>
      <p:pic>
        <p:nvPicPr>
          <p:cNvPr id="14340" name="Picture 4" descr="http://www.ljplus.ru/img4/s/h/shadowerstark/A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1285860"/>
            <a:ext cx="3866681" cy="50911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00562" y="428604"/>
            <a:ext cx="4186238" cy="5786478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itchFamily="66" charset="0"/>
                <a:cs typeface="Times New Roman" pitchFamily="18" charset="0"/>
              </a:rPr>
              <a:t>Эта книжная коллекция состояла всего лишь из 20 томов, по содержанию вполне традиционных, — такие книги могли быть и в других собраниях. Своей 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itchFamily="66" charset="0"/>
                <a:cs typeface="Times New Roman" pitchFamily="18" charset="0"/>
              </a:rPr>
              <a:t>исключительной 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itchFamily="66" charset="0"/>
                <a:cs typeface="Times New Roman" pitchFamily="18" charset="0"/>
              </a:rPr>
              <a:t>ценностью библиотека обязана великолепным серебряным переплетам книг, изготовленным большей частью по заказу герцога или его супруги первоклассными художниками-ювелирами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itchFamily="66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latin typeface="Comic Sans MS" pitchFamily="66" charset="0"/>
              </a:rPr>
              <a:t>К настоящему времени сохранилось 15 томов, которые находятся в библиотеках Польши</a:t>
            </a:r>
            <a:endParaRPr lang="ru-RU" dirty="0" smtClean="0">
              <a:solidFill>
                <a:schemeClr val="tx1">
                  <a:lumMod val="85000"/>
                  <a:lumOff val="15000"/>
                </a:schemeClr>
              </a:solidFill>
              <a:latin typeface="Comic Sans MS" pitchFamily="66" charset="0"/>
              <a:cs typeface="Times New Roman" pitchFamily="18" charset="0"/>
            </a:endParaRPr>
          </a:p>
          <a:p>
            <a:endParaRPr lang="ru-RU" b="1" dirty="0" smtClean="0">
              <a:solidFill>
                <a:schemeClr val="tx1">
                  <a:lumMod val="85000"/>
                  <a:lumOff val="15000"/>
                </a:schemeClr>
              </a:solidFill>
              <a:latin typeface="Comic Sans MS" pitchFamily="66" charset="0"/>
              <a:cs typeface="Times New Roman" pitchFamily="18" charset="0"/>
            </a:endParaRPr>
          </a:p>
          <a:p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428924" y="7429528"/>
            <a:ext cx="8229600" cy="12192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30" name="Picture 6" descr="http://ic.pics.livejournal.com/kleine_furer/25332007/91951/91951_6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500042"/>
            <a:ext cx="1900238" cy="2543549"/>
          </a:xfrm>
          <a:prstGeom prst="rect">
            <a:avLst/>
          </a:prstGeom>
          <a:noFill/>
        </p:spPr>
      </p:pic>
      <p:pic>
        <p:nvPicPr>
          <p:cNvPr id="1032" name="Picture 8" descr="02-1377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22" y="500042"/>
            <a:ext cx="2108297" cy="2570659"/>
          </a:xfrm>
          <a:prstGeom prst="rect">
            <a:avLst/>
          </a:prstGeom>
          <a:noFill/>
        </p:spPr>
      </p:pic>
      <p:pic>
        <p:nvPicPr>
          <p:cNvPr id="1036" name="Picture 12" descr="3-serebryanv_aya-bibliotek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0" y="3000372"/>
            <a:ext cx="2714644" cy="27659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24000"/>
            <a:ext cx="4972056" cy="4572000"/>
          </a:xfrm>
        </p:spPr>
        <p:txBody>
          <a:bodyPr/>
          <a:lstStyle/>
          <a:p>
            <a:r>
              <a:rPr lang="ru-RU" dirty="0" smtClean="0"/>
              <a:t>Герцог имел и личную Камеральную библиотеку. </a:t>
            </a:r>
          </a:p>
          <a:p>
            <a:r>
              <a:rPr lang="ru-RU" dirty="0" smtClean="0"/>
              <a:t>Она содержала сочинения Мартина Лютера, а также литературу по истории, медицине и другим наукам.</a:t>
            </a:r>
          </a:p>
          <a:p>
            <a:r>
              <a:rPr lang="ru-RU" dirty="0" smtClean="0"/>
              <a:t>Насчитывалось в ней около 1500 книг.</a:t>
            </a:r>
          </a:p>
          <a:p>
            <a:r>
              <a:rPr lang="ru-RU" dirty="0" smtClean="0"/>
              <a:t>В 1583г. Вошла в состав Замковой библиотеки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>
                <a:solidFill>
                  <a:srgbClr val="002060"/>
                </a:solidFill>
                <a:latin typeface="AsylbekM29.kz" pitchFamily="2" charset="-52"/>
              </a:rPr>
              <a:t>Камеральная библиотека</a:t>
            </a:r>
            <a:endParaRPr lang="ru-RU" sz="6000" dirty="0">
              <a:solidFill>
                <a:srgbClr val="002060"/>
              </a:solidFill>
              <a:latin typeface="AsylbekM29.kz" pitchFamily="2" charset="-52"/>
            </a:endParaRPr>
          </a:p>
        </p:txBody>
      </p:sp>
      <p:pic>
        <p:nvPicPr>
          <p:cNvPr id="6" name="Picture 2" descr="https://upload.wikimedia.org/wikipedia/commons/thumb/e/e9/Lucas_Cranach_d.%C3%84._-_Bildnis_des_Markgrafen_Albrecht_von_Brandenburg-Ansbach_%28Herzog_Anton_Ulrich-Museum%29.jpg/220px-Lucas_Cranach_d.%C3%84._-_Bildnis_des_Markgrafen_Albrecht_von_Brandenburg-Ansbach_%28Herzog_Anton_Ulrich-Museum%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6" y="1322228"/>
            <a:ext cx="3715690" cy="51006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24000"/>
            <a:ext cx="4972056" cy="4572000"/>
          </a:xfrm>
        </p:spPr>
        <p:txBody>
          <a:bodyPr/>
          <a:lstStyle/>
          <a:p>
            <a:r>
              <a:rPr lang="ru-RU" dirty="0" smtClean="0"/>
              <a:t> </a:t>
            </a:r>
            <a:r>
              <a:rPr lang="ru-RU" dirty="0" smtClean="0"/>
              <a:t>Основатель </a:t>
            </a:r>
            <a:r>
              <a:rPr lang="ru-RU" dirty="0" smtClean="0"/>
              <a:t>немецкого </a:t>
            </a:r>
            <a:r>
              <a:rPr lang="ru-RU" dirty="0" smtClean="0"/>
              <a:t>протестантизма – лютеранства.</a:t>
            </a:r>
          </a:p>
          <a:p>
            <a:r>
              <a:rPr lang="ru-RU" dirty="0" smtClean="0"/>
              <a:t>Выступал против католической церкви. </a:t>
            </a:r>
          </a:p>
          <a:p>
            <a:r>
              <a:rPr lang="ru-RU" dirty="0" smtClean="0"/>
              <a:t>Выставил 95 тезисов против индульгенций.</a:t>
            </a:r>
          </a:p>
          <a:p>
            <a:r>
              <a:rPr lang="ru-RU" dirty="0" smtClean="0"/>
              <a:t>Перевел Библию на немецкий язык.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Мартин Лютер</a:t>
            </a:r>
            <a:endParaRPr lang="ru-RU" dirty="0"/>
          </a:p>
        </p:txBody>
      </p:sp>
      <p:pic>
        <p:nvPicPr>
          <p:cNvPr id="30722" name="Picture 2" descr="https://upload.wikimedia.org/wikipedia/commons/thumb/9/90/Lucas_Cranach_d.%C3%84._-_Martin_Luther%2C_1528_%28Veste_Coburg%29.jpg/200px-Lucas_Cranach_d.%C3%84._-_Martin_Luther%2C_1528_%28Veste_Coburg%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1357297"/>
            <a:ext cx="3214710" cy="50953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00034" y="2428868"/>
            <a:ext cx="8229600" cy="4572000"/>
          </a:xfrm>
        </p:spPr>
        <p:txBody>
          <a:bodyPr>
            <a:normAutofit/>
          </a:bodyPr>
          <a:lstStyle/>
          <a:p>
            <a:r>
              <a:rPr lang="ru-RU" sz="6600" dirty="0" smtClean="0">
                <a:solidFill>
                  <a:srgbClr val="7030A0"/>
                </a:solidFill>
                <a:latin typeface="AsylbekM29.kz" pitchFamily="2" charset="-52"/>
              </a:rPr>
              <a:t>Спасибо за внимание!</a:t>
            </a:r>
            <a:endParaRPr lang="ru-RU" sz="6600" dirty="0">
              <a:solidFill>
                <a:srgbClr val="7030A0"/>
              </a:solidFill>
              <a:latin typeface="AsylbekM29.kz" pitchFamily="2" charset="-52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89</TotalTime>
  <Words>243</Words>
  <Application>Microsoft Office PowerPoint</Application>
  <PresentationFormat>Экран (4:3)</PresentationFormat>
  <Paragraphs>37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Бумажная</vt:lpstr>
      <vt:lpstr>Библиотеки  Прусского Герцогства</vt:lpstr>
      <vt:lpstr>Альбрехт Бранденбургский  1490-1568</vt:lpstr>
      <vt:lpstr>Замковая (Немецкая) библиотека</vt:lpstr>
      <vt:lpstr>Слайд 4</vt:lpstr>
      <vt:lpstr> Серебряная библиотека</vt:lpstr>
      <vt:lpstr>Слайд 6</vt:lpstr>
      <vt:lpstr>Камеральная библиотека</vt:lpstr>
      <vt:lpstr>Мартин Лютер</vt:lpstr>
      <vt:lpstr>Слайд 9</vt:lpstr>
    </vt:vector>
  </TitlesOfParts>
  <Company>Krokoz™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9</cp:revision>
  <dcterms:created xsi:type="dcterms:W3CDTF">2014-10-08T12:59:03Z</dcterms:created>
  <dcterms:modified xsi:type="dcterms:W3CDTF">2014-10-08T14:28:29Z</dcterms:modified>
</cp:coreProperties>
</file>