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E45774E-6E2C-4045-9D20-7B6EB7ACCF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9F67F-FDBB-4745-82C6-50E8546EA1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81315-D2D6-4BC9-8FE5-B88EE3A9C6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673BF-6459-4E94-8D43-154B09D825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7AC7E-BB2B-441C-B461-A3E68FAC9C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406A9-2FE9-4C0F-ACF4-03E1B63728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F8F75-D5D8-4FAF-91AC-B0F36875E2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AE273F-EB26-4917-8903-741340B1EC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5FDB6-3941-4D6B-86D0-2EFCB8F972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5C826-FA1D-4833-8B80-3755B8F2C2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144284-1490-42AB-84CE-3E13C1F99D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solidFill>
            <a:srgbClr val="FFFFFF">
              <a:alpha val="80000"/>
            </a:srgbClr>
          </a:solidFill>
          <a:ln w="2857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70000"/>
            </a:srgbClr>
          </a:solidFill>
          <a:ln w="2857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chemeClr val="accent1"/>
                </a:solidFill>
              </a:defRPr>
            </a:lvl1pPr>
          </a:lstStyle>
          <a:p>
            <a:fld id="{A14D0D1F-361C-4AE8-8427-24C6D634179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A5002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A50021"/>
          </a:solidFill>
          <a:latin typeface="Century Gothic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A50021"/>
          </a:solidFill>
          <a:latin typeface="Century Gothic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A50021"/>
          </a:solidFill>
          <a:latin typeface="Century Gothic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A50021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A50021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A50021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A50021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A50021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92697"/>
            <a:ext cx="7772400" cy="2907754"/>
          </a:xfrm>
          <a:ln/>
        </p:spPr>
        <p:txBody>
          <a:bodyPr/>
          <a:lstStyle/>
          <a:p>
            <a:r>
              <a:rPr lang="ru-RU" dirty="0"/>
              <a:t>Туберкулез кишечника, брюшины и брыжеечных лимфатических</a:t>
            </a:r>
            <a:br>
              <a:rPr lang="ru-RU" dirty="0"/>
            </a:br>
            <a:r>
              <a:rPr lang="ru-RU" dirty="0"/>
              <a:t>узлов.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3886200"/>
            <a:ext cx="7776864" cy="2351112"/>
          </a:xfrm>
          <a:ln/>
        </p:spPr>
        <p:txBody>
          <a:bodyPr/>
          <a:lstStyle/>
          <a:p>
            <a:pPr algn="r"/>
            <a:r>
              <a:rPr lang="ru-RU" sz="2800" dirty="0" smtClean="0"/>
              <a:t>Выполнил:</a:t>
            </a:r>
          </a:p>
          <a:p>
            <a:pPr algn="r"/>
            <a:r>
              <a:rPr lang="ru-RU" sz="2800" dirty="0"/>
              <a:t>с</a:t>
            </a:r>
            <a:r>
              <a:rPr lang="ru-RU" sz="2800" dirty="0" smtClean="0"/>
              <a:t>тудент 22 группы </a:t>
            </a:r>
            <a:r>
              <a:rPr lang="en-US" sz="2800" dirty="0" smtClean="0"/>
              <a:t>V</a:t>
            </a:r>
            <a:r>
              <a:rPr lang="ru-RU" sz="2800" dirty="0" smtClean="0"/>
              <a:t> курса</a:t>
            </a:r>
          </a:p>
          <a:p>
            <a:pPr algn="r"/>
            <a:r>
              <a:rPr lang="ru-RU" sz="2800" dirty="0" smtClean="0"/>
              <a:t>Лечебного факультета</a:t>
            </a:r>
          </a:p>
          <a:p>
            <a:pPr algn="r"/>
            <a:r>
              <a:rPr lang="ru-RU" sz="2800" dirty="0" smtClean="0"/>
              <a:t>Кривов Иван Александрович</a:t>
            </a:r>
            <a:endParaRPr lang="ru-RU" sz="2800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Коллеги!!!</a:t>
            </a:r>
            <a:endParaRPr lang="ru-RU" dirty="0"/>
          </a:p>
        </p:txBody>
      </p:sp>
      <p:pic>
        <p:nvPicPr>
          <p:cNvPr id="4" name="Содержимое 3" descr="83598001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31640" y="1600200"/>
            <a:ext cx="6840760" cy="4525963"/>
          </a:xfrm>
        </p:spPr>
      </p:pic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Туберкулез кишечника</a:t>
            </a:r>
            <a:endParaRPr lang="ru-RU" dirty="0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916832"/>
            <a:ext cx="5544616" cy="4104456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Различают 3 формы туберкулеза кишечника: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первичный;</a:t>
            </a:r>
          </a:p>
          <a:p>
            <a:r>
              <a:rPr lang="ru-RU" dirty="0"/>
              <a:t>2) вторичный;</a:t>
            </a:r>
          </a:p>
          <a:p>
            <a:r>
              <a:rPr lang="ru-RU" dirty="0"/>
              <a:t>3) гиперпластический подвздошно-слепокишечный туберкулез.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Первичный туберкулез кишечника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800" dirty="0"/>
              <a:t>Туберкулезная инфекция может проникнуть в кишечник </a:t>
            </a:r>
            <a:r>
              <a:rPr lang="ru-RU" sz="4800" dirty="0" smtClean="0"/>
              <a:t>тремя путями</a:t>
            </a:r>
            <a:r>
              <a:rPr lang="ru-RU" sz="4800" dirty="0"/>
              <a:t>: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/>
          <a:lstStyle/>
          <a:p>
            <a:r>
              <a:rPr lang="ru-RU" sz="2800" dirty="0"/>
              <a:t>1) через молоко туберкулезных коров, которое давалось ребенку</a:t>
            </a:r>
            <a:br>
              <a:rPr lang="ru-RU" sz="2800" dirty="0"/>
            </a:br>
            <a:r>
              <a:rPr lang="ru-RU" sz="2800" dirty="0"/>
              <a:t>без предварительного кипячения;</a:t>
            </a:r>
          </a:p>
        </p:txBody>
      </p:sp>
      <p:pic>
        <p:nvPicPr>
          <p:cNvPr id="4" name="Содержимое 3" descr="i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2420888"/>
            <a:ext cx="7920880" cy="360040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/>
          <a:lstStyle/>
          <a:p>
            <a:r>
              <a:rPr lang="ru-RU" sz="2800" dirty="0"/>
              <a:t>2) через пищевые продукты или жидкости, посуду, инфицирован-</a:t>
            </a:r>
            <a:br>
              <a:rPr lang="ru-RU" sz="2800" dirty="0"/>
            </a:br>
            <a:r>
              <a:rPr lang="ru-RU" sz="2800" dirty="0" err="1"/>
              <a:t>ную</a:t>
            </a:r>
            <a:r>
              <a:rPr lang="ru-RU" sz="2800" dirty="0"/>
              <a:t> МБТ и др., принадлежащие бациллярным больным, не </a:t>
            </a:r>
            <a:r>
              <a:rPr lang="ru-RU" sz="2800" dirty="0" err="1"/>
              <a:t>соблюда</a:t>
            </a:r>
            <a:r>
              <a:rPr lang="ru-RU" sz="2800" dirty="0"/>
              <a:t>-</a:t>
            </a:r>
            <a:br>
              <a:rPr lang="ru-RU" sz="2800" dirty="0"/>
            </a:br>
            <a:r>
              <a:rPr lang="ru-RU" sz="2800" dirty="0" err="1"/>
              <a:t>ющим</a:t>
            </a:r>
            <a:r>
              <a:rPr lang="ru-RU" sz="2800" dirty="0"/>
              <a:t> личную гигиену;</a:t>
            </a:r>
          </a:p>
        </p:txBody>
      </p:sp>
      <p:pic>
        <p:nvPicPr>
          <p:cNvPr id="5" name="Содержимое 4" descr="i (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3" y="3068960"/>
            <a:ext cx="3960440" cy="3096344"/>
          </a:xfrm>
        </p:spPr>
      </p:pic>
      <p:pic>
        <p:nvPicPr>
          <p:cNvPr id="6" name="Содержимое 5" descr="i (3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3068960"/>
            <a:ext cx="3960440" cy="3024336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484784"/>
            <a:ext cx="8229600" cy="3672408"/>
          </a:xfrm>
        </p:spPr>
        <p:txBody>
          <a:bodyPr/>
          <a:lstStyle/>
          <a:p>
            <a:r>
              <a:rPr lang="ru-RU" sz="4000" dirty="0"/>
              <a:t>3) возможна гематогенная диссеминация МБТ из первичного</a:t>
            </a:r>
            <a:br>
              <a:rPr lang="ru-RU" sz="4000" dirty="0"/>
            </a:br>
            <a:r>
              <a:rPr lang="ru-RU" sz="4000" dirty="0"/>
              <a:t>фокуса в легких, в </a:t>
            </a:r>
            <a:r>
              <a:rPr lang="ru-RU" sz="4000" dirty="0" err="1"/>
              <a:t>лимфоузлах</a:t>
            </a:r>
            <a:r>
              <a:rPr lang="ru-RU" sz="4000" dirty="0"/>
              <a:t>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/>
          <a:lstStyle/>
          <a:p>
            <a:r>
              <a:rPr lang="ru-RU" sz="2800" dirty="0"/>
              <a:t>Первичный туберкулезный фокус может быть в лимфатическом</a:t>
            </a:r>
            <a:br>
              <a:rPr lang="ru-RU" sz="2800" dirty="0"/>
            </a:br>
            <a:r>
              <a:rPr lang="ru-RU" sz="2800" dirty="0"/>
              <a:t>узле кишечника или брыжейке.</a:t>
            </a:r>
          </a:p>
        </p:txBody>
      </p:sp>
      <p:pic>
        <p:nvPicPr>
          <p:cNvPr id="4" name="Содержимое 3" descr="i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2708920"/>
            <a:ext cx="6408712" cy="3528392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54674" y="476672"/>
            <a:ext cx="2805757" cy="5616623"/>
          </a:xfrm>
        </p:spPr>
      </p:pic>
      <p:sp>
        <p:nvSpPr>
          <p:cNvPr id="6" name="Заголовок 1"/>
          <p:cNvSpPr>
            <a:spLocks noGrp="1"/>
          </p:cNvSpPr>
          <p:nvPr>
            <p:ph type="body" sz="half" idx="2"/>
          </p:nvPr>
        </p:nvSpPr>
        <p:spPr>
          <a:xfrm>
            <a:off x="457200" y="333375"/>
            <a:ext cx="4762872" cy="5792788"/>
          </a:xfrm>
        </p:spPr>
        <p:txBody>
          <a:bodyPr/>
          <a:lstStyle/>
          <a:p>
            <a:r>
              <a:rPr lang="ru-RU" sz="2800" dirty="0"/>
              <a:t>По мере развития заболевания узлы</a:t>
            </a:r>
          </a:p>
          <a:p>
            <a:r>
              <a:rPr lang="ru-RU" sz="2800" dirty="0"/>
              <a:t>увеличиваются, становятся мягкими, и их содержимое может про-</a:t>
            </a:r>
          </a:p>
          <a:p>
            <a:r>
              <a:rPr lang="ru-RU" sz="2800" dirty="0"/>
              <a:t>никнуть в брюшную полость. В результате накапливается свободная</a:t>
            </a:r>
          </a:p>
          <a:p>
            <a:r>
              <a:rPr lang="ru-RU" sz="2800" dirty="0"/>
              <a:t>жидкость (асцит) и возникает вздутие живота.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В других </a:t>
            </a:r>
            <a:r>
              <a:rPr lang="ru-RU" sz="2800" dirty="0" smtClean="0"/>
              <a:t>случаях узлы </a:t>
            </a:r>
            <a:r>
              <a:rPr lang="ru-RU" sz="2800" dirty="0"/>
              <a:t>не разрушаются, а сливаются, вызывая слипание петель </a:t>
            </a:r>
            <a:r>
              <a:rPr lang="ru-RU" sz="2800" dirty="0" smtClean="0"/>
              <a:t>кишечника</a:t>
            </a:r>
            <a:r>
              <a:rPr lang="ru-RU" sz="2800" dirty="0"/>
              <a:t>. Это может причинять боль и вызывать приступы </a:t>
            </a:r>
            <a:r>
              <a:rPr lang="ru-RU" sz="2800" dirty="0" smtClean="0"/>
              <a:t>непроходимости </a:t>
            </a:r>
            <a:r>
              <a:rPr lang="ru-RU" sz="2800" dirty="0"/>
              <a:t>кишечника. Непроходимость кишечника может стать полной.</a:t>
            </a:r>
          </a:p>
          <a:p>
            <a:pPr>
              <a:buNone/>
            </a:pPr>
            <a:r>
              <a:rPr lang="ru-RU" sz="2800" dirty="0"/>
              <a:t>В результате слипания петель </a:t>
            </a:r>
            <a:r>
              <a:rPr lang="ru-RU" sz="2800" dirty="0" smtClean="0"/>
              <a:t>формируются </a:t>
            </a:r>
            <a:r>
              <a:rPr lang="ru-RU" sz="2800" dirty="0"/>
              <a:t>массивные </a:t>
            </a:r>
            <a:r>
              <a:rPr lang="ru-RU" sz="2800" dirty="0" smtClean="0"/>
              <a:t>образования</a:t>
            </a:r>
            <a:r>
              <a:rPr lang="ru-RU" sz="2800" dirty="0"/>
              <a:t>, которые можно прощупать через брюшную стенку.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sz="3500" dirty="0"/>
              <a:t>Туберкулез может поражать лимфатические узлы органов таза, а </a:t>
            </a:r>
            <a:r>
              <a:rPr lang="ru-RU" sz="3500" dirty="0" smtClean="0"/>
              <a:t>у женщин </a:t>
            </a:r>
            <a:r>
              <a:rPr lang="ru-RU" sz="3500" dirty="0"/>
              <a:t>в туберкулезный процесс вовлекаются фаллопиевы трубы </a:t>
            </a:r>
            <a:r>
              <a:rPr lang="ru-RU" sz="3500" dirty="0" smtClean="0"/>
              <a:t>и яичник</a:t>
            </a:r>
            <a:r>
              <a:rPr lang="ru-RU" sz="3500" dirty="0"/>
              <a:t>. В результате этого процесса может возникнуть бесплодие.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Вторичный туберкулез кишечника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/>
              <a:t> </a:t>
            </a:r>
            <a:r>
              <a:rPr lang="ru-RU" sz="2400" dirty="0" smtClean="0"/>
              <a:t>   Вторичные </a:t>
            </a:r>
            <a:r>
              <a:rPr lang="ru-RU" sz="2400" dirty="0"/>
              <a:t>формы абдоминального туберкулеза возникают в </a:t>
            </a:r>
            <a:r>
              <a:rPr lang="ru-RU" sz="2400" dirty="0" smtClean="0"/>
              <a:t>тех случаях</a:t>
            </a:r>
            <a:r>
              <a:rPr lang="ru-RU" sz="2400" dirty="0"/>
              <a:t>, </a:t>
            </a:r>
            <a:r>
              <a:rPr lang="ru-RU" sz="2400" u="sng" dirty="0"/>
              <a:t>когда МБТ проникают в кишечник посредством </a:t>
            </a:r>
            <a:r>
              <a:rPr lang="ru-RU" sz="2400" u="sng" dirty="0" err="1"/>
              <a:t>заглатыва</a:t>
            </a:r>
            <a:r>
              <a:rPr lang="ru-RU" sz="2400" u="sng" dirty="0"/>
              <a:t>-</a:t>
            </a:r>
          </a:p>
          <a:p>
            <a:pPr>
              <a:buNone/>
            </a:pPr>
            <a:r>
              <a:rPr lang="ru-RU" sz="2400" u="sng" dirty="0" smtClean="0"/>
              <a:t>     </a:t>
            </a:r>
            <a:r>
              <a:rPr lang="ru-RU" sz="2400" u="sng" dirty="0" err="1" smtClean="0"/>
              <a:t>ния</a:t>
            </a:r>
            <a:r>
              <a:rPr lang="ru-RU" sz="2400" u="sng" dirty="0" smtClean="0"/>
              <a:t> </a:t>
            </a:r>
            <a:r>
              <a:rPr lang="ru-RU" sz="2400" u="sng" dirty="0"/>
              <a:t>слюны и мокроты больными при поражении легких. </a:t>
            </a:r>
            <a:r>
              <a:rPr lang="ru-RU" sz="2400" dirty="0"/>
              <a:t>МБТ </a:t>
            </a:r>
            <a:r>
              <a:rPr lang="ru-RU" sz="2400" dirty="0" smtClean="0"/>
              <a:t>инфицируют </a:t>
            </a:r>
            <a:r>
              <a:rPr lang="ru-RU" sz="2400" dirty="0"/>
              <a:t>стенку кишечника, преимущественно подвздошную кишку, и</a:t>
            </a:r>
          </a:p>
          <a:p>
            <a:pPr>
              <a:buNone/>
            </a:pPr>
            <a:r>
              <a:rPr lang="ru-RU" sz="2400" dirty="0" smtClean="0"/>
              <a:t>     вызывают </a:t>
            </a:r>
            <a:r>
              <a:rPr lang="ru-RU" sz="2400" dirty="0"/>
              <a:t>изъязвления и свищи. Инфекция может </a:t>
            </a:r>
            <a:r>
              <a:rPr lang="ru-RU" sz="2400" dirty="0" smtClean="0"/>
              <a:t>распространяться в </a:t>
            </a:r>
            <a:r>
              <a:rPr lang="ru-RU" sz="2400" dirty="0"/>
              <a:t>брюшную полость и стать причиной асцита.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Туберкулез брюшины</a:t>
            </a:r>
          </a:p>
        </p:txBody>
      </p:sp>
      <p:pic>
        <p:nvPicPr>
          <p:cNvPr id="4" name="Содержимое 3" descr="i (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700808"/>
            <a:ext cx="5688632" cy="4392488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гематогенная </a:t>
            </a:r>
            <a:r>
              <a:rPr lang="ru-RU" sz="4000" dirty="0"/>
              <a:t>диссеминации, </a:t>
            </a:r>
          </a:p>
          <a:p>
            <a:r>
              <a:rPr lang="ru-RU" sz="4000" dirty="0" smtClean="0"/>
              <a:t>осложнение </a:t>
            </a:r>
            <a:r>
              <a:rPr lang="ru-RU" sz="4000" dirty="0"/>
              <a:t>локальных форм лимфаденита, туберкулеза других</a:t>
            </a:r>
          </a:p>
          <a:p>
            <a:pPr>
              <a:buNone/>
            </a:pPr>
            <a:r>
              <a:rPr lang="ru-RU" sz="4000" dirty="0" smtClean="0"/>
              <a:t>   органов </a:t>
            </a:r>
            <a:r>
              <a:rPr lang="ru-RU" sz="4000" dirty="0"/>
              <a:t>брюшной полости и таза.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/>
              <a:t>в начальном периоде не выражены, </a:t>
            </a:r>
            <a:r>
              <a:rPr lang="ru-RU" sz="3600" dirty="0" smtClean="0"/>
              <a:t>интоксикация </a:t>
            </a:r>
            <a:r>
              <a:rPr lang="ru-RU" sz="3600" dirty="0"/>
              <a:t>отсутствует. В дальнейшем при появлении экссудата </a:t>
            </a:r>
            <a:r>
              <a:rPr lang="ru-RU" sz="3600" dirty="0" smtClean="0"/>
              <a:t>обнаруживаются </a:t>
            </a:r>
            <a:r>
              <a:rPr lang="ru-RU" sz="3600" dirty="0"/>
              <a:t>признаки интоксикации, диспепсия, снижается масса тела.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Выделяют;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err="1" smtClean="0"/>
              <a:t>Слипчивая</a:t>
            </a:r>
            <a:r>
              <a:rPr lang="ru-RU" sz="4000" dirty="0" smtClean="0"/>
              <a:t> </a:t>
            </a:r>
            <a:r>
              <a:rPr lang="ru-RU" sz="4000" dirty="0"/>
              <a:t>(</a:t>
            </a:r>
            <a:r>
              <a:rPr lang="ru-RU" sz="4000" dirty="0" err="1" smtClean="0"/>
              <a:t>адгезивная</a:t>
            </a:r>
            <a:r>
              <a:rPr lang="ru-RU" sz="4000" dirty="0" smtClean="0"/>
              <a:t>) форма:</a:t>
            </a:r>
          </a:p>
          <a:p>
            <a:pPr>
              <a:buNone/>
            </a:pPr>
            <a:endParaRPr lang="ru-RU" sz="4000" dirty="0" smtClean="0"/>
          </a:p>
          <a:p>
            <a:r>
              <a:rPr lang="ru-RU" sz="4000" dirty="0"/>
              <a:t>Узловато-опухолевая </a:t>
            </a:r>
            <a:r>
              <a:rPr lang="ru-RU" sz="4000" dirty="0" smtClean="0"/>
              <a:t>форма:</a:t>
            </a:r>
            <a:endParaRPr lang="ru-RU" sz="4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Слипчивая</a:t>
            </a:r>
            <a:r>
              <a:rPr lang="ru-RU" sz="3600" dirty="0" smtClean="0"/>
              <a:t> (</a:t>
            </a:r>
            <a:r>
              <a:rPr lang="ru-RU" sz="3600" dirty="0" err="1" smtClean="0"/>
              <a:t>адгезивная</a:t>
            </a:r>
            <a:r>
              <a:rPr lang="ru-RU" sz="3600" dirty="0" smtClean="0"/>
              <a:t>) форма</a:t>
            </a:r>
            <a:endParaRPr lang="ru-RU" dirty="0"/>
          </a:p>
        </p:txBody>
      </p:sp>
      <p:pic>
        <p:nvPicPr>
          <p:cNvPr id="4" name="Содержимое 3" descr="i (7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844824"/>
            <a:ext cx="5688632" cy="3888432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Слипчивая</a:t>
            </a:r>
            <a:r>
              <a:rPr lang="ru-RU" sz="3600" dirty="0" smtClean="0"/>
              <a:t> (</a:t>
            </a:r>
            <a:r>
              <a:rPr lang="ru-RU" sz="3600" dirty="0" err="1" smtClean="0"/>
              <a:t>адгезивная</a:t>
            </a:r>
            <a:r>
              <a:rPr lang="ru-RU" sz="3600" dirty="0" smtClean="0"/>
              <a:t>) форма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 smtClean="0"/>
              <a:t>Интоксикация:</a:t>
            </a:r>
          </a:p>
          <a:p>
            <a:r>
              <a:rPr lang="ru-RU" sz="4800" dirty="0" smtClean="0"/>
              <a:t>Диспепсия:</a:t>
            </a:r>
          </a:p>
          <a:p>
            <a:r>
              <a:rPr lang="ru-RU" sz="4800" dirty="0" smtClean="0"/>
              <a:t>Частичная </a:t>
            </a:r>
            <a:r>
              <a:rPr lang="ru-RU" sz="4800" dirty="0"/>
              <a:t>кишечная</a:t>
            </a:r>
          </a:p>
          <a:p>
            <a:pPr>
              <a:buNone/>
            </a:pPr>
            <a:r>
              <a:rPr lang="ru-RU" sz="4800" dirty="0" smtClean="0"/>
              <a:t>   непроходимость:</a:t>
            </a:r>
            <a:endParaRPr lang="ru-RU" sz="4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Узловато-опухолевая форма:</a:t>
            </a:r>
            <a:endParaRPr lang="ru-RU" sz="4000" dirty="0"/>
          </a:p>
        </p:txBody>
      </p:sp>
      <p:pic>
        <p:nvPicPr>
          <p:cNvPr id="4" name="Содержимое 3" descr="i (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988840"/>
            <a:ext cx="5544616" cy="3528392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Узловато-опухолевая форма: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Интоксикация:</a:t>
            </a:r>
          </a:p>
          <a:p>
            <a:r>
              <a:rPr lang="ru-RU" dirty="0" smtClean="0"/>
              <a:t>Формированием </a:t>
            </a:r>
            <a:r>
              <a:rPr lang="ru-RU" dirty="0"/>
              <a:t>конгломератов в брюшной полости из </a:t>
            </a:r>
            <a:r>
              <a:rPr lang="ru-RU" dirty="0" smtClean="0"/>
              <a:t>спаянных </a:t>
            </a:r>
            <a:r>
              <a:rPr lang="ru-RU" dirty="0"/>
              <a:t>петель кишок, сальника, </a:t>
            </a:r>
            <a:endParaRPr lang="ru-RU" dirty="0" smtClean="0"/>
          </a:p>
          <a:p>
            <a:r>
              <a:rPr lang="ru-RU" dirty="0" err="1" smtClean="0"/>
              <a:t>осумкованный</a:t>
            </a:r>
            <a:r>
              <a:rPr lang="ru-RU" dirty="0" smtClean="0"/>
              <a:t> экссудат </a:t>
            </a:r>
            <a:r>
              <a:rPr lang="ru-RU" dirty="0"/>
              <a:t>с </a:t>
            </a:r>
            <a:r>
              <a:rPr lang="ru-RU" dirty="0" smtClean="0"/>
              <a:t>симптомами частичной </a:t>
            </a:r>
            <a:r>
              <a:rPr lang="ru-RU" dirty="0"/>
              <a:t>кишечной непроходимости.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Туберкулез брыжеечных лимфатических узлов</a:t>
            </a:r>
          </a:p>
        </p:txBody>
      </p:sp>
      <p:pic>
        <p:nvPicPr>
          <p:cNvPr id="4" name="Содержимое 3" descr="01_07_02_06_lym_ndes_mesent_macr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844824"/>
            <a:ext cx="6696744" cy="432048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/>
          <a:lstStyle/>
          <a:p>
            <a:r>
              <a:rPr lang="ru-RU" dirty="0"/>
              <a:t>Туберкулез брыжеечных лимфатических узлов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r>
              <a:rPr lang="ru-RU" sz="4000" dirty="0" smtClean="0"/>
              <a:t>Течет в двух фазах: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Инфильтративная фаза: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Казеозно-некротическая фаза:</a:t>
            </a:r>
            <a:endParaRPr lang="ru-RU" sz="4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Инфильтративная фаза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воспалительная инфильтрация </a:t>
            </a:r>
            <a:r>
              <a:rPr lang="ru-RU" sz="4000" dirty="0"/>
              <a:t>в </a:t>
            </a:r>
            <a:r>
              <a:rPr lang="ru-RU" sz="4000" dirty="0" err="1" smtClean="0"/>
              <a:t>мезентериальных</a:t>
            </a:r>
            <a:r>
              <a:rPr lang="ru-RU" sz="4000" dirty="0" smtClean="0"/>
              <a:t> </a:t>
            </a:r>
            <a:r>
              <a:rPr lang="ru-RU" sz="4000" dirty="0"/>
              <a:t>лимфатических узлах без выраженных </a:t>
            </a:r>
            <a:r>
              <a:rPr lang="ru-RU" sz="4000" dirty="0" err="1"/>
              <a:t>перифокальных</a:t>
            </a:r>
            <a:r>
              <a:rPr lang="ru-RU" sz="4000" dirty="0"/>
              <a:t> </a:t>
            </a:r>
            <a:r>
              <a:rPr lang="ru-RU" sz="4000" dirty="0" smtClean="0"/>
              <a:t>явлений </a:t>
            </a:r>
            <a:r>
              <a:rPr lang="ru-RU" sz="4000" dirty="0"/>
              <a:t>и симптомов </a:t>
            </a:r>
            <a:r>
              <a:rPr lang="ru-RU" sz="4000" dirty="0" smtClean="0"/>
              <a:t>интоксикации:</a:t>
            </a:r>
            <a:endParaRPr lang="ru-RU" sz="4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Казеозно-некротическая фаза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увеличение </a:t>
            </a:r>
            <a:r>
              <a:rPr lang="ru-RU" sz="4400" dirty="0"/>
              <a:t>лимфатических </a:t>
            </a:r>
            <a:r>
              <a:rPr lang="ru-RU" sz="4400" dirty="0" smtClean="0"/>
              <a:t>узлов;</a:t>
            </a:r>
          </a:p>
          <a:p>
            <a:r>
              <a:rPr lang="ru-RU" sz="4400" dirty="0" err="1" smtClean="0"/>
              <a:t>перифокальная</a:t>
            </a:r>
            <a:r>
              <a:rPr lang="ru-RU" sz="4400" dirty="0" smtClean="0"/>
              <a:t> реакция;</a:t>
            </a:r>
          </a:p>
          <a:p>
            <a:r>
              <a:rPr lang="ru-RU" sz="4400" dirty="0" smtClean="0"/>
              <a:t>вовлечение </a:t>
            </a:r>
            <a:r>
              <a:rPr lang="ru-RU" sz="4400" dirty="0"/>
              <a:t>в процесс </a:t>
            </a:r>
            <a:r>
              <a:rPr lang="ru-RU" sz="4400" dirty="0" smtClean="0"/>
              <a:t>брюшины.</a:t>
            </a:r>
            <a:endParaRPr lang="ru-RU" sz="4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/>
          <a:lstStyle/>
          <a:p>
            <a:r>
              <a:rPr lang="ru-RU" dirty="0"/>
              <a:t>Общие клинические симптомы туберкулеза кишечника, </a:t>
            </a:r>
            <a:r>
              <a:rPr lang="ru-RU" dirty="0" err="1"/>
              <a:t>брюши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 err="1"/>
              <a:t>ны</a:t>
            </a:r>
            <a:r>
              <a:rPr lang="ru-RU" dirty="0"/>
              <a:t> брыжеечных лимфатических </a:t>
            </a:r>
            <a:r>
              <a:rPr lang="ru-RU" dirty="0" smtClean="0"/>
              <a:t>узлов:</a:t>
            </a:r>
            <a:endParaRPr lang="ru-RU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dirty="0"/>
              <a:t>1. Интоксикация: потеря аппетита, массы тела, лихорадка, ночные</a:t>
            </a:r>
          </a:p>
          <a:p>
            <a:pPr>
              <a:buNone/>
            </a:pPr>
            <a:r>
              <a:rPr lang="ru-RU" dirty="0" smtClean="0"/>
              <a:t>   поты</a:t>
            </a:r>
            <a:r>
              <a:rPr lang="ru-RU" dirty="0"/>
              <a:t>; диарея; отсутствие менструаций.</a:t>
            </a:r>
          </a:p>
          <a:p>
            <a:r>
              <a:rPr lang="ru-RU" dirty="0"/>
              <a:t>2. Боль в животе (часто неопределенная).</a:t>
            </a:r>
          </a:p>
          <a:p>
            <a:r>
              <a:rPr lang="ru-RU" dirty="0"/>
              <a:t>3. Наличие образований в брюшной полости (при </a:t>
            </a:r>
            <a:r>
              <a:rPr lang="ru-RU" dirty="0" smtClean="0"/>
              <a:t>пальпации часто </a:t>
            </a:r>
            <a:r>
              <a:rPr lang="ru-RU" dirty="0"/>
              <a:t>имеющих мягкую консистенцию).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sz="2800" dirty="0"/>
              <a:t>4. Асцит в брюшной полости. Иногда жидкости настолько много</a:t>
            </a:r>
            <a:r>
              <a:rPr lang="ru-RU" sz="2800" dirty="0" smtClean="0"/>
              <a:t>,    что </a:t>
            </a:r>
            <a:r>
              <a:rPr lang="ru-RU" sz="2800" dirty="0"/>
              <a:t>нет возможности прощупать патологические образования </a:t>
            </a:r>
            <a:r>
              <a:rPr lang="ru-RU" sz="2800" dirty="0" smtClean="0"/>
              <a:t>в  брюшной </a:t>
            </a:r>
            <a:r>
              <a:rPr lang="ru-RU" sz="2800" dirty="0"/>
              <a:t>полости.</a:t>
            </a:r>
          </a:p>
          <a:p>
            <a:r>
              <a:rPr lang="ru-RU" sz="2800" dirty="0"/>
              <a:t>5. Приступы кишечной непроходимости в сочетании с </a:t>
            </a:r>
            <a:r>
              <a:rPr lang="ru-RU" sz="2800" dirty="0" smtClean="0"/>
              <a:t>острой болью </a:t>
            </a:r>
            <a:r>
              <a:rPr lang="ru-RU" sz="2800" dirty="0"/>
              <a:t>и растяжением живота.</a:t>
            </a:r>
          </a:p>
          <a:p>
            <a:r>
              <a:rPr lang="ru-RU" sz="2800" dirty="0"/>
              <a:t>6. Кашель и мокрота, если абдоминальный туберкулез </a:t>
            </a:r>
            <a:r>
              <a:rPr lang="ru-RU" sz="2800" dirty="0" smtClean="0"/>
              <a:t>вызван заглатыванием </a:t>
            </a:r>
            <a:r>
              <a:rPr lang="ru-RU" sz="2800" dirty="0"/>
              <a:t>инфицированной мокроты или слюны при </a:t>
            </a:r>
            <a:r>
              <a:rPr lang="ru-RU" sz="2800" dirty="0" smtClean="0"/>
              <a:t>вторичной   форме </a:t>
            </a:r>
            <a:r>
              <a:rPr lang="ru-RU" sz="2800" dirty="0"/>
              <a:t>туберкулеза легких.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Гиперпластический </a:t>
            </a:r>
            <a:r>
              <a:rPr lang="ru-RU" sz="3600" dirty="0" err="1" smtClean="0"/>
              <a:t>илеоцекальный</a:t>
            </a:r>
            <a:r>
              <a:rPr lang="ru-RU" sz="3600" dirty="0" smtClean="0"/>
              <a:t>  туберкулез: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/>
              <a:t>жалобы на </a:t>
            </a:r>
            <a:r>
              <a:rPr lang="ru-RU" sz="4400" dirty="0" smtClean="0"/>
              <a:t>боль;</a:t>
            </a:r>
          </a:p>
          <a:p>
            <a:r>
              <a:rPr lang="ru-RU" sz="4400" i="1" dirty="0" smtClean="0"/>
              <a:t> </a:t>
            </a:r>
            <a:r>
              <a:rPr lang="ru-RU" sz="4400" i="1" dirty="0"/>
              <a:t>при этом можно прощупать образование в </a:t>
            </a:r>
            <a:r>
              <a:rPr lang="ru-RU" sz="4400" i="1" dirty="0" smtClean="0"/>
              <a:t>правом нижнем </a:t>
            </a:r>
            <a:r>
              <a:rPr lang="ru-RU" sz="4400" i="1" dirty="0"/>
              <a:t>отделе живота.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1143000"/>
          </a:xfrm>
        </p:spPr>
        <p:txBody>
          <a:bodyPr/>
          <a:lstStyle/>
          <a:p>
            <a:r>
              <a:rPr lang="ru-RU" dirty="0" smtClean="0"/>
              <a:t>Диагностика:</a:t>
            </a:r>
            <a:endParaRPr lang="ru-RU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Симптомы: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/>
              <a:t>похудание, </a:t>
            </a:r>
            <a:endParaRPr lang="ru-RU" sz="4000" dirty="0" smtClean="0"/>
          </a:p>
          <a:p>
            <a:r>
              <a:rPr lang="ru-RU" sz="4000" dirty="0" smtClean="0"/>
              <a:t>подъем </a:t>
            </a:r>
            <a:r>
              <a:rPr lang="ru-RU" sz="4000" dirty="0"/>
              <a:t>температуры</a:t>
            </a:r>
            <a:r>
              <a:rPr lang="ru-RU" sz="4000" dirty="0" smtClean="0"/>
              <a:t>,</a:t>
            </a:r>
          </a:p>
          <a:p>
            <a:r>
              <a:rPr lang="ru-RU" sz="4000" dirty="0" smtClean="0"/>
              <a:t>боль </a:t>
            </a:r>
            <a:r>
              <a:rPr lang="ru-RU" sz="4000" dirty="0"/>
              <a:t>в животе.</a:t>
            </a:r>
          </a:p>
          <a:p>
            <a:r>
              <a:rPr lang="ru-RU" sz="4000" dirty="0" smtClean="0"/>
              <a:t>наличие </a:t>
            </a:r>
            <a:r>
              <a:rPr lang="ru-RU" sz="4000" dirty="0"/>
              <a:t>в брюшной </a:t>
            </a:r>
            <a:r>
              <a:rPr lang="ru-RU" sz="4000" dirty="0" smtClean="0"/>
              <a:t>полости неясных </a:t>
            </a:r>
            <a:r>
              <a:rPr lang="ru-RU" sz="4000" dirty="0"/>
              <a:t>образований или жидкости.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рентгенологическое обследование кишечника</a:t>
            </a:r>
          </a:p>
        </p:txBody>
      </p:sp>
      <p:pic>
        <p:nvPicPr>
          <p:cNvPr id="4" name="Содержимое 3" descr="i (9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844824"/>
            <a:ext cx="3456384" cy="432048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38338"/>
          </a:xfrm>
        </p:spPr>
        <p:txBody>
          <a:bodyPr/>
          <a:lstStyle/>
          <a:p>
            <a:r>
              <a:rPr lang="ru-RU" dirty="0"/>
              <a:t>биопсию во время операции, лапароскопии лимфатических</a:t>
            </a:r>
            <a:br>
              <a:rPr lang="ru-RU" dirty="0"/>
            </a:br>
            <a:r>
              <a:rPr lang="ru-RU" dirty="0"/>
              <a:t>узлов или брюшины</a:t>
            </a:r>
          </a:p>
        </p:txBody>
      </p:sp>
      <p:pic>
        <p:nvPicPr>
          <p:cNvPr id="5" name="Содержимое 4" descr="оо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1" y="3717032"/>
            <a:ext cx="3168352" cy="2376264"/>
          </a:xfrm>
        </p:spPr>
      </p:pic>
      <p:pic>
        <p:nvPicPr>
          <p:cNvPr id="6" name="Содержимое 5" descr="i (10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3717032"/>
            <a:ext cx="3240359" cy="2232248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26768" cy="5820246"/>
          </a:xfrm>
        </p:spPr>
        <p:txBody>
          <a:bodyPr/>
          <a:lstStyle/>
          <a:p>
            <a:pPr algn="ctr"/>
            <a:r>
              <a:rPr lang="ru-RU" sz="4000" dirty="0" smtClean="0"/>
              <a:t>посев аспирационного материала, полученного из брюшной</a:t>
            </a:r>
            <a:br>
              <a:rPr lang="ru-RU" sz="4000" dirty="0" smtClean="0"/>
            </a:br>
            <a:r>
              <a:rPr lang="ru-RU" sz="4000" dirty="0" smtClean="0"/>
              <a:t>полости</a:t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5" name="Содержимое 4" descr="3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55976" y="321936"/>
            <a:ext cx="4296272" cy="5755341"/>
          </a:xfrm>
        </p:spPr>
      </p:pic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Осложнение: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Анальный свищ, или </a:t>
            </a:r>
            <a:r>
              <a:rPr lang="ru-RU" sz="4400" dirty="0" err="1" smtClean="0"/>
              <a:t>натечник</a:t>
            </a:r>
            <a:r>
              <a:rPr lang="ru-RU" sz="4400" dirty="0" smtClean="0"/>
              <a:t>, образовавшийся в области </a:t>
            </a:r>
            <a:r>
              <a:rPr lang="ru-RU" sz="4400" dirty="0" smtClean="0"/>
              <a:t>заднего прохода.</a:t>
            </a:r>
            <a:endParaRPr lang="ru-RU" sz="4400" dirty="0"/>
          </a:p>
        </p:txBody>
      </p:sp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/>
          <a:lstStyle/>
          <a:p>
            <a:r>
              <a:rPr lang="ru-RU" sz="3200" dirty="0" smtClean="0"/>
              <a:t>Анальный свищ, или </a:t>
            </a:r>
            <a:r>
              <a:rPr lang="ru-RU" sz="3200" dirty="0" err="1" smtClean="0"/>
              <a:t>натечник,</a:t>
            </a:r>
            <a:r>
              <a:rPr lang="ru-RU" sz="3200" dirty="0" err="1" smtClean="0"/>
              <a:t>может</a:t>
            </a:r>
            <a:r>
              <a:rPr lang="ru-RU" sz="3200" dirty="0" smtClean="0"/>
              <a:t> </a:t>
            </a:r>
            <a:r>
              <a:rPr lang="ru-RU" sz="3200" dirty="0" smtClean="0"/>
              <a:t>оказаться осложнением абдоминального </a:t>
            </a:r>
            <a:r>
              <a:rPr lang="ru-RU" sz="3200" dirty="0" err="1" smtClean="0"/>
              <a:t>тубер</a:t>
            </a:r>
            <a:r>
              <a:rPr lang="ru-RU" sz="3200" dirty="0" smtClean="0"/>
              <a:t>-</a:t>
            </a:r>
            <a:br>
              <a:rPr lang="ru-RU" sz="3200" dirty="0" smtClean="0"/>
            </a:br>
            <a:r>
              <a:rPr lang="ru-RU" sz="3200" dirty="0" err="1" smtClean="0"/>
              <a:t>кулеза</a:t>
            </a:r>
            <a:r>
              <a:rPr lang="ru-RU" sz="3200" dirty="0" smtClean="0"/>
              <a:t> или единственным объективным его признаком</a:t>
            </a:r>
            <a:endParaRPr lang="ru-RU" sz="3200" dirty="0"/>
          </a:p>
        </p:txBody>
      </p:sp>
      <p:pic>
        <p:nvPicPr>
          <p:cNvPr id="5" name="Содержимое 4" descr="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852936"/>
            <a:ext cx="3888432" cy="3240360"/>
          </a:xfrm>
        </p:spPr>
      </p:pic>
      <p:pic>
        <p:nvPicPr>
          <p:cNvPr id="6" name="Содержимое 5" descr="i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2852936"/>
            <a:ext cx="3960440" cy="3312368"/>
          </a:xfrm>
        </p:spPr>
      </p:pic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Нужно помнить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 smtClean="0"/>
              <a:t>Анальный свищ может быть также </a:t>
            </a:r>
            <a:r>
              <a:rPr lang="ru-RU" sz="4800" dirty="0" smtClean="0"/>
              <a:t>при;</a:t>
            </a:r>
          </a:p>
          <a:p>
            <a:r>
              <a:rPr lang="ru-RU" sz="4800" dirty="0" smtClean="0"/>
              <a:t>язвенном </a:t>
            </a:r>
            <a:r>
              <a:rPr lang="ru-RU" sz="4800" dirty="0" smtClean="0"/>
              <a:t>колите,</a:t>
            </a:r>
          </a:p>
          <a:p>
            <a:r>
              <a:rPr lang="ru-RU" sz="4800" dirty="0" smtClean="0"/>
              <a:t>болезни Крона.</a:t>
            </a:r>
            <a:endParaRPr lang="ru-RU" sz="4800" dirty="0"/>
          </a:p>
        </p:txBody>
      </p:sp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1143000"/>
          </a:xfrm>
        </p:spPr>
        <p:txBody>
          <a:bodyPr/>
          <a:lstStyle/>
          <a:p>
            <a:r>
              <a:rPr lang="ru-RU" dirty="0" smtClean="0"/>
              <a:t>ЛЕЧЕНИЕ.</a:t>
            </a:r>
            <a:endParaRPr lang="ru-RU" dirty="0"/>
          </a:p>
        </p:txBody>
      </p:sp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ctr">
              <a:buNone/>
            </a:pPr>
            <a:r>
              <a:rPr lang="ru-RU" sz="4800" dirty="0" smtClean="0"/>
              <a:t>Химиотерапия достаточно эффективна, </a:t>
            </a:r>
            <a:r>
              <a:rPr lang="ru-RU" sz="4800" dirty="0" smtClean="0"/>
              <a:t>излечиваются </a:t>
            </a:r>
            <a:r>
              <a:rPr lang="ru-RU" sz="4800" dirty="0" smtClean="0"/>
              <a:t> </a:t>
            </a:r>
            <a:r>
              <a:rPr lang="ru-RU" sz="4800" dirty="0" smtClean="0"/>
              <a:t>даже </a:t>
            </a:r>
            <a:r>
              <a:rPr lang="ru-RU" sz="4800" dirty="0" smtClean="0"/>
              <a:t>большие специфические поражения кишечника</a:t>
            </a:r>
            <a:r>
              <a:rPr lang="ru-RU" sz="4400" dirty="0" smtClean="0"/>
              <a:t>.</a:t>
            </a:r>
            <a:endParaRPr lang="ru-RU" sz="4400" dirty="0"/>
          </a:p>
        </p:txBody>
      </p:sp>
    </p:spTree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Ваши вопросы, коллеги?</a:t>
            </a:r>
            <a:endParaRPr lang="ru-RU" dirty="0"/>
          </a:p>
        </p:txBody>
      </p:sp>
      <p:pic>
        <p:nvPicPr>
          <p:cNvPr id="4" name="Содержимое 3" descr="faq_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7" y="1600200"/>
            <a:ext cx="6912768" cy="4525963"/>
          </a:xfrm>
        </p:spPr>
      </p:pic>
    </p:spTree>
  </p:cSld>
  <p:clrMapOvr>
    <a:masterClrMapping/>
  </p:clrMapOvr>
  <p:transition>
    <p:rand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pasibo-16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91680" y="476672"/>
            <a:ext cx="5688632" cy="5616623"/>
          </a:xfrm>
        </p:spPr>
      </p:pic>
    </p:spTree>
  </p:cSld>
  <p:clrMapOvr>
    <a:masterClrMapping/>
  </p:clrMapOvr>
  <p:transition>
    <p:random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d Map">
  <a:themeElements>
    <a:clrScheme name="Тема Office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Тема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Map</Template>
  <TotalTime>418</TotalTime>
  <Words>631</Words>
  <Application>Microsoft Office PowerPoint</Application>
  <PresentationFormat>Экран (4:3)</PresentationFormat>
  <Paragraphs>91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Red Map</vt:lpstr>
      <vt:lpstr>Туберкулез кишечника, брюшины и брыжеечных лимфатических узлов.</vt:lpstr>
      <vt:lpstr>Коллеги!!!</vt:lpstr>
      <vt:lpstr>Туберкулез кишечника</vt:lpstr>
      <vt:lpstr>Различают 3 формы туберкулеза кишечника:</vt:lpstr>
      <vt:lpstr>Первичный туберкулез кишечника</vt:lpstr>
      <vt:lpstr>1) через молоко туберкулезных коров, которое давалось ребенку без предварительного кипячения;</vt:lpstr>
      <vt:lpstr>2) через пищевые продукты или жидкости, посуду, инфицирован- ную МБТ и др., принадлежащие бациллярным больным, не соблюда- ющим личную гигиену;</vt:lpstr>
      <vt:lpstr>3) возможна гематогенная диссеминация МБТ из первичного фокуса в легких, в лимфоузлах.</vt:lpstr>
      <vt:lpstr>Первичный туберкулезный фокус может быть в лимфатическом узле кишечника или брыжейке.</vt:lpstr>
      <vt:lpstr>Слайд 10</vt:lpstr>
      <vt:lpstr>Слайд 11</vt:lpstr>
      <vt:lpstr>Слайд 12</vt:lpstr>
      <vt:lpstr>Вторичный туберкулез кишечника</vt:lpstr>
      <vt:lpstr>Туберкулез брюшины</vt:lpstr>
      <vt:lpstr>Этиология</vt:lpstr>
      <vt:lpstr>Клиника</vt:lpstr>
      <vt:lpstr>Выделяют;</vt:lpstr>
      <vt:lpstr>Слипчивая (адгезивная) форма</vt:lpstr>
      <vt:lpstr>Слипчивая (адгезивная) форма</vt:lpstr>
      <vt:lpstr>Узловато-опухолевая форма:</vt:lpstr>
      <vt:lpstr>Узловато-опухолевая форма:</vt:lpstr>
      <vt:lpstr>Туберкулез брыжеечных лимфатических узлов</vt:lpstr>
      <vt:lpstr>Туберкулез брыжеечных лимфатических узлов</vt:lpstr>
      <vt:lpstr>Инфильтративная фаза</vt:lpstr>
      <vt:lpstr>Казеозно-некротическая фаза</vt:lpstr>
      <vt:lpstr>Общие клинические симптомы туберкулеза кишечника, брюши- ны брыжеечных лимфатических узлов:</vt:lpstr>
      <vt:lpstr>Слайд 27</vt:lpstr>
      <vt:lpstr>Слайд 28</vt:lpstr>
      <vt:lpstr>Гиперпластический илеоцекальный  туберкулез:</vt:lpstr>
      <vt:lpstr>Диагностика:</vt:lpstr>
      <vt:lpstr>Симптомы:</vt:lpstr>
      <vt:lpstr>рентгенологическое обследование кишечника</vt:lpstr>
      <vt:lpstr>биопсию во время операции, лапароскопии лимфатических узлов или брюшины</vt:lpstr>
      <vt:lpstr>посев аспирационного материала, полученного из брюшной полости </vt:lpstr>
      <vt:lpstr>Осложнение:</vt:lpstr>
      <vt:lpstr>Анальный свищ, или натечник,может оказаться осложнением абдоминального тубер- кулеза или единственным объективным его признаком</vt:lpstr>
      <vt:lpstr>Нужно помнить</vt:lpstr>
      <vt:lpstr>ЛЕЧЕНИЕ.</vt:lpstr>
      <vt:lpstr>Слайд 39</vt:lpstr>
      <vt:lpstr>Ваши вопросы, коллеги?</vt:lpstr>
      <vt:lpstr>Слайд 41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Туберкулез кишечника, брюшины и брыжеечных лимфатических узлов.</dc:title>
  <dc:creator>Иван</dc:creator>
  <cp:lastModifiedBy>Иван</cp:lastModifiedBy>
  <cp:revision>35</cp:revision>
  <dcterms:created xsi:type="dcterms:W3CDTF">2013-04-20T16:18:38Z</dcterms:created>
  <dcterms:modified xsi:type="dcterms:W3CDTF">2013-04-25T11:51:26Z</dcterms:modified>
</cp:coreProperties>
</file>