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80" r:id="rId2"/>
    <p:sldId id="262" r:id="rId3"/>
    <p:sldId id="277" r:id="rId4"/>
    <p:sldId id="260" r:id="rId5"/>
    <p:sldId id="257" r:id="rId6"/>
    <p:sldId id="276" r:id="rId7"/>
    <p:sldId id="258" r:id="rId8"/>
    <p:sldId id="283" r:id="rId9"/>
    <p:sldId id="268" r:id="rId10"/>
    <p:sldId id="267" r:id="rId11"/>
    <p:sldId id="269" r:id="rId12"/>
    <p:sldId id="284" r:id="rId13"/>
    <p:sldId id="279" r:id="rId14"/>
    <p:sldId id="287" r:id="rId15"/>
    <p:sldId id="270" r:id="rId16"/>
    <p:sldId id="273" r:id="rId17"/>
    <p:sldId id="285" r:id="rId18"/>
    <p:sldId id="286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099" autoAdjust="0"/>
    <p:restoredTop sz="75000" autoAdjust="0"/>
  </p:normalViewPr>
  <p:slideViewPr>
    <p:cSldViewPr>
      <p:cViewPr varScale="1">
        <p:scale>
          <a:sx n="54" d="100"/>
          <a:sy n="54" d="100"/>
        </p:scale>
        <p:origin x="-1842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46D02E-9FB4-40B1-91DC-93AA3B9F4FC0}" type="datetimeFigureOut">
              <a:rPr lang="ru-RU" smtClean="0"/>
              <a:pPr/>
              <a:t>04.02.2015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A21EA5-6BEA-43AA-8617-CDD155248D7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5000248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A21EA5-6BEA-43AA-8617-CDD155248D75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A21EA5-6BEA-43AA-8617-CDD155248D75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A21EA5-6BEA-43AA-8617-CDD155248D75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04.02.2015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04.02.2015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04.02.2015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04.02.2015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04.02.2015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04.02.2015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04.02.2015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04.02.2015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04.02.2015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04.02.2015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04.02.2015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04.02.2015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1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357166"/>
            <a:ext cx="7643866" cy="500066"/>
          </a:xfrm>
        </p:spPr>
        <p:txBody>
          <a:bodyPr/>
          <a:lstStyle/>
          <a:p>
            <a:pPr>
              <a:buNone/>
            </a:pPr>
            <a:r>
              <a:rPr lang="ru-RU" sz="3200" dirty="0" smtClean="0">
                <a:solidFill>
                  <a:srgbClr val="0070C0"/>
                </a:solidFill>
                <a:latin typeface="+mn-lt"/>
              </a:rPr>
              <a:t>«Зона психологической разгрузки»</a:t>
            </a:r>
            <a:endParaRPr lang="ru-RU" sz="3200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5786" y="5357826"/>
            <a:ext cx="7786742" cy="1214446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Макарова Елена Юрьевна,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Абайдуллина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Анна Сергеевна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воспитатели второй младшей группы № 4   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МАДОУ детский сад № 65</a:t>
            </a:r>
          </a:p>
          <a:p>
            <a:endParaRPr lang="ru-RU" dirty="0"/>
          </a:p>
        </p:txBody>
      </p:sp>
      <p:pic>
        <p:nvPicPr>
          <p:cNvPr id="4" name="Рисунок 3" descr="P108055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57356" y="928670"/>
            <a:ext cx="5637107" cy="442915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8286808" cy="1559094"/>
          </a:xfrm>
        </p:spPr>
        <p:txBody>
          <a:bodyPr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marL="0" indent="0" algn="ctr">
              <a:buNone/>
            </a:pPr>
            <a:r>
              <a:rPr lang="ru-RU" sz="3200" spc="150" dirty="0" smtClean="0">
                <a:ln w="11430"/>
                <a:solidFill>
                  <a:schemeClr val="bg2">
                    <a:lumMod val="5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Уголок уединения-</a:t>
            </a:r>
            <a:r>
              <a:rPr lang="ru-RU" sz="2800" spc="150" dirty="0" smtClean="0">
                <a:ln w="11430"/>
                <a:solidFill>
                  <a:schemeClr val="bg2">
                    <a:lumMod val="5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spc="150" dirty="0" smtClean="0">
                <a:ln w="11430"/>
                <a:solidFill>
                  <a:schemeClr val="bg2">
                    <a:lumMod val="5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spc="150" dirty="0" smtClean="0">
                <a:ln w="11430"/>
                <a:solidFill>
                  <a:schemeClr val="bg2">
                    <a:lumMod val="5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любимое место для личных секретов и отдыха.</a:t>
            </a:r>
            <a:r>
              <a:rPr lang="ru-RU" sz="2400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sz="2400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920287" y="2064489"/>
            <a:ext cx="4634447" cy="347503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Объект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40152" y="2064489"/>
            <a:ext cx="4634447" cy="347503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3810054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063428"/>
            <a:ext cx="5032580" cy="37228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Прямоугольник 9"/>
          <p:cNvSpPr/>
          <p:nvPr/>
        </p:nvSpPr>
        <p:spPr>
          <a:xfrm>
            <a:off x="5643570" y="714356"/>
            <a:ext cx="332091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***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endParaRPr lang="ru-RU" sz="1200" dirty="0" smtClean="0">
              <a:latin typeface="Arial" charset="0"/>
            </a:endParaRPr>
          </a:p>
          <a:p>
            <a:pPr lvl="0" algn="ctr" fontAlgn="base">
              <a:spcBef>
                <a:spcPct val="20000"/>
              </a:spcBef>
              <a:spcAft>
                <a:spcPct val="0"/>
              </a:spcAft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Давай с тобой мириться,</a:t>
            </a:r>
          </a:p>
          <a:p>
            <a:pPr lvl="0" algn="ctr" fontAlgn="base">
              <a:spcBef>
                <a:spcPct val="20000"/>
              </a:spcBef>
              <a:spcAft>
                <a:spcPct val="0"/>
              </a:spcAft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И всем делиться.</a:t>
            </a:r>
          </a:p>
          <a:p>
            <a:pPr lvl="0" algn="ctr" fontAlgn="base">
              <a:spcBef>
                <a:spcPct val="20000"/>
              </a:spcBef>
              <a:spcAft>
                <a:spcPct val="0"/>
              </a:spcAft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А кто не будет делиться,</a:t>
            </a:r>
          </a:p>
          <a:p>
            <a:pPr lvl="0" algn="ctr" fontAlgn="base">
              <a:spcBef>
                <a:spcPct val="20000"/>
              </a:spcBef>
              <a:spcAft>
                <a:spcPct val="0"/>
              </a:spcAft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 тем не будем водиться!</a:t>
            </a:r>
          </a:p>
          <a:p>
            <a:pPr lvl="0" algn="ctr" fontAlgn="base">
              <a:spcBef>
                <a:spcPct val="20000"/>
              </a:spcBef>
              <a:spcAft>
                <a:spcPct val="0"/>
              </a:spcAft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lvl="0" algn="ctr" fontAlgn="base">
              <a:spcBef>
                <a:spcPct val="20000"/>
              </a:spcBef>
              <a:spcAft>
                <a:spcPct val="0"/>
              </a:spcAft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***</a:t>
            </a:r>
          </a:p>
          <a:p>
            <a:pPr lvl="0" algn="ctr" fontAlgn="base">
              <a:spcBef>
                <a:spcPct val="20000"/>
              </a:spcBef>
              <a:spcAft>
                <a:spcPct val="0"/>
              </a:spcAft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Мир – миром,</a:t>
            </a:r>
          </a:p>
          <a:p>
            <a:pPr lvl="0" algn="ctr" fontAlgn="base">
              <a:spcBef>
                <a:spcPct val="20000"/>
              </a:spcBef>
              <a:spcAft>
                <a:spcPct val="0"/>
              </a:spcAft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Вареники с сыром,</a:t>
            </a:r>
          </a:p>
          <a:p>
            <a:pPr lvl="0" algn="ctr" fontAlgn="base">
              <a:spcBef>
                <a:spcPct val="20000"/>
              </a:spcBef>
              <a:spcAft>
                <a:spcPct val="0"/>
              </a:spcAft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Пирожки с маслом,</a:t>
            </a:r>
          </a:p>
          <a:p>
            <a:pPr lvl="0" algn="ctr" fontAlgn="base">
              <a:spcBef>
                <a:spcPct val="20000"/>
              </a:spcBef>
              <a:spcAft>
                <a:spcPct val="0"/>
              </a:spcAft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А мы друзья навсегда!</a:t>
            </a:r>
          </a:p>
        </p:txBody>
      </p:sp>
      <p:sp>
        <p:nvSpPr>
          <p:cNvPr id="11" name="WordArt 20"/>
          <p:cNvSpPr>
            <a:spLocks noChangeArrowheads="1" noChangeShapeType="1" noTextEdit="1"/>
          </p:cNvSpPr>
          <p:nvPr/>
        </p:nvSpPr>
        <p:spPr bwMode="auto">
          <a:xfrm>
            <a:off x="899592" y="129942"/>
            <a:ext cx="5904000" cy="1404000"/>
          </a:xfrm>
          <a:prstGeom prst="rect">
            <a:avLst/>
          </a:prstGeom>
        </p:spPr>
        <p:txBody>
          <a:bodyPr wrap="none" fromWordArt="1">
            <a:prstTxWarp prst="textChevron">
              <a:avLst>
                <a:gd name="adj" fmla="val 0"/>
              </a:avLst>
            </a:prstTxWarp>
          </a:bodyPr>
          <a:lstStyle/>
          <a:p>
            <a:pPr algn="ctr"/>
            <a:endParaRPr lang="ru-RU" sz="3600" b="1" kern="10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rgbClr val="0070C0">
                  <a:alpha val="5700"/>
                </a:srgb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944000" y="188639"/>
            <a:ext cx="5256000" cy="584775"/>
          </a:xfrm>
          <a:prstGeom prst="rect">
            <a:avLst/>
          </a:prstGeom>
        </p:spPr>
        <p:txBody>
          <a:bodyPr wrap="square" lIns="14400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lvl="0" algn="ctr" fontAlgn="base">
              <a:spcBef>
                <a:spcPct val="20000"/>
              </a:spcBef>
              <a:spcAft>
                <a:spcPct val="0"/>
              </a:spcAft>
            </a:pPr>
            <a:r>
              <a:rPr lang="ru-RU" sz="3200" b="1" spc="150" dirty="0" err="1" smtClean="0">
                <a:ln w="11430"/>
                <a:solidFill>
                  <a:schemeClr val="bg2">
                    <a:lumMod val="5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Мирилки</a:t>
            </a:r>
            <a:endParaRPr lang="ru-RU" sz="3200" b="1" spc="150" dirty="0">
              <a:ln w="11430"/>
              <a:solidFill>
                <a:schemeClr val="bg2">
                  <a:lumMod val="50000"/>
                </a:schemeClr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596" y="5065365"/>
            <a:ext cx="2124744" cy="136403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755400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709629"/>
            <a:ext cx="4104457" cy="35141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Объект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692696"/>
            <a:ext cx="3926280" cy="35283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2428860" y="4572008"/>
            <a:ext cx="4214842" cy="17912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20000"/>
              </a:spcBef>
              <a:spcAft>
                <a:spcPct val="0"/>
              </a:spcAft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Пальчик за пальчик</a:t>
            </a:r>
          </a:p>
          <a:p>
            <a:pPr lvl="0" algn="ctr" fontAlgn="base">
              <a:spcBef>
                <a:spcPct val="20000"/>
              </a:spcBef>
              <a:spcAft>
                <a:spcPct val="0"/>
              </a:spcAft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Крепко возьмём,</a:t>
            </a:r>
          </a:p>
          <a:p>
            <a:pPr lvl="0" algn="ctr" fontAlgn="base">
              <a:spcBef>
                <a:spcPct val="20000"/>
              </a:spcBef>
              <a:spcAft>
                <a:spcPct val="0"/>
              </a:spcAft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Раньше дрались,</a:t>
            </a:r>
          </a:p>
          <a:p>
            <a:pPr lvl="0" algn="ctr" fontAlgn="base">
              <a:spcBef>
                <a:spcPct val="20000"/>
              </a:spcBef>
              <a:spcAft>
                <a:spcPct val="0"/>
              </a:spcAft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А теперь мы поем!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596" y="5065365"/>
            <a:ext cx="1285884" cy="179263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078556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5008" y="2714620"/>
            <a:ext cx="3320730" cy="1511028"/>
          </a:xfrm>
        </p:spPr>
        <p:txBody>
          <a:bodyPr/>
          <a:lstStyle/>
          <a:p>
            <a:pPr marL="0" indent="0" algn="ctr">
              <a:buNone/>
            </a:pPr>
            <a:r>
              <a:rPr lang="ru-RU" sz="2400" b="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Ссориться не будем,</a:t>
            </a:r>
            <a:br>
              <a:rPr lang="ru-RU" sz="2400" b="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400" b="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Будем мы дружить,</a:t>
            </a:r>
            <a:br>
              <a:rPr lang="ru-RU" sz="2400" b="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400" b="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Клятву не забудем,</a:t>
            </a:r>
            <a:br>
              <a:rPr lang="ru-RU" sz="2400" b="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400" b="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Дружно будем жить</a:t>
            </a:r>
            <a:r>
              <a:rPr lang="ru-RU" sz="2400" b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!</a:t>
            </a:r>
            <a:br>
              <a:rPr lang="ru-RU" sz="2400" b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1400" b="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b="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1400" b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b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1400" b="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b="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1400" b="0" dirty="0">
                <a:solidFill>
                  <a:schemeClr val="tx1"/>
                </a:solidFill>
                <a:effectLst/>
              </a:rPr>
              <a:t/>
            </a:r>
            <a:br>
              <a:rPr lang="ru-RU" sz="1400" b="0" dirty="0">
                <a:solidFill>
                  <a:schemeClr val="tx1"/>
                </a:solidFill>
                <a:effectLst/>
              </a:rPr>
            </a:br>
            <a:endParaRPr lang="ru-RU" sz="1400" b="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5099"/>
          <a:stretch>
            <a:fillRect/>
          </a:stretch>
        </p:blipFill>
        <p:spPr>
          <a:xfrm>
            <a:off x="1071538" y="1071546"/>
            <a:ext cx="4585142" cy="41044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19452">
            <a:off x="7287502" y="169748"/>
            <a:ext cx="1435146" cy="187547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444208" y="2745736"/>
            <a:ext cx="1944216" cy="62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20000"/>
              </a:spcBef>
              <a:spcAft>
                <a:spcPct val="0"/>
              </a:spcAft>
            </a:pPr>
            <a:endParaRPr lang="ru-RU" dirty="0" smtClean="0">
              <a:latin typeface="Arial" charset="0"/>
            </a:endParaRPr>
          </a:p>
          <a:p>
            <a:pPr lvl="0" algn="ctr" fontAlgn="base">
              <a:spcBef>
                <a:spcPct val="20000"/>
              </a:spcBef>
              <a:spcAft>
                <a:spcPct val="0"/>
              </a:spcAft>
            </a:pPr>
            <a:endParaRPr lang="ru-RU" sz="1400" dirty="0" smtClean="0"/>
          </a:p>
        </p:txBody>
      </p:sp>
    </p:spTree>
    <p:extLst>
      <p:ext uri="{BB962C8B-B14F-4D97-AF65-F5344CB8AC3E}">
        <p14:creationId xmlns="" xmlns:p14="http://schemas.microsoft.com/office/powerpoint/2010/main" val="4196775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476672"/>
            <a:ext cx="8572560" cy="1143000"/>
          </a:xfrm>
        </p:spPr>
        <p:txBody>
          <a:bodyPr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marL="0" indent="0" algn="ctr">
              <a:buNone/>
            </a:pPr>
            <a:r>
              <a:rPr lang="ru-RU" sz="3200" spc="150" dirty="0" smtClean="0">
                <a:ln w="11430"/>
                <a:solidFill>
                  <a:schemeClr val="bg2">
                    <a:lumMod val="5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rPr>
              <a:t>Волшебник</a:t>
            </a:r>
            <a:r>
              <a:rPr lang="ru-RU" sz="2400" spc="150" dirty="0" smtClean="0">
                <a:ln w="11430"/>
                <a:solidFill>
                  <a:schemeClr val="bg2">
                    <a:lumMod val="5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rPr>
              <a:t/>
            </a:r>
            <a:br>
              <a:rPr lang="ru-RU" sz="2400" spc="150" dirty="0" smtClean="0">
                <a:ln w="11430"/>
                <a:solidFill>
                  <a:schemeClr val="bg2">
                    <a:lumMod val="5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rPr>
            </a:br>
            <a:r>
              <a:rPr lang="ru-RU" sz="2400" spc="150" dirty="0" smtClean="0">
                <a:ln w="11430"/>
                <a:solidFill>
                  <a:schemeClr val="bg2">
                    <a:lumMod val="5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rPr>
              <a:t>помогает </a:t>
            </a:r>
            <a:r>
              <a:rPr lang="ru-RU" sz="2400" spc="150" dirty="0">
                <a:ln w="11430"/>
                <a:solidFill>
                  <a:schemeClr val="bg2">
                    <a:lumMod val="5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rPr>
              <a:t>раскрываться тревожным и застенчивым </a:t>
            </a:r>
            <a:r>
              <a:rPr lang="ru-RU" sz="2400" spc="150" dirty="0" smtClean="0">
                <a:ln w="11430"/>
                <a:solidFill>
                  <a:schemeClr val="bg2">
                    <a:lumMod val="5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rPr>
              <a:t>детям.</a:t>
            </a:r>
            <a:endParaRPr lang="ru-RU" sz="2400" spc="150" dirty="0">
              <a:ln w="11430"/>
              <a:solidFill>
                <a:schemeClr val="bg2">
                  <a:lumMod val="50000"/>
                </a:schemeClr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+mn-lt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408651" y="2351989"/>
            <a:ext cx="4633382" cy="34750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3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9640" y="4527360"/>
            <a:ext cx="2015640" cy="208512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1400752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323528" y="116632"/>
            <a:ext cx="8496945" cy="1152128"/>
          </a:xfrm>
        </p:spPr>
        <p:txBody>
          <a:bodyPr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marL="0" indent="0" algn="ctr">
              <a:buNone/>
            </a:pPr>
            <a:r>
              <a:rPr lang="ru-RU" sz="3200" spc="150" dirty="0" smtClean="0">
                <a:ln w="11430"/>
                <a:solidFill>
                  <a:schemeClr val="bg2">
                    <a:lumMod val="5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rPr>
              <a:t>Стаканчики для крика-</a:t>
            </a:r>
            <a:r>
              <a:rPr lang="ru-RU" spc="150" dirty="0" smtClean="0">
                <a:ln w="11430"/>
                <a:solidFill>
                  <a:schemeClr val="bg2">
                    <a:lumMod val="5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rPr>
              <a:t/>
            </a:r>
            <a:br>
              <a:rPr lang="ru-RU" spc="150" dirty="0" smtClean="0">
                <a:ln w="11430"/>
                <a:solidFill>
                  <a:schemeClr val="bg2">
                    <a:lumMod val="5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rPr>
            </a:br>
            <a:r>
              <a:rPr lang="ru-RU" sz="2400" spc="150" dirty="0" smtClean="0">
                <a:ln w="11430"/>
                <a:solidFill>
                  <a:schemeClr val="bg2">
                    <a:lumMod val="5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rPr>
              <a:t>учим выражать свой гнев в приемлемой </a:t>
            </a:r>
            <a:r>
              <a:rPr lang="ru-RU" sz="2400" spc="150" dirty="0">
                <a:ln w="11430"/>
                <a:solidFill>
                  <a:schemeClr val="bg2">
                    <a:lumMod val="5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rPr>
              <a:t>форме,  </a:t>
            </a:r>
            <a:r>
              <a:rPr lang="ru-RU" sz="2400" spc="150" dirty="0" smtClean="0">
                <a:ln w="11430"/>
                <a:solidFill>
                  <a:schemeClr val="bg2">
                    <a:lumMod val="5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rPr>
              <a:t>снимаем  </a:t>
            </a:r>
            <a:r>
              <a:rPr lang="ru-RU" sz="2400" spc="150" dirty="0">
                <a:ln w="11430"/>
                <a:solidFill>
                  <a:schemeClr val="bg2">
                    <a:lumMod val="5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rPr>
              <a:t>накопившееся напряжение</a:t>
            </a:r>
            <a:r>
              <a:rPr lang="ru-RU" sz="2000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rPr>
              <a:t>.</a:t>
            </a:r>
            <a:endParaRPr lang="ru-RU" sz="1200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+mn-lt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4294967295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4414" y="1571612"/>
            <a:ext cx="4880185" cy="38027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8"/>
          <p:cNvPicPr/>
          <p:nvPr/>
        </p:nvPicPr>
        <p:blipFill>
          <a:blip r:embed="rId3" cstate="print">
            <a:lum contrast="20000"/>
          </a:blip>
          <a:stretch>
            <a:fillRect/>
          </a:stretch>
        </p:blipFill>
        <p:spPr>
          <a:xfrm>
            <a:off x="179512" y="4725144"/>
            <a:ext cx="1224136" cy="1558464"/>
          </a:xfrm>
          <a:prstGeom prst="rect">
            <a:avLst/>
          </a:prstGeom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6215074" y="1556792"/>
            <a:ext cx="2749414" cy="283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endParaRPr lang="ru-RU" sz="2000" dirty="0"/>
          </a:p>
          <a:p>
            <a:r>
              <a:rPr lang="ru-RU" sz="2000" dirty="0" smtClean="0"/>
              <a:t>Целый день он хмурит брови</a:t>
            </a:r>
          </a:p>
          <a:p>
            <a:r>
              <a:rPr lang="ru-RU" sz="2000" dirty="0" smtClean="0"/>
              <a:t>И грозит всем кулаком </a:t>
            </a:r>
          </a:p>
          <a:p>
            <a:r>
              <a:rPr lang="ru-RU" sz="2000" dirty="0" smtClean="0"/>
              <a:t>Да, сегодня он не в духе- навестим его потом.</a:t>
            </a:r>
          </a:p>
          <a:p>
            <a:r>
              <a:rPr lang="ru-RU" sz="2000" dirty="0" smtClean="0"/>
              <a:t>(Злость)</a:t>
            </a:r>
            <a:endParaRPr lang="ru-RU" sz="2000" dirty="0"/>
          </a:p>
        </p:txBody>
      </p:sp>
    </p:spTree>
    <p:extLst>
      <p:ext uri="{BB962C8B-B14F-4D97-AF65-F5344CB8AC3E}">
        <p14:creationId xmlns="" xmlns:p14="http://schemas.microsoft.com/office/powerpoint/2010/main" val="1387550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33195" y="642918"/>
            <a:ext cx="5966666" cy="785818"/>
          </a:xfrm>
        </p:spPr>
        <p:txBody>
          <a:bodyPr/>
          <a:lstStyle/>
          <a:p>
            <a:pPr algn="ctr">
              <a:buNone/>
            </a:pPr>
            <a:r>
              <a:rPr lang="ru-RU" sz="3200" spc="150" dirty="0" smtClean="0">
                <a:ln w="11430"/>
                <a:solidFill>
                  <a:schemeClr val="bg2">
                    <a:lumMod val="5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Семейный альбом</a:t>
            </a:r>
            <a:br>
              <a:rPr lang="ru-RU" sz="3200" spc="150" dirty="0" smtClean="0">
                <a:ln w="11430"/>
                <a:solidFill>
                  <a:schemeClr val="bg2">
                    <a:lumMod val="5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sz="32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022438" y="4786322"/>
            <a:ext cx="5970494" cy="1357321"/>
          </a:xfrm>
        </p:spPr>
        <p:txBody>
          <a:bodyPr>
            <a:normAutofit fontScale="25000" lnSpcReduction="20000"/>
          </a:bodyPr>
          <a:lstStyle/>
          <a:p>
            <a:pPr algn="ctr"/>
            <a:r>
              <a:rPr lang="ru-RU" sz="9600" dirty="0" smtClean="0"/>
              <a:t>Маму крепко поцелую, </a:t>
            </a:r>
          </a:p>
          <a:p>
            <a:pPr algn="ctr"/>
            <a:r>
              <a:rPr lang="ru-RU" sz="9600" dirty="0" smtClean="0"/>
              <a:t>Обниму ее. Родную</a:t>
            </a:r>
          </a:p>
          <a:p>
            <a:pPr algn="ctr"/>
            <a:r>
              <a:rPr lang="ru-RU" sz="9600" dirty="0" smtClean="0"/>
              <a:t>Очень я люблю ее.</a:t>
            </a:r>
          </a:p>
          <a:p>
            <a:pPr algn="ctr"/>
            <a:r>
              <a:rPr lang="ru-RU" sz="9600" dirty="0" smtClean="0"/>
              <a:t>Мама – солнышко мое</a:t>
            </a:r>
            <a:r>
              <a:rPr lang="ru-RU" dirty="0" smtClean="0"/>
              <a:t>.</a:t>
            </a:r>
          </a:p>
          <a:p>
            <a:pPr algn="ctr"/>
            <a:endParaRPr lang="ru-RU" dirty="0"/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4546" y="785794"/>
            <a:ext cx="4929222" cy="39956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034" y="4429132"/>
            <a:ext cx="2124744" cy="17926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909" y="1183576"/>
            <a:ext cx="5075343" cy="38170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/>
          <p:cNvSpPr/>
          <p:nvPr/>
        </p:nvSpPr>
        <p:spPr>
          <a:xfrm rot="10800000" flipV="1">
            <a:off x="645492" y="429523"/>
            <a:ext cx="7814939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ru-RU" sz="3200" b="1" spc="150" dirty="0" smtClean="0">
                <a:ln w="11430"/>
                <a:solidFill>
                  <a:schemeClr val="bg2">
                    <a:lumMod val="5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Изучаем эмоции</a:t>
            </a:r>
            <a:endParaRPr lang="ru-RU" sz="3200" b="1" spc="150" dirty="0">
              <a:ln w="11430"/>
              <a:solidFill>
                <a:schemeClr val="bg2">
                  <a:lumMod val="50000"/>
                </a:schemeClr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786446" y="1214422"/>
            <a:ext cx="3357554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Я ушел в свою обиду</a:t>
            </a:r>
            <a:br>
              <a:rPr lang="ru-RU" sz="2000" dirty="0"/>
            </a:br>
            <a:r>
              <a:rPr lang="ru-RU" sz="2000" dirty="0"/>
              <a:t>И сказал, что я </a:t>
            </a:r>
            <a:r>
              <a:rPr lang="ru-RU" sz="2000" dirty="0" smtClean="0"/>
              <a:t>не выйду</a:t>
            </a:r>
            <a:r>
              <a:rPr lang="ru-RU" sz="2000" dirty="0"/>
              <a:t>.</a:t>
            </a:r>
            <a:br>
              <a:rPr lang="ru-RU" sz="2000" dirty="0"/>
            </a:br>
            <a:r>
              <a:rPr lang="ru-RU" sz="2000" dirty="0"/>
              <a:t>Вот не выйду никогда!</a:t>
            </a:r>
            <a:br>
              <a:rPr lang="ru-RU" sz="2000" dirty="0"/>
            </a:br>
            <a:r>
              <a:rPr lang="ru-RU" sz="2000" dirty="0"/>
              <a:t>Буду жить в ней все года!</a:t>
            </a:r>
            <a:br>
              <a:rPr lang="ru-RU" sz="2000" dirty="0"/>
            </a:br>
            <a:r>
              <a:rPr lang="ru-RU" sz="2000" dirty="0"/>
              <a:t>И в обиде я не видел</a:t>
            </a:r>
            <a:br>
              <a:rPr lang="ru-RU" sz="2000" dirty="0"/>
            </a:br>
            <a:r>
              <a:rPr lang="ru-RU" sz="2000" dirty="0"/>
              <a:t>Ни цветочка, ни куста…</a:t>
            </a:r>
            <a:br>
              <a:rPr lang="ru-RU" sz="2000" dirty="0"/>
            </a:br>
            <a:r>
              <a:rPr lang="ru-RU" sz="2000" dirty="0"/>
              <a:t>И в обиде я обидел</a:t>
            </a:r>
            <a:br>
              <a:rPr lang="ru-RU" sz="2000" dirty="0"/>
            </a:br>
            <a:r>
              <a:rPr lang="ru-RU" sz="2000" dirty="0"/>
              <a:t>И щеночка и кота…</a:t>
            </a:r>
            <a:br>
              <a:rPr lang="ru-RU" sz="2000" dirty="0"/>
            </a:br>
            <a:r>
              <a:rPr lang="ru-RU" sz="2000" dirty="0"/>
              <a:t>Я в обиде съел пирог,</a:t>
            </a:r>
            <a:br>
              <a:rPr lang="ru-RU" sz="2000" dirty="0"/>
            </a:br>
            <a:r>
              <a:rPr lang="ru-RU" sz="2000" dirty="0"/>
              <a:t>И в обиде я прилег,</a:t>
            </a:r>
            <a:br>
              <a:rPr lang="ru-RU" sz="2000" dirty="0"/>
            </a:br>
            <a:r>
              <a:rPr lang="ru-RU" sz="2000" dirty="0"/>
              <a:t>И проспал в ней два часа,</a:t>
            </a:r>
            <a:br>
              <a:rPr lang="ru-RU" sz="2000" dirty="0"/>
            </a:br>
            <a:r>
              <a:rPr lang="ru-RU" sz="2000" dirty="0"/>
              <a:t>Открываю я глаза…</a:t>
            </a:r>
            <a:br>
              <a:rPr lang="ru-RU" sz="2000" dirty="0"/>
            </a:br>
            <a:r>
              <a:rPr lang="ru-RU" sz="2000" dirty="0"/>
              <a:t>А она куда-то делась!</a:t>
            </a:r>
            <a:br>
              <a:rPr lang="ru-RU" sz="2000" dirty="0"/>
            </a:br>
            <a:r>
              <a:rPr lang="ru-RU" sz="2000" dirty="0"/>
              <a:t>Но искать не захотелось.</a:t>
            </a:r>
            <a:br>
              <a:rPr lang="ru-RU" sz="2000" dirty="0"/>
            </a:br>
            <a:r>
              <a:rPr lang="ru-RU" sz="2000" dirty="0"/>
              <a:t>(Э. </a:t>
            </a:r>
            <a:r>
              <a:rPr lang="ru-RU" sz="2000" dirty="0" err="1"/>
              <a:t>Мошковская</a:t>
            </a:r>
            <a:r>
              <a:rPr lang="ru-RU" sz="2000" dirty="0"/>
              <a:t>)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596" y="5065365"/>
            <a:ext cx="2124744" cy="179263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862776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3289" y="476672"/>
            <a:ext cx="6091079" cy="792088"/>
          </a:xfrm>
          <a:effectLst/>
        </p:spPr>
        <p:txBody>
          <a:bodyPr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marL="0" indent="0" algn="ctr">
              <a:buNone/>
            </a:pPr>
            <a:r>
              <a:rPr lang="ru-RU" sz="3200" spc="150" dirty="0" smtClean="0">
                <a:ln w="11430"/>
                <a:solidFill>
                  <a:schemeClr val="bg2">
                    <a:lumMod val="5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rPr>
              <a:t>Наше настроение</a:t>
            </a:r>
            <a:endParaRPr lang="ru-RU" sz="3200" spc="150" dirty="0">
              <a:ln w="11430"/>
              <a:solidFill>
                <a:schemeClr val="bg2">
                  <a:lumMod val="50000"/>
                </a:schemeClr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+mn-lt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127281" y="1230249"/>
            <a:ext cx="5175190" cy="50006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22" descr="1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214818"/>
            <a:ext cx="1293812" cy="23414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431496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00694" y="1357298"/>
            <a:ext cx="3175762" cy="4572031"/>
          </a:xfrm>
        </p:spPr>
        <p:txBody>
          <a:bodyPr/>
          <a:lstStyle/>
          <a:p>
            <a:pPr marL="0" indent="0" algn="ctr">
              <a:buNone/>
            </a:pPr>
            <a:r>
              <a:rPr lang="ru-RU" sz="12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2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12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2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000" b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МАМА </a:t>
            </a:r>
            <a:r>
              <a:rPr lang="ru-RU" sz="2000" b="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— простое, казалось бы, </a:t>
            </a:r>
            <a:r>
              <a:rPr lang="ru-RU" sz="2000" b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слово,</a:t>
            </a:r>
            <a:r>
              <a:rPr lang="ru-RU" sz="2000" b="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000" b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А </a:t>
            </a:r>
            <a:r>
              <a:rPr lang="ru-RU" sz="2000" b="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сколько в нем нежности, ласки, тепла,</a:t>
            </a:r>
            <a:br>
              <a:rPr lang="ru-RU" sz="2000" b="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000" b="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Ребенок лопочет его бестолково,</a:t>
            </a:r>
            <a:br>
              <a:rPr lang="ru-RU" sz="2000" b="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000" b="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Ручонки раскинув, </a:t>
            </a:r>
            <a:r>
              <a:rPr lang="ru-RU" sz="2000" b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000" b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припухший </a:t>
            </a:r>
            <a:r>
              <a:rPr lang="ru-RU" sz="2000" b="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от сна.</a:t>
            </a:r>
            <a:br>
              <a:rPr lang="ru-RU" sz="2000" b="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000" b="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В печали и в радости мы произносим,</a:t>
            </a:r>
            <a:br>
              <a:rPr lang="ru-RU" sz="2000" b="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000" b="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То робкое «Мама», то резкое «Мать».</a:t>
            </a:r>
            <a:r>
              <a:rPr lang="ru-RU" sz="1800" b="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1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57758" y="1599640"/>
            <a:ext cx="5056715" cy="40005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971600" y="404664"/>
            <a:ext cx="770485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ru-RU" sz="3200" b="1" spc="150" dirty="0" smtClean="0">
                <a:ln w="11430"/>
                <a:solidFill>
                  <a:schemeClr val="bg2">
                    <a:lumMod val="5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Звонок маме</a:t>
            </a:r>
            <a:endParaRPr lang="ru-RU" sz="3200" b="1" spc="150" dirty="0">
              <a:ln w="11430"/>
              <a:solidFill>
                <a:schemeClr val="bg2">
                  <a:lumMod val="50000"/>
                </a:schemeClr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65365"/>
            <a:ext cx="2000232" cy="179263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739140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0166" y="500042"/>
            <a:ext cx="6609608" cy="571504"/>
          </a:xfrm>
        </p:spPr>
        <p:txBody>
          <a:bodyPr/>
          <a:lstStyle/>
          <a:p>
            <a:pPr algn="ctr">
              <a:buNone/>
            </a:pPr>
            <a:r>
              <a:rPr lang="ru-RU" sz="3200" spc="150" dirty="0" smtClean="0">
                <a:ln w="11430"/>
                <a:solidFill>
                  <a:srgbClr val="0070C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rPr>
              <a:t>Поделись улыбкою своей…</a:t>
            </a:r>
            <a:endParaRPr lang="ru-RU" sz="3200" dirty="0">
              <a:latin typeface="+mn-lt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022438" y="5143512"/>
            <a:ext cx="5970494" cy="57150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2400" dirty="0" smtClean="0"/>
              <a:t>Давайте посмеемся,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2400" dirty="0" smtClean="0"/>
              <a:t>Удаче улыбнемся,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2400" dirty="0" smtClean="0"/>
              <a:t>И встретим неудачу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2400" dirty="0" smtClean="0"/>
              <a:t>Без скорби и без слез.</a:t>
            </a:r>
            <a:endParaRPr lang="ru-RU" sz="2400" dirty="0"/>
          </a:p>
        </p:txBody>
      </p:sp>
      <p:pic>
        <p:nvPicPr>
          <p:cNvPr id="4" name="Содержимое 3" descr="P108054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85786" y="1357297"/>
            <a:ext cx="3357586" cy="3793905"/>
          </a:xfrm>
          <a:prstGeom prst="rect">
            <a:avLst/>
          </a:prstGeom>
        </p:spPr>
      </p:pic>
      <p:pic>
        <p:nvPicPr>
          <p:cNvPr id="5" name="Рисунок 4" descr="P108054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14876" y="1357299"/>
            <a:ext cx="3467670" cy="36470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14481" y="0"/>
            <a:ext cx="6591320" cy="1428736"/>
          </a:xfrm>
        </p:spPr>
        <p:txBody>
          <a:bodyPr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>
              <a:buNone/>
            </a:pPr>
            <a:r>
              <a:rPr lang="ru-RU" sz="3200" spc="150" dirty="0" smtClean="0">
                <a:ln w="11430"/>
                <a:solidFill>
                  <a:srgbClr val="0070C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rPr>
              <a:t>Игры </a:t>
            </a:r>
            <a:r>
              <a:rPr lang="ru-RU" spc="150" dirty="0" smtClean="0">
                <a:ln w="11430"/>
                <a:solidFill>
                  <a:srgbClr val="0070C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rPr>
              <a:t/>
            </a:r>
            <a:br>
              <a:rPr lang="ru-RU" spc="150" dirty="0" smtClean="0">
                <a:ln w="11430"/>
                <a:solidFill>
                  <a:srgbClr val="0070C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rPr>
            </a:br>
            <a:r>
              <a:rPr lang="ru-RU" sz="2400" spc="150" dirty="0" smtClean="0">
                <a:ln w="11430"/>
                <a:solidFill>
                  <a:srgbClr val="0070C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rPr>
              <a:t>для развития эмоциональной сферы</a:t>
            </a:r>
            <a:endParaRPr lang="ru-RU" sz="2400" spc="150" dirty="0">
              <a:ln w="11430"/>
              <a:solidFill>
                <a:srgbClr val="0070C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pic>
        <p:nvPicPr>
          <p:cNvPr id="4" name="Содержимое 3" descr="P1080551.JPG"/>
          <p:cNvPicPr>
            <a:picLocks noGrp="1" noChangeAspect="1"/>
          </p:cNvPicPr>
          <p:nvPr>
            <p:ph sz="quarter" idx="13"/>
          </p:nvPr>
        </p:nvPicPr>
        <p:blipFill>
          <a:blip r:embed="rId2" cstate="print"/>
          <a:stretch>
            <a:fillRect/>
          </a:stretch>
        </p:blipFill>
        <p:spPr>
          <a:xfrm>
            <a:off x="1071538" y="1285860"/>
            <a:ext cx="7143800" cy="507209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785786" y="357166"/>
            <a:ext cx="7572428" cy="1643074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ru-RU" sz="3500" b="1" dirty="0" smtClean="0">
                <a:solidFill>
                  <a:srgbClr val="0070C0"/>
                </a:solidFill>
              </a:rPr>
              <a:t>Корзинка </a:t>
            </a:r>
            <a:r>
              <a:rPr lang="ru-RU" sz="3500" b="1" dirty="0" smtClean="0">
                <a:solidFill>
                  <a:srgbClr val="0070C0"/>
                </a:solidFill>
              </a:rPr>
              <a:t>с клубочками</a:t>
            </a:r>
          </a:p>
          <a:p>
            <a:pPr algn="ctr">
              <a:buNone/>
            </a:pPr>
            <a:r>
              <a:rPr lang="ru-RU" sz="2600" dirty="0" smtClean="0">
                <a:solidFill>
                  <a:srgbClr val="0070C0"/>
                </a:solidFill>
              </a:rPr>
              <a:t>Успокаиваем расшалившихся детей, учим их одному из приёмов </a:t>
            </a:r>
            <a:r>
              <a:rPr lang="ru-RU" sz="2600" dirty="0" err="1" smtClean="0">
                <a:solidFill>
                  <a:srgbClr val="0070C0"/>
                </a:solidFill>
              </a:rPr>
              <a:t>саморегуляции</a:t>
            </a:r>
            <a:r>
              <a:rPr lang="ru-RU" sz="2600" dirty="0" smtClean="0">
                <a:solidFill>
                  <a:srgbClr val="0070C0"/>
                </a:solidFill>
              </a:rPr>
              <a:t>. Сматывая яркую пряжу в клубки, ребёнок успокаивается</a:t>
            </a:r>
            <a:r>
              <a:rPr lang="ru-RU" sz="2600" dirty="0" smtClean="0"/>
              <a:t>. </a:t>
            </a:r>
            <a:endParaRPr lang="ru-RU" sz="2600" dirty="0"/>
          </a:p>
        </p:txBody>
      </p:sp>
      <p:pic>
        <p:nvPicPr>
          <p:cNvPr id="1026" name="Picture 2" descr="C:\Users\МАДОУ № 65\Desktop\фото д.с\4\P108052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28" y="2143092"/>
            <a:ext cx="6500858" cy="407199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3289" y="260648"/>
            <a:ext cx="6512511" cy="792088"/>
          </a:xfrm>
          <a:ln>
            <a:noFill/>
          </a:ln>
          <a:effectLst/>
        </p:spPr>
        <p:txBody>
          <a:bodyPr>
            <a:norm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marL="0" indent="0" algn="ctr">
              <a:buNone/>
            </a:pPr>
            <a:r>
              <a:rPr lang="ru-RU" sz="3200" spc="150" dirty="0" smtClean="0">
                <a:ln w="11430"/>
                <a:solidFill>
                  <a:schemeClr val="bg2">
                    <a:lumMod val="5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rPr>
              <a:t>Страна «Фантазия»</a:t>
            </a:r>
            <a:endParaRPr lang="ru-RU" sz="3200" spc="150" dirty="0">
              <a:ln w="11430"/>
              <a:solidFill>
                <a:schemeClr val="bg2">
                  <a:lumMod val="50000"/>
                </a:schemeClr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+mn-lt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662" y="1000108"/>
            <a:ext cx="3810154" cy="44831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Объект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0628" y="1928802"/>
            <a:ext cx="3572102" cy="42296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14926"/>
            <a:ext cx="2071670" cy="164307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107566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63354" y="2008424"/>
            <a:ext cx="4231209" cy="33575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22" descr="1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643446"/>
            <a:ext cx="1293812" cy="221455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Объект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551312" y="949358"/>
            <a:ext cx="4429156" cy="35305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Прямоугольник 11"/>
          <p:cNvSpPr/>
          <p:nvPr/>
        </p:nvSpPr>
        <p:spPr>
          <a:xfrm>
            <a:off x="928662" y="642918"/>
            <a:ext cx="39290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spc="150" dirty="0" smtClean="0">
                <a:ln w="11430"/>
                <a:solidFill>
                  <a:schemeClr val="bg2">
                    <a:lumMod val="5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Подарок другу</a:t>
            </a:r>
            <a:endParaRPr lang="ru-RU" sz="3200" b="1" dirty="0"/>
          </a:p>
        </p:txBody>
      </p:sp>
    </p:spTree>
    <p:extLst>
      <p:ext uri="{BB962C8B-B14F-4D97-AF65-F5344CB8AC3E}">
        <p14:creationId xmlns="" xmlns:p14="http://schemas.microsoft.com/office/powerpoint/2010/main" val="689972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3289" y="857232"/>
            <a:ext cx="6512511" cy="1000132"/>
          </a:xfrm>
        </p:spPr>
        <p:txBody>
          <a:bodyPr/>
          <a:lstStyle/>
          <a:p>
            <a:pPr algn="ctr">
              <a:buNone/>
            </a:pPr>
            <a:r>
              <a:rPr lang="ru-RU" sz="3600" dirty="0" smtClean="0">
                <a:solidFill>
                  <a:srgbClr val="0070C0"/>
                </a:solidFill>
              </a:rPr>
              <a:t>СПАСИБО ЗА  </a:t>
            </a:r>
            <a:r>
              <a:rPr lang="ru-RU" sz="3600" dirty="0" smtClean="0">
                <a:solidFill>
                  <a:srgbClr val="0070C0"/>
                </a:solidFill>
              </a:rPr>
              <a:t>ВНИМАНИЕ!</a:t>
            </a:r>
            <a:endParaRPr lang="ru-RU" sz="3600" dirty="0">
              <a:solidFill>
                <a:srgbClr val="0070C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596" y="5065365"/>
            <a:ext cx="2124744" cy="1792635"/>
          </a:xfrm>
          <a:prstGeom prst="rect">
            <a:avLst/>
          </a:prstGeom>
        </p:spPr>
      </p:pic>
      <p:pic>
        <p:nvPicPr>
          <p:cNvPr id="4" name="Picture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14480" y="1571612"/>
            <a:ext cx="6624000" cy="369317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30" name="Picture 10" descr="2d3b1a7435a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268288"/>
            <a:ext cx="8686800" cy="6589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8" name="WordArt 4"/>
          <p:cNvSpPr>
            <a:spLocks noChangeArrowheads="1" noChangeShapeType="1" noTextEdit="1"/>
          </p:cNvSpPr>
          <p:nvPr/>
        </p:nvSpPr>
        <p:spPr bwMode="auto">
          <a:xfrm>
            <a:off x="762000" y="304800"/>
            <a:ext cx="7772400" cy="2362200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26227"/>
              </a:avLst>
            </a:prstTxWarp>
          </a:bodyPr>
          <a:lstStyle/>
          <a:p>
            <a:pPr algn="ctr"/>
            <a:r>
              <a:rPr lang="ru-RU" sz="3600" kern="10" dirty="0">
                <a:ln w="38100">
                  <a:solidFill>
                    <a:srgbClr val="008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FF66"/>
                    </a:gs>
                    <a:gs pos="100000">
                      <a:srgbClr val="FFFF66"/>
                    </a:gs>
                  </a:gsLst>
                  <a:lin ang="2700000" scaled="1"/>
                </a:gradFill>
                <a:latin typeface="Impact"/>
              </a:rPr>
              <a:t>Желаю удачи!</a:t>
            </a:r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367</TotalTime>
  <Words>201</Words>
  <Application>Microsoft Office PowerPoint</Application>
  <PresentationFormat>Экран (4:3)</PresentationFormat>
  <Paragraphs>57</Paragraphs>
  <Slides>18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Воздушный поток</vt:lpstr>
      <vt:lpstr>«Зона психологической разгрузки»</vt:lpstr>
      <vt:lpstr>Уголок уединения- любимое место для личных секретов и отдыха. </vt:lpstr>
      <vt:lpstr>Слайд 3</vt:lpstr>
      <vt:lpstr>Слайд 4</vt:lpstr>
      <vt:lpstr>Ссориться не будем, Будем мы дружить, Клятву не забудем, Дружно будем жить!     </vt:lpstr>
      <vt:lpstr>Волшебник помогает раскрываться тревожным и застенчивым детям.</vt:lpstr>
      <vt:lpstr>Стаканчики для крика- учим выражать свой гнев в приемлемой форме,  снимаем  накопившееся напряжение.</vt:lpstr>
      <vt:lpstr>Семейный альбом </vt:lpstr>
      <vt:lpstr>Слайд 9</vt:lpstr>
      <vt:lpstr>Наше настроение</vt:lpstr>
      <vt:lpstr>  МАМА — простое, казалось бы, слово, А сколько в нем нежности, ласки, тепла, Ребенок лопочет его бестолково, Ручонки раскинув,  припухший от сна. В печали и в радости мы произносим, То робкое «Мама», то резкое «Мать». </vt:lpstr>
      <vt:lpstr>Поделись улыбкою своей…</vt:lpstr>
      <vt:lpstr>Игры  для развития эмоциональной сферы</vt:lpstr>
      <vt:lpstr>Слайд 14</vt:lpstr>
      <vt:lpstr>Страна «Фантазия»</vt:lpstr>
      <vt:lpstr>Слайд 16</vt:lpstr>
      <vt:lpstr>СПАСИБО ЗА  ВНИМАНИЕ!</vt:lpstr>
      <vt:lpstr>Слайд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Администратор</dc:creator>
  <cp:lastModifiedBy>МАДОУ № 65</cp:lastModifiedBy>
  <cp:revision>50</cp:revision>
  <dcterms:created xsi:type="dcterms:W3CDTF">2015-01-19T13:42:03Z</dcterms:created>
  <dcterms:modified xsi:type="dcterms:W3CDTF">2015-02-04T13:02:07Z</dcterms:modified>
</cp:coreProperties>
</file>