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88"/>
  </p:notesMasterIdLst>
  <p:sldIdLst>
    <p:sldId id="260" r:id="rId2"/>
    <p:sldId id="256" r:id="rId3"/>
    <p:sldId id="257" r:id="rId4"/>
    <p:sldId id="258" r:id="rId5"/>
    <p:sldId id="328" r:id="rId6"/>
    <p:sldId id="294" r:id="rId7"/>
    <p:sldId id="295" r:id="rId8"/>
    <p:sldId id="296" r:id="rId9"/>
    <p:sldId id="298" r:id="rId10"/>
    <p:sldId id="331" r:id="rId11"/>
    <p:sldId id="332" r:id="rId12"/>
    <p:sldId id="261" r:id="rId13"/>
    <p:sldId id="262" r:id="rId14"/>
    <p:sldId id="288" r:id="rId15"/>
    <p:sldId id="327" r:id="rId16"/>
    <p:sldId id="324" r:id="rId17"/>
    <p:sldId id="325" r:id="rId18"/>
    <p:sldId id="287" r:id="rId19"/>
    <p:sldId id="321" r:id="rId20"/>
    <p:sldId id="289" r:id="rId21"/>
    <p:sldId id="315" r:id="rId22"/>
    <p:sldId id="290" r:id="rId23"/>
    <p:sldId id="291" r:id="rId24"/>
    <p:sldId id="320" r:id="rId25"/>
    <p:sldId id="322" r:id="rId26"/>
    <p:sldId id="323" r:id="rId27"/>
    <p:sldId id="292" r:id="rId28"/>
    <p:sldId id="293" r:id="rId29"/>
    <p:sldId id="285" r:id="rId30"/>
    <p:sldId id="286" r:id="rId31"/>
    <p:sldId id="300" r:id="rId32"/>
    <p:sldId id="301" r:id="rId33"/>
    <p:sldId id="306" r:id="rId34"/>
    <p:sldId id="307" r:id="rId35"/>
    <p:sldId id="309" r:id="rId36"/>
    <p:sldId id="310" r:id="rId37"/>
    <p:sldId id="311" r:id="rId38"/>
    <p:sldId id="312" r:id="rId39"/>
    <p:sldId id="313" r:id="rId40"/>
    <p:sldId id="316" r:id="rId41"/>
    <p:sldId id="317" r:id="rId42"/>
    <p:sldId id="263" r:id="rId43"/>
    <p:sldId id="314" r:id="rId44"/>
    <p:sldId id="266" r:id="rId45"/>
    <p:sldId id="264" r:id="rId46"/>
    <p:sldId id="265" r:id="rId47"/>
    <p:sldId id="299" r:id="rId48"/>
    <p:sldId id="305" r:id="rId49"/>
    <p:sldId id="267" r:id="rId50"/>
    <p:sldId id="318" r:id="rId51"/>
    <p:sldId id="268" r:id="rId52"/>
    <p:sldId id="272" r:id="rId53"/>
    <p:sldId id="273" r:id="rId54"/>
    <p:sldId id="271" r:id="rId55"/>
    <p:sldId id="274" r:id="rId56"/>
    <p:sldId id="275" r:id="rId57"/>
    <p:sldId id="276" r:id="rId58"/>
    <p:sldId id="277" r:id="rId59"/>
    <p:sldId id="278" r:id="rId60"/>
    <p:sldId id="280" r:id="rId61"/>
    <p:sldId id="279" r:id="rId62"/>
    <p:sldId id="281" r:id="rId63"/>
    <p:sldId id="282" r:id="rId64"/>
    <p:sldId id="304" r:id="rId65"/>
    <p:sldId id="270" r:id="rId66"/>
    <p:sldId id="302" r:id="rId67"/>
    <p:sldId id="303" r:id="rId68"/>
    <p:sldId id="337" r:id="rId69"/>
    <p:sldId id="338" r:id="rId70"/>
    <p:sldId id="339" r:id="rId71"/>
    <p:sldId id="284" r:id="rId72"/>
    <p:sldId id="283" r:id="rId73"/>
    <p:sldId id="333" r:id="rId74"/>
    <p:sldId id="330" r:id="rId75"/>
    <p:sldId id="334" r:id="rId76"/>
    <p:sldId id="335" r:id="rId77"/>
    <p:sldId id="336" r:id="rId78"/>
    <p:sldId id="319" r:id="rId79"/>
    <p:sldId id="340" r:id="rId80"/>
    <p:sldId id="343" r:id="rId81"/>
    <p:sldId id="342" r:id="rId82"/>
    <p:sldId id="344" r:id="rId83"/>
    <p:sldId id="345" r:id="rId84"/>
    <p:sldId id="346" r:id="rId85"/>
    <p:sldId id="347" r:id="rId86"/>
    <p:sldId id="348" r:id="rId8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60" autoAdjust="0"/>
  </p:normalViewPr>
  <p:slideViewPr>
    <p:cSldViewPr>
      <p:cViewPr varScale="1">
        <p:scale>
          <a:sx n="83" d="100"/>
          <a:sy n="83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29B0FD-E1E0-4741-962A-39716264ABAE}" type="doc">
      <dgm:prSet loTypeId="urn:microsoft.com/office/officeart/2005/8/layout/radial5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968DC72-CF45-4FD5-9D12-B37691CB60D5}">
      <dgm:prSet phldrT="[Текст]" custT="1"/>
      <dgm:spPr/>
      <dgm:t>
        <a:bodyPr/>
        <a:lstStyle/>
        <a:p>
          <a:r>
            <a:rPr lang="ru-RU" sz="1800" b="1" dirty="0" smtClean="0"/>
            <a:t>«БЫТЬ ГРАЖДАНИНОМ С ДЕТСТВА»</a:t>
          </a:r>
          <a:endParaRPr lang="ru-RU" sz="1800" b="1" dirty="0"/>
        </a:p>
      </dgm:t>
    </dgm:pt>
    <dgm:pt modelId="{57D5103B-0A4E-4D25-B3FE-E024252DAC52}" type="parTrans" cxnId="{1398FE4C-BFA4-47A0-BEC0-BF7CF42E3FB4}">
      <dgm:prSet/>
      <dgm:spPr/>
      <dgm:t>
        <a:bodyPr/>
        <a:lstStyle/>
        <a:p>
          <a:endParaRPr lang="ru-RU"/>
        </a:p>
      </dgm:t>
    </dgm:pt>
    <dgm:pt modelId="{EA65D7CE-EBF0-4E64-A937-8E602B9173E9}" type="sibTrans" cxnId="{1398FE4C-BFA4-47A0-BEC0-BF7CF42E3FB4}">
      <dgm:prSet/>
      <dgm:spPr/>
      <dgm:t>
        <a:bodyPr/>
        <a:lstStyle/>
        <a:p>
          <a:endParaRPr lang="ru-RU"/>
        </a:p>
      </dgm:t>
    </dgm:pt>
    <dgm:pt modelId="{1C2E5F92-B1D7-45C8-B92C-4ADD52E3ACAE}">
      <dgm:prSet phldrT="[Текст]" custT="1"/>
      <dgm:spPr/>
      <dgm:t>
        <a:bodyPr/>
        <a:lstStyle/>
        <a:p>
          <a:r>
            <a:rPr lang="ru-RU" sz="1800" b="1" dirty="0" smtClean="0"/>
            <a:t>УРОК</a:t>
          </a:r>
          <a:endParaRPr lang="ru-RU" sz="1800" b="1" dirty="0"/>
        </a:p>
      </dgm:t>
    </dgm:pt>
    <dgm:pt modelId="{2C990D10-6EC9-45A8-A85F-A679F29C9750}" type="parTrans" cxnId="{48BEED4B-EFBC-4B21-A411-134EF6E2277F}">
      <dgm:prSet/>
      <dgm:spPr/>
      <dgm:t>
        <a:bodyPr/>
        <a:lstStyle/>
        <a:p>
          <a:endParaRPr lang="ru-RU"/>
        </a:p>
      </dgm:t>
    </dgm:pt>
    <dgm:pt modelId="{A83EF862-B72E-491D-B3BA-0AC052C91614}" type="sibTrans" cxnId="{48BEED4B-EFBC-4B21-A411-134EF6E2277F}">
      <dgm:prSet/>
      <dgm:spPr/>
      <dgm:t>
        <a:bodyPr/>
        <a:lstStyle/>
        <a:p>
          <a:endParaRPr lang="ru-RU"/>
        </a:p>
      </dgm:t>
    </dgm:pt>
    <dgm:pt modelId="{A69680EB-3FE1-4C64-AF35-1275A224E0A9}">
      <dgm:prSet phldrT="[Текст]" custT="1"/>
      <dgm:spPr/>
      <dgm:t>
        <a:bodyPr/>
        <a:lstStyle/>
        <a:p>
          <a:r>
            <a:rPr lang="ru-RU" sz="1800" b="1" dirty="0" smtClean="0"/>
            <a:t>ВНЕУРОЧНАЯ ДЕЯТЕЛЬНОСТЬ</a:t>
          </a:r>
          <a:endParaRPr lang="ru-RU" sz="1800" b="1" dirty="0"/>
        </a:p>
      </dgm:t>
    </dgm:pt>
    <dgm:pt modelId="{7DD3884B-2F49-4EA5-9F7A-41E4676F569E}" type="parTrans" cxnId="{974EE15C-5514-4A22-8A97-32CD5DFBCF63}">
      <dgm:prSet/>
      <dgm:spPr/>
      <dgm:t>
        <a:bodyPr/>
        <a:lstStyle/>
        <a:p>
          <a:endParaRPr lang="ru-RU"/>
        </a:p>
      </dgm:t>
    </dgm:pt>
    <dgm:pt modelId="{9AF8189A-F3F8-48FD-81C7-DD6DED9D01E0}" type="sibTrans" cxnId="{974EE15C-5514-4A22-8A97-32CD5DFBCF63}">
      <dgm:prSet/>
      <dgm:spPr/>
      <dgm:t>
        <a:bodyPr/>
        <a:lstStyle/>
        <a:p>
          <a:endParaRPr lang="ru-RU"/>
        </a:p>
      </dgm:t>
    </dgm:pt>
    <dgm:pt modelId="{564716F8-493E-4D02-AE2D-06202001B876}">
      <dgm:prSet phldrT="[Текст]" custT="1"/>
      <dgm:spPr/>
      <dgm:t>
        <a:bodyPr/>
        <a:lstStyle/>
        <a:p>
          <a:r>
            <a:rPr lang="ru-RU" sz="1800" b="1" dirty="0" smtClean="0"/>
            <a:t>ДЕТСКОЕ САМОУПРАВЛЕНИЕ</a:t>
          </a:r>
          <a:endParaRPr lang="ru-RU" sz="1800" b="1" dirty="0"/>
        </a:p>
      </dgm:t>
    </dgm:pt>
    <dgm:pt modelId="{753D5D4C-AF4E-40AB-8E2F-905542448444}" type="parTrans" cxnId="{91886B3F-3D43-4E02-9417-643FF7BE1008}">
      <dgm:prSet/>
      <dgm:spPr/>
      <dgm:t>
        <a:bodyPr/>
        <a:lstStyle/>
        <a:p>
          <a:endParaRPr lang="ru-RU"/>
        </a:p>
      </dgm:t>
    </dgm:pt>
    <dgm:pt modelId="{696CACD7-144C-42FB-B4FA-E62F3381C498}" type="sibTrans" cxnId="{91886B3F-3D43-4E02-9417-643FF7BE1008}">
      <dgm:prSet/>
      <dgm:spPr/>
      <dgm:t>
        <a:bodyPr/>
        <a:lstStyle/>
        <a:p>
          <a:endParaRPr lang="ru-RU"/>
        </a:p>
      </dgm:t>
    </dgm:pt>
    <dgm:pt modelId="{29AF5E4C-276B-4409-968F-99FF41DBF9B8}">
      <dgm:prSet phldrT="[Текст]" custT="1"/>
      <dgm:spPr/>
      <dgm:t>
        <a:bodyPr/>
        <a:lstStyle/>
        <a:p>
          <a:r>
            <a:rPr lang="ru-RU" sz="1800" b="1" dirty="0" smtClean="0"/>
            <a:t>ДОПОЛНИ-ТЕЛЬНОЕ ОБРАЗОВА-НИЕ</a:t>
          </a:r>
          <a:endParaRPr lang="ru-RU" sz="1800" b="1" dirty="0"/>
        </a:p>
      </dgm:t>
    </dgm:pt>
    <dgm:pt modelId="{B6F1F6D1-2517-4101-8920-7DAF7CBA81C4}" type="parTrans" cxnId="{B2C62991-1D4D-474D-9D4A-D081BC3B41B3}">
      <dgm:prSet/>
      <dgm:spPr/>
      <dgm:t>
        <a:bodyPr/>
        <a:lstStyle/>
        <a:p>
          <a:endParaRPr lang="ru-RU"/>
        </a:p>
      </dgm:t>
    </dgm:pt>
    <dgm:pt modelId="{352EC3F8-F7F8-4469-AB74-9316E7979769}" type="sibTrans" cxnId="{B2C62991-1D4D-474D-9D4A-D081BC3B41B3}">
      <dgm:prSet/>
      <dgm:spPr/>
      <dgm:t>
        <a:bodyPr/>
        <a:lstStyle/>
        <a:p>
          <a:endParaRPr lang="ru-RU"/>
        </a:p>
      </dgm:t>
    </dgm:pt>
    <dgm:pt modelId="{D4BF531F-B5C5-457C-8055-7C776CDA86D6}">
      <dgm:prSet phldrT="[Текст]" custT="1"/>
      <dgm:spPr/>
      <dgm:t>
        <a:bodyPr/>
        <a:lstStyle/>
        <a:p>
          <a:r>
            <a:rPr lang="ru-RU" sz="1800" b="1" dirty="0" smtClean="0"/>
            <a:t>ВНЕШКОЛЬНАЯ ДЕЯТЕЛЬ-НОСТЬ</a:t>
          </a:r>
          <a:endParaRPr lang="ru-RU" sz="1800" b="1" dirty="0"/>
        </a:p>
      </dgm:t>
    </dgm:pt>
    <dgm:pt modelId="{9426C316-275A-44CB-9C8C-3CEE5CD6D339}" type="parTrans" cxnId="{C19CC44F-D7A8-4C6F-90F9-C500DEFB1C6B}">
      <dgm:prSet/>
      <dgm:spPr/>
      <dgm:t>
        <a:bodyPr/>
        <a:lstStyle/>
        <a:p>
          <a:endParaRPr lang="ru-RU"/>
        </a:p>
      </dgm:t>
    </dgm:pt>
    <dgm:pt modelId="{12FFDE2F-46F4-4CDC-9025-3B7BAF3AEDEC}" type="sibTrans" cxnId="{C19CC44F-D7A8-4C6F-90F9-C500DEFB1C6B}">
      <dgm:prSet/>
      <dgm:spPr/>
      <dgm:t>
        <a:bodyPr/>
        <a:lstStyle/>
        <a:p>
          <a:endParaRPr lang="ru-RU"/>
        </a:p>
      </dgm:t>
    </dgm:pt>
    <dgm:pt modelId="{B1F4EDA3-727F-4A24-A792-9029F41F9C2B}">
      <dgm:prSet phldrT="[Текст]" custT="1"/>
      <dgm:spPr/>
      <dgm:t>
        <a:bodyPr/>
        <a:lstStyle/>
        <a:p>
          <a:r>
            <a:rPr lang="ru-RU" sz="1800" b="1" dirty="0" smtClean="0"/>
            <a:t>СЕМЬЯ</a:t>
          </a:r>
          <a:endParaRPr lang="ru-RU" sz="1800" b="1" dirty="0"/>
        </a:p>
      </dgm:t>
    </dgm:pt>
    <dgm:pt modelId="{48608F14-5FD9-4970-B297-F0A243AD00AC}" type="parTrans" cxnId="{72812AFE-F8BE-469C-A333-D4134BD83380}">
      <dgm:prSet/>
      <dgm:spPr/>
      <dgm:t>
        <a:bodyPr/>
        <a:lstStyle/>
        <a:p>
          <a:endParaRPr lang="ru-RU"/>
        </a:p>
      </dgm:t>
    </dgm:pt>
    <dgm:pt modelId="{6FC2EB88-463E-422A-9194-7EA5E06EBE13}" type="sibTrans" cxnId="{72812AFE-F8BE-469C-A333-D4134BD83380}">
      <dgm:prSet/>
      <dgm:spPr/>
      <dgm:t>
        <a:bodyPr/>
        <a:lstStyle/>
        <a:p>
          <a:endParaRPr lang="ru-RU"/>
        </a:p>
      </dgm:t>
    </dgm:pt>
    <dgm:pt modelId="{CB4A82F3-849A-4525-BBC8-0BCCA92EA8FE}">
      <dgm:prSet phldrT="[Текст]"/>
      <dgm:spPr/>
      <dgm:t>
        <a:bodyPr/>
        <a:lstStyle/>
        <a:p>
          <a:endParaRPr lang="ru-RU" sz="2000" b="1" dirty="0"/>
        </a:p>
      </dgm:t>
    </dgm:pt>
    <dgm:pt modelId="{7B164228-1904-4AFC-AAE7-3FA00BAF040A}" type="parTrans" cxnId="{14421CF9-AAF2-4516-AD17-9455FB52F52D}">
      <dgm:prSet/>
      <dgm:spPr/>
      <dgm:t>
        <a:bodyPr/>
        <a:lstStyle/>
        <a:p>
          <a:endParaRPr lang="ru-RU"/>
        </a:p>
      </dgm:t>
    </dgm:pt>
    <dgm:pt modelId="{189083AE-9458-4469-A829-65B19EF1178F}" type="sibTrans" cxnId="{14421CF9-AAF2-4516-AD17-9455FB52F52D}">
      <dgm:prSet/>
      <dgm:spPr/>
      <dgm:t>
        <a:bodyPr/>
        <a:lstStyle/>
        <a:p>
          <a:endParaRPr lang="ru-RU"/>
        </a:p>
      </dgm:t>
    </dgm:pt>
    <dgm:pt modelId="{80168BA8-654B-4E0B-B6AF-89B719E87E86}" type="pres">
      <dgm:prSet presAssocID="{0E29B0FD-E1E0-4741-962A-39716264ABA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49763D-FB03-4FF5-9EF5-FAC00D031B92}" type="pres">
      <dgm:prSet presAssocID="{2968DC72-CF45-4FD5-9D12-B37691CB60D5}" presName="centerShape" presStyleLbl="node0" presStyleIdx="0" presStyleCnt="1" custScaleX="162174" custScaleY="127463"/>
      <dgm:spPr/>
      <dgm:t>
        <a:bodyPr/>
        <a:lstStyle/>
        <a:p>
          <a:endParaRPr lang="ru-RU"/>
        </a:p>
      </dgm:t>
    </dgm:pt>
    <dgm:pt modelId="{676D29AB-B566-42C1-B59C-8184EB7E46AB}" type="pres">
      <dgm:prSet presAssocID="{2C990D10-6EC9-45A8-A85F-A679F29C9750}" presName="parTrans" presStyleLbl="sibTrans2D1" presStyleIdx="0" presStyleCnt="6"/>
      <dgm:spPr/>
      <dgm:t>
        <a:bodyPr/>
        <a:lstStyle/>
        <a:p>
          <a:endParaRPr lang="ru-RU"/>
        </a:p>
      </dgm:t>
    </dgm:pt>
    <dgm:pt modelId="{D323B5FC-ACAF-4FCA-A2F1-DD8F9430A322}" type="pres">
      <dgm:prSet presAssocID="{2C990D10-6EC9-45A8-A85F-A679F29C9750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D2AEEAAE-68A1-4650-9EFF-05A6B6C9A2A6}" type="pres">
      <dgm:prSet presAssocID="{1C2E5F92-B1D7-45C8-B92C-4ADD52E3ACAE}" presName="node" presStyleLbl="node1" presStyleIdx="0" presStyleCnt="6" custScaleX="162174" custScaleY="127463" custRadScaleRad="88218" custRadScaleInc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A1658-2C7C-4B56-B11B-B436CAB7E478}" type="pres">
      <dgm:prSet presAssocID="{7DD3884B-2F49-4EA5-9F7A-41E4676F569E}" presName="parTrans" presStyleLbl="sibTrans2D1" presStyleIdx="1" presStyleCnt="6"/>
      <dgm:spPr/>
      <dgm:t>
        <a:bodyPr/>
        <a:lstStyle/>
        <a:p>
          <a:endParaRPr lang="ru-RU"/>
        </a:p>
      </dgm:t>
    </dgm:pt>
    <dgm:pt modelId="{F1AE9E3D-3BDD-418D-BB5E-B2F041BBD776}" type="pres">
      <dgm:prSet presAssocID="{7DD3884B-2F49-4EA5-9F7A-41E4676F569E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306BE148-C75C-4350-BE36-F85820AFE14E}" type="pres">
      <dgm:prSet presAssocID="{A69680EB-3FE1-4C64-AF35-1275A224E0A9}" presName="node" presStyleLbl="node1" presStyleIdx="1" presStyleCnt="6" custScaleX="162174" custScaleY="127463" custRadScaleRad="97699" custRadScaleInc="8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8DEAAB-90D8-4F58-9A79-4AF23F16D9BA}" type="pres">
      <dgm:prSet presAssocID="{753D5D4C-AF4E-40AB-8E2F-905542448444}" presName="parTrans" presStyleLbl="sibTrans2D1" presStyleIdx="2" presStyleCnt="6"/>
      <dgm:spPr/>
      <dgm:t>
        <a:bodyPr/>
        <a:lstStyle/>
        <a:p>
          <a:endParaRPr lang="ru-RU"/>
        </a:p>
      </dgm:t>
    </dgm:pt>
    <dgm:pt modelId="{71A71710-8C78-42DF-8738-48789F8B87E4}" type="pres">
      <dgm:prSet presAssocID="{753D5D4C-AF4E-40AB-8E2F-90554244844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D4A01585-64DA-4CB3-972B-C64B18F44C0B}" type="pres">
      <dgm:prSet presAssocID="{564716F8-493E-4D02-AE2D-06202001B876}" presName="node" presStyleLbl="node1" presStyleIdx="2" presStyleCnt="6" custScaleX="162174" custScaleY="127463" custRadScaleRad="97846" custRadScaleInc="-7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4742A-586D-4D05-A097-70A6574E70BB}" type="pres">
      <dgm:prSet presAssocID="{B6F1F6D1-2517-4101-8920-7DAF7CBA81C4}" presName="parTrans" presStyleLbl="sibTrans2D1" presStyleIdx="3" presStyleCnt="6"/>
      <dgm:spPr/>
      <dgm:t>
        <a:bodyPr/>
        <a:lstStyle/>
        <a:p>
          <a:endParaRPr lang="ru-RU"/>
        </a:p>
      </dgm:t>
    </dgm:pt>
    <dgm:pt modelId="{1FC59FDA-E2A5-437C-AB59-390FA87CE0C8}" type="pres">
      <dgm:prSet presAssocID="{B6F1F6D1-2517-4101-8920-7DAF7CBA81C4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6591C4F5-802B-437B-A8E7-E0C3869ADA45}" type="pres">
      <dgm:prSet presAssocID="{29AF5E4C-276B-4409-968F-99FF41DBF9B8}" presName="node" presStyleLbl="node1" presStyleIdx="3" presStyleCnt="6" custScaleX="162174" custScaleY="127463" custRadScaleRad="88630" custRadScaleInc="8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47337-53C9-469F-9A56-9A68ADDFCEFA}" type="pres">
      <dgm:prSet presAssocID="{9426C316-275A-44CB-9C8C-3CEE5CD6D339}" presName="parTrans" presStyleLbl="sibTrans2D1" presStyleIdx="4" presStyleCnt="6"/>
      <dgm:spPr/>
      <dgm:t>
        <a:bodyPr/>
        <a:lstStyle/>
        <a:p>
          <a:endParaRPr lang="ru-RU"/>
        </a:p>
      </dgm:t>
    </dgm:pt>
    <dgm:pt modelId="{FD44D29B-D1C6-4E25-8E98-26F862BA9597}" type="pres">
      <dgm:prSet presAssocID="{9426C316-275A-44CB-9C8C-3CEE5CD6D339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8ED531F6-8167-450E-97F0-37784F5AF61F}" type="pres">
      <dgm:prSet presAssocID="{D4BF531F-B5C5-457C-8055-7C776CDA86D6}" presName="node" presStyleLbl="node1" presStyleIdx="4" presStyleCnt="6" custScaleX="162174" custScaleY="127463" custRadScaleRad="103305" custRadScaleInc="22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57A1B-58E1-4724-8A26-BE893530FFFC}" type="pres">
      <dgm:prSet presAssocID="{48608F14-5FD9-4970-B297-F0A243AD00AC}" presName="parTrans" presStyleLbl="sibTrans2D1" presStyleIdx="5" presStyleCnt="6"/>
      <dgm:spPr/>
      <dgm:t>
        <a:bodyPr/>
        <a:lstStyle/>
        <a:p>
          <a:endParaRPr lang="ru-RU"/>
        </a:p>
      </dgm:t>
    </dgm:pt>
    <dgm:pt modelId="{D700E59F-7F18-4EEA-A018-5A6732B602B7}" type="pres">
      <dgm:prSet presAssocID="{48608F14-5FD9-4970-B297-F0A243AD00AC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671918E3-B1D2-4915-8122-B8892441DDC0}" type="pres">
      <dgm:prSet presAssocID="{B1F4EDA3-727F-4A24-A792-9029F41F9C2B}" presName="node" presStyleLbl="node1" presStyleIdx="5" presStyleCnt="6" custScaleX="162174" custScaleY="127463" custRadScaleRad="100853" custRadScaleInc="-11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6680EE-9CED-4EF0-85D9-2B6D35F5A2CD}" type="presOf" srcId="{7DD3884B-2F49-4EA5-9F7A-41E4676F569E}" destId="{F1AE9E3D-3BDD-418D-BB5E-B2F041BBD776}" srcOrd="1" destOrd="0" presId="urn:microsoft.com/office/officeart/2005/8/layout/radial5"/>
    <dgm:cxn modelId="{28123C70-10C3-4286-A826-F874BEB4D734}" type="presOf" srcId="{1C2E5F92-B1D7-45C8-B92C-4ADD52E3ACAE}" destId="{D2AEEAAE-68A1-4650-9EFF-05A6B6C9A2A6}" srcOrd="0" destOrd="0" presId="urn:microsoft.com/office/officeart/2005/8/layout/radial5"/>
    <dgm:cxn modelId="{9BFDB4AC-C9F3-428E-92B4-043B76F1799B}" type="presOf" srcId="{564716F8-493E-4D02-AE2D-06202001B876}" destId="{D4A01585-64DA-4CB3-972B-C64B18F44C0B}" srcOrd="0" destOrd="0" presId="urn:microsoft.com/office/officeart/2005/8/layout/radial5"/>
    <dgm:cxn modelId="{2C1FFF99-8120-47FC-B4D0-716A01B850C3}" type="presOf" srcId="{B6F1F6D1-2517-4101-8920-7DAF7CBA81C4}" destId="{1FC59FDA-E2A5-437C-AB59-390FA87CE0C8}" srcOrd="1" destOrd="0" presId="urn:microsoft.com/office/officeart/2005/8/layout/radial5"/>
    <dgm:cxn modelId="{81757AA1-9062-4447-9FE5-9598A57A12AD}" type="presOf" srcId="{753D5D4C-AF4E-40AB-8E2F-905542448444}" destId="{71A71710-8C78-42DF-8738-48789F8B87E4}" srcOrd="1" destOrd="0" presId="urn:microsoft.com/office/officeart/2005/8/layout/radial5"/>
    <dgm:cxn modelId="{C2A25E85-A097-46BE-84EE-7233C35E96C8}" type="presOf" srcId="{2C990D10-6EC9-45A8-A85F-A679F29C9750}" destId="{D323B5FC-ACAF-4FCA-A2F1-DD8F9430A322}" srcOrd="1" destOrd="0" presId="urn:microsoft.com/office/officeart/2005/8/layout/radial5"/>
    <dgm:cxn modelId="{FE0022A0-A3EA-4D1A-8B0C-DB806BB729D9}" type="presOf" srcId="{48608F14-5FD9-4970-B297-F0A243AD00AC}" destId="{76657A1B-58E1-4724-8A26-BE893530FFFC}" srcOrd="0" destOrd="0" presId="urn:microsoft.com/office/officeart/2005/8/layout/radial5"/>
    <dgm:cxn modelId="{26ACCC47-E62E-4E08-B274-3C70781112EC}" type="presOf" srcId="{B6F1F6D1-2517-4101-8920-7DAF7CBA81C4}" destId="{B734742A-586D-4D05-A097-70A6574E70BB}" srcOrd="0" destOrd="0" presId="urn:microsoft.com/office/officeart/2005/8/layout/radial5"/>
    <dgm:cxn modelId="{1398FE4C-BFA4-47A0-BEC0-BF7CF42E3FB4}" srcId="{0E29B0FD-E1E0-4741-962A-39716264ABAE}" destId="{2968DC72-CF45-4FD5-9D12-B37691CB60D5}" srcOrd="0" destOrd="0" parTransId="{57D5103B-0A4E-4D25-B3FE-E024252DAC52}" sibTransId="{EA65D7CE-EBF0-4E64-A937-8E602B9173E9}"/>
    <dgm:cxn modelId="{91886B3F-3D43-4E02-9417-643FF7BE1008}" srcId="{2968DC72-CF45-4FD5-9D12-B37691CB60D5}" destId="{564716F8-493E-4D02-AE2D-06202001B876}" srcOrd="2" destOrd="0" parTransId="{753D5D4C-AF4E-40AB-8E2F-905542448444}" sibTransId="{696CACD7-144C-42FB-B4FA-E62F3381C498}"/>
    <dgm:cxn modelId="{47E98873-61CD-4A93-957C-BF6EF2488B79}" type="presOf" srcId="{A69680EB-3FE1-4C64-AF35-1275A224E0A9}" destId="{306BE148-C75C-4350-BE36-F85820AFE14E}" srcOrd="0" destOrd="0" presId="urn:microsoft.com/office/officeart/2005/8/layout/radial5"/>
    <dgm:cxn modelId="{4726C8AA-CCAB-43FF-87DB-BABC1E3B91BA}" type="presOf" srcId="{753D5D4C-AF4E-40AB-8E2F-905542448444}" destId="{248DEAAB-90D8-4F58-9A79-4AF23F16D9BA}" srcOrd="0" destOrd="0" presId="urn:microsoft.com/office/officeart/2005/8/layout/radial5"/>
    <dgm:cxn modelId="{48BEED4B-EFBC-4B21-A411-134EF6E2277F}" srcId="{2968DC72-CF45-4FD5-9D12-B37691CB60D5}" destId="{1C2E5F92-B1D7-45C8-B92C-4ADD52E3ACAE}" srcOrd="0" destOrd="0" parTransId="{2C990D10-6EC9-45A8-A85F-A679F29C9750}" sibTransId="{A83EF862-B72E-491D-B3BA-0AC052C91614}"/>
    <dgm:cxn modelId="{272F3D47-1811-4C3C-BEB2-2FF9CDFFD6C8}" type="presOf" srcId="{48608F14-5FD9-4970-B297-F0A243AD00AC}" destId="{D700E59F-7F18-4EEA-A018-5A6732B602B7}" srcOrd="1" destOrd="0" presId="urn:microsoft.com/office/officeart/2005/8/layout/radial5"/>
    <dgm:cxn modelId="{83407067-2777-4744-84EC-5023F0818262}" type="presOf" srcId="{D4BF531F-B5C5-457C-8055-7C776CDA86D6}" destId="{8ED531F6-8167-450E-97F0-37784F5AF61F}" srcOrd="0" destOrd="0" presId="urn:microsoft.com/office/officeart/2005/8/layout/radial5"/>
    <dgm:cxn modelId="{34CB0322-F653-43B7-B521-B0069E33F4F8}" type="presOf" srcId="{0E29B0FD-E1E0-4741-962A-39716264ABAE}" destId="{80168BA8-654B-4E0B-B6AF-89B719E87E86}" srcOrd="0" destOrd="0" presId="urn:microsoft.com/office/officeart/2005/8/layout/radial5"/>
    <dgm:cxn modelId="{D0CE128D-C194-4A5F-BC34-DB18BCB35572}" type="presOf" srcId="{2C990D10-6EC9-45A8-A85F-A679F29C9750}" destId="{676D29AB-B566-42C1-B59C-8184EB7E46AB}" srcOrd="0" destOrd="0" presId="urn:microsoft.com/office/officeart/2005/8/layout/radial5"/>
    <dgm:cxn modelId="{72812AFE-F8BE-469C-A333-D4134BD83380}" srcId="{2968DC72-CF45-4FD5-9D12-B37691CB60D5}" destId="{B1F4EDA3-727F-4A24-A792-9029F41F9C2B}" srcOrd="5" destOrd="0" parTransId="{48608F14-5FD9-4970-B297-F0A243AD00AC}" sibTransId="{6FC2EB88-463E-422A-9194-7EA5E06EBE13}"/>
    <dgm:cxn modelId="{39F37381-525D-472C-93C5-C024392D248D}" type="presOf" srcId="{7DD3884B-2F49-4EA5-9F7A-41E4676F569E}" destId="{863A1658-2C7C-4B56-B11B-B436CAB7E478}" srcOrd="0" destOrd="0" presId="urn:microsoft.com/office/officeart/2005/8/layout/radial5"/>
    <dgm:cxn modelId="{C19CC44F-D7A8-4C6F-90F9-C500DEFB1C6B}" srcId="{2968DC72-CF45-4FD5-9D12-B37691CB60D5}" destId="{D4BF531F-B5C5-457C-8055-7C776CDA86D6}" srcOrd="4" destOrd="0" parTransId="{9426C316-275A-44CB-9C8C-3CEE5CD6D339}" sibTransId="{12FFDE2F-46F4-4CDC-9025-3B7BAF3AEDEC}"/>
    <dgm:cxn modelId="{385D1A7B-A27F-4ABD-BFEA-1FC4F5AF95C7}" type="presOf" srcId="{2968DC72-CF45-4FD5-9D12-B37691CB60D5}" destId="{6649763D-FB03-4FF5-9EF5-FAC00D031B92}" srcOrd="0" destOrd="0" presId="urn:microsoft.com/office/officeart/2005/8/layout/radial5"/>
    <dgm:cxn modelId="{B2130F00-8A16-4686-9A9A-B3135E8FEF02}" type="presOf" srcId="{9426C316-275A-44CB-9C8C-3CEE5CD6D339}" destId="{B2647337-53C9-469F-9A56-9A68ADDFCEFA}" srcOrd="0" destOrd="0" presId="urn:microsoft.com/office/officeart/2005/8/layout/radial5"/>
    <dgm:cxn modelId="{AF848313-E5FA-401C-AE00-B18582E52B83}" type="presOf" srcId="{B1F4EDA3-727F-4A24-A792-9029F41F9C2B}" destId="{671918E3-B1D2-4915-8122-B8892441DDC0}" srcOrd="0" destOrd="0" presId="urn:microsoft.com/office/officeart/2005/8/layout/radial5"/>
    <dgm:cxn modelId="{B2C62991-1D4D-474D-9D4A-D081BC3B41B3}" srcId="{2968DC72-CF45-4FD5-9D12-B37691CB60D5}" destId="{29AF5E4C-276B-4409-968F-99FF41DBF9B8}" srcOrd="3" destOrd="0" parTransId="{B6F1F6D1-2517-4101-8920-7DAF7CBA81C4}" sibTransId="{352EC3F8-F7F8-4469-AB74-9316E7979769}"/>
    <dgm:cxn modelId="{14421CF9-AAF2-4516-AD17-9455FB52F52D}" srcId="{0E29B0FD-E1E0-4741-962A-39716264ABAE}" destId="{CB4A82F3-849A-4525-BBC8-0BCCA92EA8FE}" srcOrd="1" destOrd="0" parTransId="{7B164228-1904-4AFC-AAE7-3FA00BAF040A}" sibTransId="{189083AE-9458-4469-A829-65B19EF1178F}"/>
    <dgm:cxn modelId="{8C836630-A736-43A6-87F0-B19F3E3AA3A7}" type="presOf" srcId="{9426C316-275A-44CB-9C8C-3CEE5CD6D339}" destId="{FD44D29B-D1C6-4E25-8E98-26F862BA9597}" srcOrd="1" destOrd="0" presId="urn:microsoft.com/office/officeart/2005/8/layout/radial5"/>
    <dgm:cxn modelId="{974EE15C-5514-4A22-8A97-32CD5DFBCF63}" srcId="{2968DC72-CF45-4FD5-9D12-B37691CB60D5}" destId="{A69680EB-3FE1-4C64-AF35-1275A224E0A9}" srcOrd="1" destOrd="0" parTransId="{7DD3884B-2F49-4EA5-9F7A-41E4676F569E}" sibTransId="{9AF8189A-F3F8-48FD-81C7-DD6DED9D01E0}"/>
    <dgm:cxn modelId="{509851A6-5F34-4966-ABBF-FF3605C6782D}" type="presOf" srcId="{29AF5E4C-276B-4409-968F-99FF41DBF9B8}" destId="{6591C4F5-802B-437B-A8E7-E0C3869ADA45}" srcOrd="0" destOrd="0" presId="urn:microsoft.com/office/officeart/2005/8/layout/radial5"/>
    <dgm:cxn modelId="{9D0AEE8B-8303-48A4-97E9-B4EB61FCFF82}" type="presParOf" srcId="{80168BA8-654B-4E0B-B6AF-89B719E87E86}" destId="{6649763D-FB03-4FF5-9EF5-FAC00D031B92}" srcOrd="0" destOrd="0" presId="urn:microsoft.com/office/officeart/2005/8/layout/radial5"/>
    <dgm:cxn modelId="{0FDD78A6-55CF-4465-93A3-7C212FD569C1}" type="presParOf" srcId="{80168BA8-654B-4E0B-B6AF-89B719E87E86}" destId="{676D29AB-B566-42C1-B59C-8184EB7E46AB}" srcOrd="1" destOrd="0" presId="urn:microsoft.com/office/officeart/2005/8/layout/radial5"/>
    <dgm:cxn modelId="{F40C32B5-31E1-4DB1-A2D1-5BE1D4F66437}" type="presParOf" srcId="{676D29AB-B566-42C1-B59C-8184EB7E46AB}" destId="{D323B5FC-ACAF-4FCA-A2F1-DD8F9430A322}" srcOrd="0" destOrd="0" presId="urn:microsoft.com/office/officeart/2005/8/layout/radial5"/>
    <dgm:cxn modelId="{36340B9D-66B1-46E4-B52E-63D0B2F0DEC8}" type="presParOf" srcId="{80168BA8-654B-4E0B-B6AF-89B719E87E86}" destId="{D2AEEAAE-68A1-4650-9EFF-05A6B6C9A2A6}" srcOrd="2" destOrd="0" presId="urn:microsoft.com/office/officeart/2005/8/layout/radial5"/>
    <dgm:cxn modelId="{C57FEDEE-101F-4824-8C1A-CC7D04847EA7}" type="presParOf" srcId="{80168BA8-654B-4E0B-B6AF-89B719E87E86}" destId="{863A1658-2C7C-4B56-B11B-B436CAB7E478}" srcOrd="3" destOrd="0" presId="urn:microsoft.com/office/officeart/2005/8/layout/radial5"/>
    <dgm:cxn modelId="{35DB3F3D-6ECE-48E2-A3E0-CB7D72784433}" type="presParOf" srcId="{863A1658-2C7C-4B56-B11B-B436CAB7E478}" destId="{F1AE9E3D-3BDD-418D-BB5E-B2F041BBD776}" srcOrd="0" destOrd="0" presId="urn:microsoft.com/office/officeart/2005/8/layout/radial5"/>
    <dgm:cxn modelId="{D104DAF6-C1EC-4676-8234-0C806FB3223A}" type="presParOf" srcId="{80168BA8-654B-4E0B-B6AF-89B719E87E86}" destId="{306BE148-C75C-4350-BE36-F85820AFE14E}" srcOrd="4" destOrd="0" presId="urn:microsoft.com/office/officeart/2005/8/layout/radial5"/>
    <dgm:cxn modelId="{B592D39D-2523-4330-9F85-111D227184F4}" type="presParOf" srcId="{80168BA8-654B-4E0B-B6AF-89B719E87E86}" destId="{248DEAAB-90D8-4F58-9A79-4AF23F16D9BA}" srcOrd="5" destOrd="0" presId="urn:microsoft.com/office/officeart/2005/8/layout/radial5"/>
    <dgm:cxn modelId="{EFB8D150-E9D6-4F9D-99BF-BC4598C9622D}" type="presParOf" srcId="{248DEAAB-90D8-4F58-9A79-4AF23F16D9BA}" destId="{71A71710-8C78-42DF-8738-48789F8B87E4}" srcOrd="0" destOrd="0" presId="urn:microsoft.com/office/officeart/2005/8/layout/radial5"/>
    <dgm:cxn modelId="{72809750-8BBB-4BE3-ABAA-9CF91EABC4A5}" type="presParOf" srcId="{80168BA8-654B-4E0B-B6AF-89B719E87E86}" destId="{D4A01585-64DA-4CB3-972B-C64B18F44C0B}" srcOrd="6" destOrd="0" presId="urn:microsoft.com/office/officeart/2005/8/layout/radial5"/>
    <dgm:cxn modelId="{D2B10E05-ACD3-48C0-B14B-F835DF3D3012}" type="presParOf" srcId="{80168BA8-654B-4E0B-B6AF-89B719E87E86}" destId="{B734742A-586D-4D05-A097-70A6574E70BB}" srcOrd="7" destOrd="0" presId="urn:microsoft.com/office/officeart/2005/8/layout/radial5"/>
    <dgm:cxn modelId="{98DBCEF5-B9F3-4340-9A82-99ED24E09721}" type="presParOf" srcId="{B734742A-586D-4D05-A097-70A6574E70BB}" destId="{1FC59FDA-E2A5-437C-AB59-390FA87CE0C8}" srcOrd="0" destOrd="0" presId="urn:microsoft.com/office/officeart/2005/8/layout/radial5"/>
    <dgm:cxn modelId="{07BE76DA-EC59-4E18-81FB-33919D07169A}" type="presParOf" srcId="{80168BA8-654B-4E0B-B6AF-89B719E87E86}" destId="{6591C4F5-802B-437B-A8E7-E0C3869ADA45}" srcOrd="8" destOrd="0" presId="urn:microsoft.com/office/officeart/2005/8/layout/radial5"/>
    <dgm:cxn modelId="{37A22455-C997-4070-AB5D-F98EE4502C1A}" type="presParOf" srcId="{80168BA8-654B-4E0B-B6AF-89B719E87E86}" destId="{B2647337-53C9-469F-9A56-9A68ADDFCEFA}" srcOrd="9" destOrd="0" presId="urn:microsoft.com/office/officeart/2005/8/layout/radial5"/>
    <dgm:cxn modelId="{0D596B8E-1C9F-4CB3-B771-57F8D2C1CF2A}" type="presParOf" srcId="{B2647337-53C9-469F-9A56-9A68ADDFCEFA}" destId="{FD44D29B-D1C6-4E25-8E98-26F862BA9597}" srcOrd="0" destOrd="0" presId="urn:microsoft.com/office/officeart/2005/8/layout/radial5"/>
    <dgm:cxn modelId="{46D3BD8F-233E-4A98-BC71-4BC07B98B917}" type="presParOf" srcId="{80168BA8-654B-4E0B-B6AF-89B719E87E86}" destId="{8ED531F6-8167-450E-97F0-37784F5AF61F}" srcOrd="10" destOrd="0" presId="urn:microsoft.com/office/officeart/2005/8/layout/radial5"/>
    <dgm:cxn modelId="{F917627B-C1FC-4BAE-9962-1B2B35AF7A30}" type="presParOf" srcId="{80168BA8-654B-4E0B-B6AF-89B719E87E86}" destId="{76657A1B-58E1-4724-8A26-BE893530FFFC}" srcOrd="11" destOrd="0" presId="urn:microsoft.com/office/officeart/2005/8/layout/radial5"/>
    <dgm:cxn modelId="{D271AAF0-624D-4CCE-9829-E9C541E1A9A6}" type="presParOf" srcId="{76657A1B-58E1-4724-8A26-BE893530FFFC}" destId="{D700E59F-7F18-4EEA-A018-5A6732B602B7}" srcOrd="0" destOrd="0" presId="urn:microsoft.com/office/officeart/2005/8/layout/radial5"/>
    <dgm:cxn modelId="{33C7A882-04C3-4183-95BB-C5BB719F2016}" type="presParOf" srcId="{80168BA8-654B-4E0B-B6AF-89B719E87E86}" destId="{671918E3-B1D2-4915-8122-B8892441DDC0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9763D-FB03-4FF5-9EF5-FAC00D031B92}">
      <dsp:nvSpPr>
        <dsp:cNvPr id="0" name=""/>
        <dsp:cNvSpPr/>
      </dsp:nvSpPr>
      <dsp:spPr>
        <a:xfrm>
          <a:off x="2260535" y="1413080"/>
          <a:ext cx="1574929" cy="12378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«БЫТЬ ГРАЖДАНИНОМ С ДЕТСТВА»</a:t>
          </a:r>
          <a:endParaRPr lang="ru-RU" sz="1800" b="1" kern="1200" dirty="0"/>
        </a:p>
      </dsp:txBody>
      <dsp:txXfrm>
        <a:off x="2491178" y="1594357"/>
        <a:ext cx="1113643" cy="875284"/>
      </dsp:txXfrm>
    </dsp:sp>
    <dsp:sp modelId="{676D29AB-B566-42C1-B59C-8184EB7E46AB}">
      <dsp:nvSpPr>
        <dsp:cNvPr id="0" name=""/>
        <dsp:cNvSpPr/>
      </dsp:nvSpPr>
      <dsp:spPr>
        <a:xfrm rot="16224048">
          <a:off x="3047277" y="1222064"/>
          <a:ext cx="10234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3048801" y="1296263"/>
        <a:ext cx="7164" cy="217991"/>
      </dsp:txXfrm>
    </dsp:sp>
    <dsp:sp modelId="{D2AEEAAE-68A1-4650-9EFF-05A6B6C9A2A6}">
      <dsp:nvSpPr>
        <dsp:cNvPr id="0" name=""/>
        <dsp:cNvSpPr/>
      </dsp:nvSpPr>
      <dsp:spPr>
        <a:xfrm>
          <a:off x="2190744" y="31738"/>
          <a:ext cx="1732968" cy="13620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УРОК</a:t>
          </a:r>
          <a:endParaRPr lang="ru-RU" sz="1800" b="1" kern="1200" dirty="0"/>
        </a:p>
      </dsp:txBody>
      <dsp:txXfrm>
        <a:off x="2444531" y="231206"/>
        <a:ext cx="1225394" cy="963115"/>
      </dsp:txXfrm>
    </dsp:sp>
    <dsp:sp modelId="{863A1658-2C7C-4B56-B11B-B436CAB7E478}">
      <dsp:nvSpPr>
        <dsp:cNvPr id="0" name=""/>
        <dsp:cNvSpPr/>
      </dsp:nvSpPr>
      <dsp:spPr>
        <a:xfrm rot="9145620">
          <a:off x="3639218" y="1528733"/>
          <a:ext cx="4933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3653177" y="1597972"/>
        <a:ext cx="34531" cy="217991"/>
      </dsp:txXfrm>
    </dsp:sp>
    <dsp:sp modelId="{306BE148-C75C-4350-BE36-F85820AFE14E}">
      <dsp:nvSpPr>
        <dsp:cNvPr id="0" name=""/>
        <dsp:cNvSpPr/>
      </dsp:nvSpPr>
      <dsp:spPr>
        <a:xfrm>
          <a:off x="3476625" y="674684"/>
          <a:ext cx="1732968" cy="13620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ВНЕУРОЧНАЯ ДЕЯТЕЛЬНОСТЬ</a:t>
          </a:r>
          <a:endParaRPr lang="ru-RU" sz="1800" b="1" kern="1200" dirty="0"/>
        </a:p>
      </dsp:txBody>
      <dsp:txXfrm>
        <a:off x="3730412" y="874152"/>
        <a:ext cx="1225394" cy="963115"/>
      </dsp:txXfrm>
    </dsp:sp>
    <dsp:sp modelId="{248DEAAB-90D8-4F58-9A79-4AF23F16D9BA}">
      <dsp:nvSpPr>
        <dsp:cNvPr id="0" name=""/>
        <dsp:cNvSpPr/>
      </dsp:nvSpPr>
      <dsp:spPr>
        <a:xfrm rot="12464244">
          <a:off x="3640092" y="2174213"/>
          <a:ext cx="47634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3653561" y="2250202"/>
        <a:ext cx="33344" cy="217991"/>
      </dsp:txXfrm>
    </dsp:sp>
    <dsp:sp modelId="{D4A01585-64DA-4CB3-972B-C64B18F44C0B}">
      <dsp:nvSpPr>
        <dsp:cNvPr id="0" name=""/>
        <dsp:cNvSpPr/>
      </dsp:nvSpPr>
      <dsp:spPr>
        <a:xfrm>
          <a:off x="3476625" y="2032000"/>
          <a:ext cx="1732968" cy="13620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ДЕТСКОЕ САМОУПРАВЛЕНИЕ</a:t>
          </a:r>
          <a:endParaRPr lang="ru-RU" sz="1800" b="1" kern="1200" dirty="0"/>
        </a:p>
      </dsp:txBody>
      <dsp:txXfrm>
        <a:off x="3730412" y="2231468"/>
        <a:ext cx="1225394" cy="963115"/>
      </dsp:txXfrm>
    </dsp:sp>
    <dsp:sp modelId="{B734742A-586D-4D05-A097-70A6574E70BB}">
      <dsp:nvSpPr>
        <dsp:cNvPr id="0" name=""/>
        <dsp:cNvSpPr/>
      </dsp:nvSpPr>
      <dsp:spPr>
        <a:xfrm rot="5561406">
          <a:off x="3011763" y="2480919"/>
          <a:ext cx="13216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3013839" y="2551603"/>
        <a:ext cx="9251" cy="217991"/>
      </dsp:txXfrm>
    </dsp:sp>
    <dsp:sp modelId="{6591C4F5-802B-437B-A8E7-E0C3869ADA45}">
      <dsp:nvSpPr>
        <dsp:cNvPr id="0" name=""/>
        <dsp:cNvSpPr/>
      </dsp:nvSpPr>
      <dsp:spPr>
        <a:xfrm>
          <a:off x="2119308" y="2674943"/>
          <a:ext cx="1732968" cy="136205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ДОПОЛНИ-ТЕЛЬНОЕ ОБРАЗОВА-НИЕ</a:t>
          </a:r>
          <a:endParaRPr lang="ru-RU" sz="1800" b="1" kern="1200" dirty="0"/>
        </a:p>
      </dsp:txBody>
      <dsp:txXfrm>
        <a:off x="2373095" y="2874411"/>
        <a:ext cx="1225394" cy="963115"/>
      </dsp:txXfrm>
    </dsp:sp>
    <dsp:sp modelId="{B2647337-53C9-469F-9A56-9A68ADDFCEFA}">
      <dsp:nvSpPr>
        <dsp:cNvPr id="0" name=""/>
        <dsp:cNvSpPr/>
      </dsp:nvSpPr>
      <dsp:spPr>
        <a:xfrm rot="20205594">
          <a:off x="2363226" y="2140451"/>
          <a:ext cx="18399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363450" y="2214204"/>
        <a:ext cx="12879" cy="217991"/>
      </dsp:txXfrm>
    </dsp:sp>
    <dsp:sp modelId="{8ED531F6-8167-450E-97F0-37784F5AF61F}">
      <dsp:nvSpPr>
        <dsp:cNvPr id="0" name=""/>
        <dsp:cNvSpPr/>
      </dsp:nvSpPr>
      <dsp:spPr>
        <a:xfrm>
          <a:off x="761979" y="1960564"/>
          <a:ext cx="1732968" cy="136205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ВНЕШКОЛЬНАЯ ДЕЯТЕЛЬ-НОСТЬ</a:t>
          </a:r>
          <a:endParaRPr lang="ru-RU" sz="1800" b="1" kern="1200" dirty="0"/>
        </a:p>
      </dsp:txBody>
      <dsp:txXfrm>
        <a:off x="1015766" y="2160032"/>
        <a:ext cx="1225394" cy="963115"/>
      </dsp:txXfrm>
    </dsp:sp>
    <dsp:sp modelId="{76657A1B-58E1-4724-8A26-BE893530FFFC}">
      <dsp:nvSpPr>
        <dsp:cNvPr id="0" name=""/>
        <dsp:cNvSpPr/>
      </dsp:nvSpPr>
      <dsp:spPr>
        <a:xfrm rot="1598490">
          <a:off x="2392909" y="1528553"/>
          <a:ext cx="27315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393344" y="1599380"/>
        <a:ext cx="19121" cy="217991"/>
      </dsp:txXfrm>
    </dsp:sp>
    <dsp:sp modelId="{671918E3-B1D2-4915-8122-B8892441DDC0}">
      <dsp:nvSpPr>
        <dsp:cNvPr id="0" name=""/>
        <dsp:cNvSpPr/>
      </dsp:nvSpPr>
      <dsp:spPr>
        <a:xfrm>
          <a:off x="833423" y="674678"/>
          <a:ext cx="1732968" cy="13620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СЕМЬЯ</a:t>
          </a:r>
          <a:endParaRPr lang="ru-RU" sz="1800" b="1" kern="1200" dirty="0"/>
        </a:p>
      </dsp:txBody>
      <dsp:txXfrm>
        <a:off x="1087210" y="874146"/>
        <a:ext cx="1225394" cy="963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7A501-027C-45E2-A659-65866323A728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165E6-EA32-4C98-BFDF-F2E3A65F3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4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897F2-F79A-4E82-A882-5B1C911E3EDE}" type="slidenum">
              <a:rPr lang="ru-RU" smtClean="0">
                <a:solidFill>
                  <a:prstClr val="black"/>
                </a:solidFill>
              </a:rPr>
              <a:pPr/>
              <a:t>72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4571A-F92F-4C0B-B3B3-4940B61A4E3D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82048-BB96-4DDF-9324-EA3FC0302CB3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974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56E72-2EE0-4504-BBAA-8677EC911184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2F853-00EE-4B66-BA9B-1C976D997584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534854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5E764-A7C7-48A3-86BE-42DF3C850EE0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60ED9-122A-4ED3-97C7-9F3152013421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44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87914-A7CA-4E4F-81BB-0594E2324ED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BD1BE-1215-4368-A48D-5363F84C362E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39498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60505-8F4B-4BCA-A5AE-31B91DF19948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21C7F-8296-42B0-A114-CD9AE22313C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99742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5847B-CBD0-4498-A07E-F929B8A5925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0B219-3F33-44C2-AD08-78467D1E498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33883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5B9D3-2FE2-4C15-A309-C0222AE27B08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73C6E-56D0-469E-B40E-E1C0DCB85C71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56034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47755-DCCE-4ABE-BAFD-409F2846E6B3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D413B-548D-4840-A1BD-0D0833538DC1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60347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58B85-1788-43DC-8846-BE7294BA01A9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3663E-5C13-4C13-8EA0-F256215734B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72987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3534F-64C9-44FA-B3C2-0A0A384F6DEA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B7946-362D-49DC-9CC0-046428EB1CC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71659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A5155-9BFF-4263-BFB4-BBB5E2A50A32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4FB6F-AE4C-4B2D-B9BA-B84F8AD4224F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23812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F6785F-2B92-4B4C-9642-4B05653BABFC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18.02.2014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42DF9C-DEC5-47A4-A6D5-22D07FB71E01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367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ransition spd="med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lumMod val="40000"/>
                <a:lumOff val="60000"/>
              </a:schemeClr>
            </a:gs>
            <a:gs pos="50000">
              <a:schemeClr val="tx1"/>
            </a:gs>
            <a:gs pos="100000">
              <a:schemeClr val="bg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аду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2" descr="книга-трав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8570913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9" descr="1 (20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068763"/>
            <a:ext cx="11445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Admin\Рабочий стол\bg_head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7183" y="2060848"/>
            <a:ext cx="5269634" cy="162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://funforkids.ru/pictures/school21/school210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924944"/>
            <a:ext cx="3995604" cy="3047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045882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7245424"/>
            <a:ext cx="8458200" cy="6480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340768"/>
            <a:ext cx="8458200" cy="345983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7200" b="1" dirty="0" smtClean="0"/>
              <a:t>Талантливые </a:t>
            </a:r>
          </a:p>
          <a:p>
            <a:pPr algn="ctr"/>
            <a:r>
              <a:rPr lang="ru-RU" sz="7200" b="1" dirty="0" smtClean="0"/>
              <a:t>дети – гордость школы и страны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210828592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747464"/>
            <a:ext cx="8686800" cy="5040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2852"/>
            <a:ext cx="8686800" cy="650085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Система работы школы по развитию одарённых детей</a:t>
            </a:r>
          </a:p>
          <a:p>
            <a:pPr marL="457200" indent="-457200" algn="just"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</a:rPr>
              <a:t>Нормативно-правовое обеспечение деятельности: программы: </a:t>
            </a:r>
          </a:p>
          <a:p>
            <a:pPr marL="457200" indent="-457200" algn="just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</a:t>
            </a:r>
            <a:r>
              <a:rPr lang="ru-RU" sz="2400" b="1" dirty="0" smtClean="0">
                <a:solidFill>
                  <a:schemeClr val="tx1"/>
                </a:solidFill>
              </a:rPr>
              <a:t>«Талантливые дети – гордость школы и страны», программа НОУ «Планета знаний»,</a:t>
            </a:r>
          </a:p>
          <a:p>
            <a:pPr marL="457200" indent="-457200" algn="just">
              <a:buNone/>
            </a:pPr>
            <a:r>
              <a:rPr lang="ru-RU" sz="2400" b="1" dirty="0" smtClean="0"/>
              <a:t>      </a:t>
            </a:r>
            <a:r>
              <a:rPr lang="ru-RU" sz="2400" b="1" dirty="0" smtClean="0">
                <a:solidFill>
                  <a:schemeClr val="tx1"/>
                </a:solidFill>
              </a:rPr>
              <a:t> программа воспитательной системы «Быть гражданином с детства», </a:t>
            </a:r>
          </a:p>
          <a:p>
            <a:pPr marL="457200" indent="-457200" algn="just">
              <a:buNone/>
            </a:pPr>
            <a:r>
              <a:rPr lang="ru-RU" sz="2400" b="1" dirty="0" smtClean="0"/>
              <a:t>      </a:t>
            </a:r>
            <a:r>
              <a:rPr lang="ru-RU" sz="2400" b="1" dirty="0" smtClean="0">
                <a:solidFill>
                  <a:schemeClr val="tx1"/>
                </a:solidFill>
              </a:rPr>
              <a:t>программы ФГОС на начальной и основной ступени, творческих лабораторий, </a:t>
            </a:r>
          </a:p>
          <a:p>
            <a:pPr marL="457200" indent="-457200" algn="just">
              <a:buNone/>
            </a:pPr>
            <a:r>
              <a:rPr lang="ru-RU" sz="2400" b="1" dirty="0" smtClean="0"/>
              <a:t>      </a:t>
            </a:r>
            <a:r>
              <a:rPr lang="ru-RU" sz="2400" b="1" dirty="0" smtClean="0">
                <a:solidFill>
                  <a:schemeClr val="tx1"/>
                </a:solidFill>
              </a:rPr>
              <a:t>элективных курсов, </a:t>
            </a:r>
          </a:p>
          <a:p>
            <a:pPr marL="457200" indent="-457200" algn="just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       кружков, </a:t>
            </a:r>
          </a:p>
          <a:p>
            <a:pPr marL="457200" indent="-457200" algn="just">
              <a:buNone/>
            </a:pPr>
            <a:r>
              <a:rPr lang="ru-RU" sz="2400" b="1" dirty="0" smtClean="0"/>
              <a:t>      </a:t>
            </a:r>
            <a:r>
              <a:rPr lang="ru-RU" sz="2400" b="1" dirty="0" smtClean="0">
                <a:solidFill>
                  <a:schemeClr val="tx1"/>
                </a:solidFill>
              </a:rPr>
              <a:t>подразделений и </a:t>
            </a:r>
            <a:r>
              <a:rPr lang="ru-RU" sz="2400" b="1" dirty="0" err="1" smtClean="0">
                <a:solidFill>
                  <a:schemeClr val="tx1"/>
                </a:solidFill>
              </a:rPr>
              <a:t>т.д</a:t>
            </a:r>
            <a:r>
              <a:rPr lang="ru-RU" sz="2400" b="1" dirty="0" smtClean="0">
                <a:solidFill>
                  <a:schemeClr val="tx1"/>
                </a:solidFill>
              </a:rPr>
              <a:t>;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      локальные акты, регулирующие деятельность;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       методические разработки.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264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603448"/>
            <a:ext cx="8686800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6383062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sz="3200" b="1" dirty="0" smtClean="0">
                <a:solidFill>
                  <a:srgbClr val="FF0000"/>
                </a:solidFill>
              </a:rPr>
              <a:t>Структурные условия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ru-RU" sz="2400" b="1" dirty="0" smtClean="0"/>
              <a:t>Службы (НМС, информационная, социально-психологическая);</a:t>
            </a:r>
          </a:p>
          <a:p>
            <a:pPr>
              <a:buFontTx/>
              <a:buChar char="-"/>
            </a:pPr>
            <a:r>
              <a:rPr lang="ru-RU" sz="2400" b="1" dirty="0" smtClean="0"/>
              <a:t>Специалисты (зам. по ВР, НМР,  ИКТ, начальной школе, психолог, социальный педагог, логопед, руководители творческих лабораторий, подразделений, клубов )</a:t>
            </a:r>
          </a:p>
          <a:p>
            <a:pPr>
              <a:buFontTx/>
              <a:buChar char="-"/>
            </a:pPr>
            <a:r>
              <a:rPr lang="ru-RU" sz="2400" b="1" dirty="0" smtClean="0"/>
              <a:t> </a:t>
            </a:r>
            <a:r>
              <a:rPr lang="ru-RU" sz="2400" b="1" dirty="0"/>
              <a:t>Н</a:t>
            </a:r>
            <a:r>
              <a:rPr lang="ru-RU" sz="2400" b="1" dirty="0" smtClean="0"/>
              <a:t>овые формы  педагогического взаимодействия</a:t>
            </a:r>
            <a:endParaRPr lang="ru-RU" sz="2400" b="1" dirty="0"/>
          </a:p>
        </p:txBody>
      </p:sp>
      <p:pic>
        <p:nvPicPr>
          <p:cNvPr id="4" name="Picture 2" descr="C:\Users\Светлана Леонидовна\Downloads\DSCN3033-300x2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9321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387424"/>
            <a:ext cx="86868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728"/>
            <a:ext cx="8686800" cy="581947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3. Научно-методическое и социально-психологическое сопровождение:</a:t>
            </a:r>
          </a:p>
          <a:p>
            <a:pPr>
              <a:buFontTx/>
              <a:buChar char="-"/>
            </a:pPr>
            <a:r>
              <a:rPr lang="ru-RU" sz="2800" b="1" dirty="0" smtClean="0"/>
              <a:t>система организационного обучения;</a:t>
            </a:r>
          </a:p>
          <a:p>
            <a:pPr>
              <a:buFontTx/>
              <a:buChar char="-"/>
            </a:pPr>
            <a:r>
              <a:rPr lang="ru-RU" sz="2800" b="1" dirty="0" smtClean="0"/>
              <a:t>Система профессиональных конкурсов;</a:t>
            </a:r>
          </a:p>
          <a:p>
            <a:pPr>
              <a:buFontTx/>
              <a:buChar char="-"/>
            </a:pPr>
            <a:r>
              <a:rPr lang="ru-RU" sz="2800" b="1" dirty="0" smtClean="0"/>
              <a:t>Система стимулирования;</a:t>
            </a:r>
          </a:p>
          <a:p>
            <a:pPr>
              <a:buFontTx/>
              <a:buChar char="-"/>
            </a:pPr>
            <a:r>
              <a:rPr lang="ru-RU" sz="2800" b="1" dirty="0" smtClean="0"/>
              <a:t>Система открытого психолого-педагогического консультирования;</a:t>
            </a:r>
          </a:p>
          <a:p>
            <a:pPr>
              <a:buFontTx/>
              <a:buChar char="-"/>
            </a:pPr>
            <a:r>
              <a:rPr lang="ru-RU" sz="2800" b="1" dirty="0" smtClean="0"/>
              <a:t>Деятельность МРЦ;</a:t>
            </a:r>
          </a:p>
          <a:p>
            <a:pPr>
              <a:buFontTx/>
              <a:buChar char="-"/>
            </a:pPr>
            <a:r>
              <a:rPr lang="ru-RU" sz="2800" b="1" dirty="0" smtClean="0"/>
              <a:t>Инновационная деятельность в рамках РИП «Формирование исследовательской культуры», ОЭР по внедрению ФГОС на основной ступени, в рамках федеральной </a:t>
            </a:r>
            <a:r>
              <a:rPr lang="ru-RU" sz="2800" b="1" dirty="0" err="1" smtClean="0"/>
              <a:t>стажировочной</a:t>
            </a:r>
            <a:r>
              <a:rPr lang="ru-RU" sz="2800" b="1" dirty="0" smtClean="0"/>
              <a:t> площадки по реализации ФЦРПО 1.4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001086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63" y="285728"/>
            <a:ext cx="8328025" cy="122398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b="1" dirty="0" smtClean="0"/>
              <a:t>Индивидуальные образовательные траектории</a:t>
            </a:r>
            <a:endParaRPr lang="ru-RU" sz="3200" b="1" dirty="0"/>
          </a:p>
        </p:txBody>
      </p:sp>
      <p:pic>
        <p:nvPicPr>
          <p:cNvPr id="12290" name="Picture 2" descr="C:\Users\FOX\Desktop\На презентацию\DSCN1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3786214" cy="428628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2291" name="Picture 3" descr="C:\Users\FOX\Desktop\На презентацию\DSCN17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786058"/>
            <a:ext cx="4591048" cy="3711179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948364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8215370" cy="1203616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 Предметно-уровневая дифференциация</a:t>
            </a:r>
            <a:b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-</a:t>
            </a:r>
            <a:r>
              <a:rPr lang="ru-RU" sz="2800" dirty="0" err="1" smtClean="0">
                <a:solidFill>
                  <a:schemeClr val="tx1">
                    <a:lumMod val="95000"/>
                  </a:schemeClr>
                </a:solidFill>
              </a:rPr>
              <a:t>Предпрофильная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 подготовка</a:t>
            </a:r>
            <a:b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 Профильное обучение</a:t>
            </a:r>
            <a:b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 Система элективных курсов</a:t>
            </a:r>
            <a:b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переход на нелинейное расписание на старшей ступени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2" descr="7"/>
          <p:cNvPicPr>
            <a:picLocks noChangeAspect="1" noChangeArrowheads="1"/>
          </p:cNvPicPr>
          <p:nvPr/>
        </p:nvPicPr>
        <p:blipFill>
          <a:blip r:embed="rId2" cstate="print"/>
          <a:srcRect t="9723"/>
          <a:stretch>
            <a:fillRect/>
          </a:stretch>
        </p:blipFill>
        <p:spPr bwMode="auto">
          <a:xfrm>
            <a:off x="1187624" y="2132856"/>
            <a:ext cx="6737402" cy="4559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282132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851648" cy="357190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 Система творческих лабораторий НОУ «Эрудит»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«Пытливый ум»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«Дерзай, твори, исследуй»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«Здесь каждый камень – летопись сама»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«Упорство и труд – основа успеха»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«Музей и дети»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«Человек и его здоровье»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</a:rPr>
              <a:t>«Мир, в котором я живу»</a:t>
            </a:r>
            <a:endParaRPr lang="ru-RU" sz="32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410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60648"/>
            <a:ext cx="8229600" cy="1296144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4000" b="1" dirty="0" smtClean="0">
              <a:solidFill>
                <a:prstClr val="white">
                  <a:lumMod val="95000"/>
                </a:prst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Calibri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ru-RU" sz="4000" b="1" dirty="0">
              <a:solidFill>
                <a:prstClr val="white">
                  <a:lumMod val="95000"/>
                </a:prst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Calibri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ru-RU" sz="4000" b="1" dirty="0" smtClean="0">
              <a:solidFill>
                <a:prstClr val="white">
                  <a:lumMod val="95000"/>
                </a:prst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3415" y="285728"/>
            <a:ext cx="71683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Система дистанционных курсов</a:t>
            </a:r>
          </a:p>
          <a:p>
            <a:r>
              <a:rPr lang="ru-RU" dirty="0" smtClean="0"/>
              <a:t>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928670"/>
            <a:ext cx="742955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4062" y="3244334"/>
            <a:ext cx="3895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Система  взаимодействия с ВУЗами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17001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Система  взаимодействия с ВУЗами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919" b="5904"/>
          <a:stretch>
            <a:fillRect/>
          </a:stretch>
        </p:blipFill>
        <p:spPr bwMode="auto">
          <a:xfrm>
            <a:off x="642910" y="1071546"/>
            <a:ext cx="808529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642966"/>
            <a:ext cx="8229600" cy="35719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596743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Система проектно-сетевого взаимодействия в </a:t>
            </a:r>
            <a:r>
              <a:rPr lang="ru-RU" b="1" dirty="0" err="1" smtClean="0"/>
              <a:t>форумных</a:t>
            </a:r>
            <a:r>
              <a:rPr lang="ru-RU" b="1" dirty="0" smtClean="0"/>
              <a:t> мирах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285860"/>
            <a:ext cx="714380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305800" cy="10001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Воспитательная система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 «Быть гражданином с детства»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1\Desktop\Только для ИД\Наша новая школа приложение\DSCN05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00174"/>
            <a:ext cx="7786742" cy="5143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70342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iCAVBMNZL.jpg"/>
          <p:cNvPicPr>
            <a:picLocks noChangeAspect="1" noChangeArrowheads="1"/>
          </p:cNvPicPr>
          <p:nvPr/>
        </p:nvPicPr>
        <p:blipFill>
          <a:blip r:embed="rId2" cstate="print">
            <a:lum bright="22000" contrast="-4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357158" y="521296"/>
            <a:ext cx="8208912" cy="6336704"/>
          </a:xfrm>
          <a:prstGeom prst="roundRect">
            <a:avLst/>
          </a:prstGeom>
          <a:solidFill>
            <a:schemeClr val="bg1"/>
          </a:solidFill>
          <a:ln w="85725"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  <a:tileRect r="-100000" b="-100000"/>
            </a:gra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857232"/>
            <a:ext cx="384028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МОДЕЛЬ СИСТЕМЫ 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0063" y="1142984"/>
            <a:ext cx="1857375" cy="1128729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ГРАЖДАНСКО-ПАТРИОТИЧЕС-КОЕ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000372"/>
            <a:ext cx="2000251" cy="77152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ЗДОРОВЬЕСБЕ-РЕГАЮЩЕЕ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2000235" cy="77152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НРАВСТВЕННО-ЭТИЧЕСКОЕ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43702" y="1500174"/>
            <a:ext cx="1857375" cy="77152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ТРУДОВОЕ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15140" y="2714620"/>
            <a:ext cx="1857375" cy="114300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ХУДОЖЕСТВЕН-НО-ЭСТЕТИЧЕСКОЕ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72264" y="4572008"/>
            <a:ext cx="1857375" cy="77152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</a:rPr>
              <a:t>ЭКОЛОГИЧЕС-КОЕ</a:t>
            </a:r>
          </a:p>
        </p:txBody>
      </p:sp>
    </p:spTree>
    <p:extLst>
      <p:ext uri="{BB962C8B-B14F-4D97-AF65-F5344CB8AC3E}">
        <p14:creationId xmlns:p14="http://schemas.microsoft.com/office/powerpoint/2010/main" val="26410538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Текст 2"/>
          <p:cNvSpPr>
            <a:spLocks noGrp="1"/>
          </p:cNvSpPr>
          <p:nvPr>
            <p:ph type="body" idx="1"/>
          </p:nvPr>
        </p:nvSpPr>
        <p:spPr>
          <a:xfrm>
            <a:off x="714375" y="214290"/>
            <a:ext cx="7772400" cy="1081110"/>
          </a:xfrm>
        </p:spPr>
        <p:txBody>
          <a:bodyPr/>
          <a:lstStyle/>
          <a:p>
            <a:pPr algn="ctr" eaLnBrk="1" hangingPunct="1"/>
            <a:r>
              <a:rPr lang="ru-RU" altLang="ru-RU" sz="4000" b="1" dirty="0" smtClean="0"/>
              <a:t>Предметные олимпиады</a:t>
            </a:r>
          </a:p>
        </p:txBody>
      </p:sp>
      <p:pic>
        <p:nvPicPr>
          <p:cNvPr id="11266" name="Picture 2" descr="C:\Users\FOX\Desktop\На презентацию\PB05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4591048" cy="344328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267" name="Picture 3" descr="C:\Users\FOX\Desktop\На презентацию\PB050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928670"/>
            <a:ext cx="4591048" cy="344328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316022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E:\Тол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7632848" cy="57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5721" y="592933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Сосновский Анатолий – призёр регионального этапа Всероссийской олимпиады  школьников по технологии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231513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929850" y="1316736"/>
            <a:ext cx="642942" cy="1362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57620" y="4643446"/>
            <a:ext cx="4929222" cy="1571636"/>
          </a:xfrm>
        </p:spPr>
        <p:txBody>
          <a:bodyPr/>
          <a:lstStyle/>
          <a:p>
            <a:pPr algn="ctr"/>
            <a:r>
              <a:rPr lang="ru-RU" b="1" dirty="0" err="1" smtClean="0"/>
              <a:t>Растопша</a:t>
            </a:r>
            <a:r>
              <a:rPr lang="ru-RU" b="1" dirty="0" smtClean="0"/>
              <a:t> Вячеслав – призёр  регионального этапа Всероссийской  олимпиады школьников по ОБЖ</a:t>
            </a:r>
            <a:endParaRPr lang="ru-RU" b="1" dirty="0"/>
          </a:p>
        </p:txBody>
      </p:sp>
      <p:pic>
        <p:nvPicPr>
          <p:cNvPr id="13314" name="Picture 2" descr="E:\Ф на презентацию\Слава Растопш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0"/>
            <a:ext cx="3000396" cy="654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757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714404"/>
            <a:ext cx="7772400" cy="1428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86380" y="4214818"/>
            <a:ext cx="3643338" cy="2143140"/>
          </a:xfrm>
        </p:spPr>
        <p:txBody>
          <a:bodyPr/>
          <a:lstStyle/>
          <a:p>
            <a:r>
              <a:rPr lang="ru-RU" b="1" dirty="0" err="1" smtClean="0"/>
              <a:t>Куколенко</a:t>
            </a:r>
            <a:r>
              <a:rPr lang="ru-RU" b="1" dirty="0" smtClean="0"/>
              <a:t>  Иван – призёр регионального этапа Всероссийской олимпиады школьников по технологии</a:t>
            </a:r>
            <a:endParaRPr lang="ru-RU" b="1" dirty="0"/>
          </a:p>
        </p:txBody>
      </p:sp>
      <p:pic>
        <p:nvPicPr>
          <p:cNvPr id="14338" name="Picture 2" descr="E:\Ф на презентацию\фото03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500042"/>
            <a:ext cx="484518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1979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50" y="214290"/>
            <a:ext cx="8501063" cy="1342503"/>
          </a:xfrm>
        </p:spPr>
        <p:txBody>
          <a:bodyPr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3600" b="1" dirty="0" smtClean="0"/>
          </a:p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300" b="1" dirty="0" smtClean="0"/>
              <a:t>Районная научно-практическая конференция «Шаг в науку»</a:t>
            </a:r>
            <a:endParaRPr lang="ru-RU" sz="3300" b="1" dirty="0"/>
          </a:p>
        </p:txBody>
      </p:sp>
      <p:pic>
        <p:nvPicPr>
          <p:cNvPr id="17411" name="Picture 2" descr="C:\Users\FOX\Desktop\На презентацию\IMG_23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1714488"/>
            <a:ext cx="7358114" cy="476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1045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714404"/>
            <a:ext cx="7772400" cy="714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76056" y="2704664"/>
            <a:ext cx="3744416" cy="1804456"/>
          </a:xfrm>
        </p:spPr>
        <p:txBody>
          <a:bodyPr/>
          <a:lstStyle/>
          <a:p>
            <a:pPr algn="ctr"/>
            <a:r>
              <a:rPr lang="ru-RU" b="1" dirty="0" smtClean="0"/>
              <a:t>Арефьева Ирина - </a:t>
            </a:r>
            <a:r>
              <a:rPr lang="ru-RU" b="1" dirty="0"/>
              <a:t>у</a:t>
            </a:r>
            <a:r>
              <a:rPr lang="ru-RU" b="1" dirty="0" smtClean="0"/>
              <a:t>частник Всероссийского научного форума молодежи «Шаг в будущее»  г. Москва</a:t>
            </a:r>
            <a:endParaRPr lang="ru-RU" b="1" dirty="0"/>
          </a:p>
        </p:txBody>
      </p:sp>
      <p:pic>
        <p:nvPicPr>
          <p:cNvPr id="10242" name="Picture 2" descr="E:\Ф на презентацию\Ира Арефь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4820546" cy="642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2600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Текст 2"/>
          <p:cNvSpPr>
            <a:spLocks noGrp="1"/>
          </p:cNvSpPr>
          <p:nvPr>
            <p:ph type="body" idx="1"/>
          </p:nvPr>
        </p:nvSpPr>
        <p:spPr>
          <a:xfrm>
            <a:off x="785813" y="214291"/>
            <a:ext cx="7772400" cy="1152548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Защита курсовых работ</a:t>
            </a:r>
          </a:p>
        </p:txBody>
      </p:sp>
      <p:pic>
        <p:nvPicPr>
          <p:cNvPr id="3074" name="Picture 2" descr="E:\Ф на презентацию\DSCN5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928670"/>
            <a:ext cx="7643866" cy="573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32663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Ф на презентацию\DSCN5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9" y="404664"/>
            <a:ext cx="8343031" cy="625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9992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Текст 2"/>
          <p:cNvSpPr>
            <a:spLocks noGrp="1"/>
          </p:cNvSpPr>
          <p:nvPr>
            <p:ph type="body" idx="1"/>
          </p:nvPr>
        </p:nvSpPr>
        <p:spPr>
          <a:xfrm>
            <a:off x="571500" y="214290"/>
            <a:ext cx="7772400" cy="1152548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/>
              <a:t>Система альтернативного оценивания</a:t>
            </a:r>
          </a:p>
          <a:p>
            <a:pPr algn="ctr" eaLnBrk="1" hangingPunct="1"/>
            <a:r>
              <a:rPr lang="ru-RU" altLang="ru-RU" sz="2800" b="1" dirty="0" smtClean="0"/>
              <a:t>Рейтинг</a:t>
            </a:r>
          </a:p>
        </p:txBody>
      </p:sp>
      <p:pic>
        <p:nvPicPr>
          <p:cNvPr id="4" name="Picture 4" descr="D:\С Рабочего стола\Школьная\Изображение\Изображение 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000240"/>
            <a:ext cx="7072362" cy="4730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9666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Текст 2"/>
          <p:cNvSpPr>
            <a:spLocks noGrp="1"/>
          </p:cNvSpPr>
          <p:nvPr>
            <p:ph type="body" idx="1"/>
          </p:nvPr>
        </p:nvSpPr>
        <p:spPr>
          <a:xfrm>
            <a:off x="714375" y="214290"/>
            <a:ext cx="7772400" cy="928694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Накопительная оценка «</a:t>
            </a:r>
            <a:r>
              <a:rPr lang="ru-RU" altLang="ru-RU" sz="3200" b="1" dirty="0" err="1" smtClean="0"/>
              <a:t>Портфолио</a:t>
            </a:r>
            <a:r>
              <a:rPr lang="ru-RU" altLang="ru-RU" sz="3200" b="1" dirty="0" smtClean="0"/>
              <a:t>»</a:t>
            </a:r>
          </a:p>
        </p:txBody>
      </p:sp>
      <p:pic>
        <p:nvPicPr>
          <p:cNvPr id="4" name="Picture 3" descr="D:\С Рабочего стола\Школьная\Изображение\Изображение 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8215370" cy="5476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60218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642966"/>
            <a:ext cx="7772400" cy="214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388" y="2704664"/>
            <a:ext cx="2500330" cy="1509712"/>
          </a:xfrm>
        </p:spPr>
        <p:txBody>
          <a:bodyPr/>
          <a:lstStyle/>
          <a:p>
            <a:pPr algn="ctr"/>
            <a:r>
              <a:rPr lang="ru-RU" sz="2400" b="1" dirty="0" smtClean="0"/>
              <a:t>Колесникова Вероника  - занесена в энциклопедию «Лучшие люди России»</a:t>
            </a:r>
            <a:endParaRPr lang="ru-RU" sz="2400" b="1" dirty="0"/>
          </a:p>
        </p:txBody>
      </p:sp>
      <p:pic>
        <p:nvPicPr>
          <p:cNvPr id="9218" name="Picture 2" descr="E:\Ф на презентацию\Верони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28604"/>
            <a:ext cx="5857916" cy="592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9261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1500222"/>
            <a:ext cx="7772400" cy="7143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57752" y="3786190"/>
            <a:ext cx="3445000" cy="2214578"/>
          </a:xfrm>
        </p:spPr>
        <p:txBody>
          <a:bodyPr/>
          <a:lstStyle/>
          <a:p>
            <a:pPr algn="ctr"/>
            <a:r>
              <a:rPr lang="ru-RU" sz="2800" b="1" dirty="0" err="1" smtClean="0"/>
              <a:t>Чумантьева</a:t>
            </a:r>
            <a:r>
              <a:rPr lang="ru-RU" sz="2800" b="1" dirty="0" smtClean="0"/>
              <a:t> Ирина – занесена в энциклопедию «Лучшие люди России»</a:t>
            </a:r>
            <a:endParaRPr lang="ru-RU" sz="2800" b="1" dirty="0"/>
          </a:p>
        </p:txBody>
      </p:sp>
      <p:pic>
        <p:nvPicPr>
          <p:cNvPr id="11266" name="Picture 2" descr="E:\Ф на презентацию\Ира Чуманть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4248472" cy="636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2123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1785974"/>
            <a:ext cx="7772400" cy="3571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5857892"/>
            <a:ext cx="7772400" cy="571504"/>
          </a:xfrm>
        </p:spPr>
        <p:txBody>
          <a:bodyPr/>
          <a:lstStyle/>
          <a:p>
            <a:pPr algn="ctr"/>
            <a:r>
              <a:rPr lang="ru-RU" sz="2800" b="1" dirty="0" smtClean="0"/>
              <a:t>Сенотрусова Ольга – награждена премией «Будущее Забайкалья»</a:t>
            </a:r>
            <a:endParaRPr lang="ru-RU" sz="2800" b="1" dirty="0"/>
          </a:p>
        </p:txBody>
      </p:sp>
      <p:pic>
        <p:nvPicPr>
          <p:cNvPr id="12290" name="Picture 2" descr="E:\Ф на презентацию\Оля Се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0"/>
            <a:ext cx="7671796" cy="567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5255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Текст 2"/>
          <p:cNvSpPr>
            <a:spLocks noGrp="1"/>
          </p:cNvSpPr>
          <p:nvPr>
            <p:ph type="body" idx="1"/>
          </p:nvPr>
        </p:nvSpPr>
        <p:spPr>
          <a:xfrm>
            <a:off x="785813" y="285729"/>
            <a:ext cx="7772400" cy="785818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Зачетная система на старшей ступени</a:t>
            </a:r>
          </a:p>
        </p:txBody>
      </p:sp>
      <p:pic>
        <p:nvPicPr>
          <p:cNvPr id="4" name="Picture 3" descr="D:\С Рабочего стола\Школьная\Баннер!!!\Снимки на баннер\5.bmp"/>
          <p:cNvPicPr>
            <a:picLocks noChangeAspect="1" noChangeArrowheads="1"/>
          </p:cNvPicPr>
          <p:nvPr/>
        </p:nvPicPr>
        <p:blipFill>
          <a:blip r:embed="rId2" cstate="print"/>
          <a:srcRect t="8805"/>
          <a:stretch>
            <a:fillRect/>
          </a:stretch>
        </p:blipFill>
        <p:spPr bwMode="auto">
          <a:xfrm>
            <a:off x="714348" y="928670"/>
            <a:ext cx="7990184" cy="546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26009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75" y="214290"/>
            <a:ext cx="7772400" cy="129542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dirty="0" smtClean="0"/>
              <a:t>Переводные экзамены на основной и средней ступени обучения</a:t>
            </a:r>
            <a:endParaRPr lang="ru-RU" sz="2800" b="1" dirty="0"/>
          </a:p>
        </p:txBody>
      </p:sp>
      <p:pic>
        <p:nvPicPr>
          <p:cNvPr id="13314" name="Picture 2" descr="C:\Users\FOX\Desktop\На презентацию\PB050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85860"/>
            <a:ext cx="7000924" cy="5250694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561700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Текст 2"/>
          <p:cNvSpPr>
            <a:spLocks noGrp="1"/>
          </p:cNvSpPr>
          <p:nvPr>
            <p:ph type="body" idx="1"/>
          </p:nvPr>
        </p:nvSpPr>
        <p:spPr>
          <a:xfrm>
            <a:off x="357188" y="0"/>
            <a:ext cx="7772400" cy="1366838"/>
          </a:xfrm>
        </p:spPr>
        <p:txBody>
          <a:bodyPr/>
          <a:lstStyle/>
          <a:p>
            <a:pPr algn="ctr" eaLnBrk="1" hangingPunct="1"/>
            <a:r>
              <a:rPr lang="ru-RU" altLang="ru-RU" sz="3200" b="1" dirty="0" smtClean="0"/>
              <a:t>Победители  муниципальных конкурсов «Созвездие  талантов» и «Артист» </a:t>
            </a:r>
          </a:p>
        </p:txBody>
      </p:sp>
      <p:pic>
        <p:nvPicPr>
          <p:cNvPr id="1026" name="Picture 2" descr="C:\Users\FOX\Desktop\На презентацию\DSCN06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3614" y="1500174"/>
            <a:ext cx="7024108" cy="514353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9435139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7851648" cy="642942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Победители районного конкурса «Созвездие талантов» танцевальная группа «Непоседы»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2530" name="Picture 2" descr="C:\Users\FOX\Desktop\На презентацию\IMG_8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4787759" cy="307183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Picture 2" descr="C:\Documents and Settings\Admin\Рабочий стол\мой портфель\Sam_037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4810" y="3000372"/>
            <a:ext cx="4653097" cy="3489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4480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порт\x_1fd21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857232"/>
            <a:ext cx="5315828" cy="2992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спорт\x_f8dfa440.jpg"/>
          <p:cNvPicPr>
            <a:picLocks noChangeAspect="1" noChangeArrowheads="1"/>
          </p:cNvPicPr>
          <p:nvPr/>
        </p:nvPicPr>
        <p:blipFill>
          <a:blip r:embed="rId3" cstate="print"/>
          <a:srcRect l="8692" t="24404" r="11837" b="-868"/>
          <a:stretch>
            <a:fillRect/>
          </a:stretch>
        </p:blipFill>
        <p:spPr bwMode="auto">
          <a:xfrm>
            <a:off x="214282" y="3500438"/>
            <a:ext cx="4143404" cy="3042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спорт\DSC01576.JPG"/>
          <p:cNvPicPr>
            <a:picLocks noChangeAspect="1" noChangeArrowheads="1"/>
          </p:cNvPicPr>
          <p:nvPr/>
        </p:nvPicPr>
        <p:blipFill>
          <a:blip r:embed="rId4" cstate="print"/>
          <a:srcRect l="6705" t="26779" r="2962" b="20703"/>
          <a:stretch>
            <a:fillRect/>
          </a:stretch>
        </p:blipFill>
        <p:spPr bwMode="auto">
          <a:xfrm>
            <a:off x="4286248" y="3857628"/>
            <a:ext cx="4643438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941" name="Прямоугольник 6"/>
          <p:cNvSpPr>
            <a:spLocks noChangeArrowheads="1"/>
          </p:cNvSpPr>
          <p:nvPr/>
        </p:nvSpPr>
        <p:spPr bwMode="auto">
          <a:xfrm>
            <a:off x="357188" y="214290"/>
            <a:ext cx="7786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prstClr val="white"/>
                </a:solidFill>
                <a:latin typeface="Constantia" pitchFamily="18" charset="0"/>
              </a:rPr>
              <a:t>Наши спортивные достижения</a:t>
            </a:r>
          </a:p>
        </p:txBody>
      </p:sp>
    </p:spTree>
    <p:extLst>
      <p:ext uri="{BB962C8B-B14F-4D97-AF65-F5344CB8AC3E}">
        <p14:creationId xmlns:p14="http://schemas.microsoft.com/office/powerpoint/2010/main" val="22636638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-891480"/>
            <a:ext cx="7772400" cy="432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88640"/>
            <a:ext cx="7772400" cy="648072"/>
          </a:xfrm>
        </p:spPr>
        <p:txBody>
          <a:bodyPr/>
          <a:lstStyle/>
          <a:p>
            <a:pPr algn="ctr"/>
            <a:r>
              <a:rPr lang="ru-RU" sz="3600" b="1" dirty="0" smtClean="0"/>
              <a:t>Вокальная студия «Голос детства» </a:t>
            </a:r>
            <a:endParaRPr lang="ru-RU" sz="3600" b="1" dirty="0"/>
          </a:p>
        </p:txBody>
      </p:sp>
      <p:pic>
        <p:nvPicPr>
          <p:cNvPr id="1026" name="Picture 2" descr="E:\DSCN61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1000108"/>
            <a:ext cx="7643866" cy="573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339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851648" cy="857256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 Традиции школы</a:t>
            </a:r>
            <a:b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 день Знаний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Рисунок 3" descr="dz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214422"/>
            <a:ext cx="7143800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19481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7851648" cy="642942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19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"/>
            <a:ext cx="7854950" cy="857231"/>
          </a:xfrm>
        </p:spPr>
        <p:txBody>
          <a:bodyPr/>
          <a:lstStyle/>
          <a:p>
            <a:pPr marR="0" algn="ctr" eaLnBrk="1" hangingPunct="1"/>
            <a:r>
              <a:rPr lang="ru-RU" altLang="ru-RU" sz="3200" b="1" dirty="0" smtClean="0"/>
              <a:t>День здоровья</a:t>
            </a:r>
          </a:p>
        </p:txBody>
      </p:sp>
      <p:pic>
        <p:nvPicPr>
          <p:cNvPr id="4" name="Picture 2" descr="C:\Documents and Settings\Гость\Рабочий стол\СОКОЛОВА ТС\банер\SAM_48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1" y="785794"/>
            <a:ext cx="7810555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580082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7851648" cy="642942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Праздник последнего звонка</a:t>
            </a:r>
            <a:endParaRPr lang="ru-RU" sz="28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[polklpk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3452810"/>
            <a:ext cx="4540253" cy="3405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etImag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5283" y="1714488"/>
            <a:ext cx="4595845" cy="3446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jkjkl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928670"/>
            <a:ext cx="419103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28452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0"/>
            <a:ext cx="7851648" cy="642942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Творческие отчеты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1027" name="Picture 3" descr="C:\Documents and Settings\Мозг\Рабочий стол\Школьные фото 2011-2012 уч.г\банер\DSC04899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001056" cy="6000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50607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7851648" cy="642942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Вахта памяти 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608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857375"/>
            <a:ext cx="7854950" cy="4714875"/>
          </a:xfrm>
        </p:spPr>
        <p:txBody>
          <a:bodyPr/>
          <a:lstStyle/>
          <a:p>
            <a:pPr marR="0" eaLnBrk="1" hangingPunct="1"/>
            <a:endParaRPr lang="ru-RU" altLang="ru-RU" smtClean="0"/>
          </a:p>
        </p:txBody>
      </p:sp>
      <p:pic>
        <p:nvPicPr>
          <p:cNvPr id="4" name="Picture 2" descr="Вахта памяти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82851"/>
            <a:ext cx="7358114" cy="5509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54511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User 10\Рабочий стол\Школьная\PA100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929066"/>
            <a:ext cx="3643338" cy="273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 10\Рабочий стол\Папка на презентацию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27140">
            <a:off x="352431" y="1303698"/>
            <a:ext cx="4156656" cy="3117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:\Documents and Settings\User 10\Рабочий стол\Школьная\DSC003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914286"/>
            <a:ext cx="3922714" cy="294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C:\Documents and Settings\User 10\Рабочий стол\Школьная\DSC003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55162">
            <a:off x="5062876" y="1255535"/>
            <a:ext cx="3712109" cy="278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88" y="285750"/>
            <a:ext cx="8229600" cy="1143000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000" b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Вечер для учителей </a:t>
            </a:r>
            <a:br>
              <a:rPr lang="ru-RU" sz="4000" b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</a:br>
            <a:r>
              <a:rPr lang="ru-RU" sz="4000" b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«От всей души</a:t>
            </a:r>
            <a:r>
              <a:rPr lang="ru-RU" sz="4000" b="1" i="1" dirty="0"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026135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85720" y="0"/>
            <a:ext cx="7851648" cy="1000108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-Месячник «Твори добро» 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122" name="Picture 2" descr="E:\Ф на презентацию\DSCN56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357298"/>
            <a:ext cx="8150460" cy="49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933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E:\Ф на презентацию\DSCN57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85728"/>
            <a:ext cx="8215370" cy="61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0808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91480"/>
            <a:ext cx="8229600" cy="2160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85728"/>
            <a:ext cx="8229600" cy="78581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/>
              <a:t>Акция «Очистим реки»</a:t>
            </a:r>
            <a:endParaRPr lang="ru-RU" sz="3200" b="1" dirty="0"/>
          </a:p>
        </p:txBody>
      </p:sp>
      <p:pic>
        <p:nvPicPr>
          <p:cNvPr id="7170" name="Picture 2" descr="E:\Ф на презентацию\а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928670"/>
            <a:ext cx="7286676" cy="546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2390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14290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ученического самоуправления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Рисунок 2" descr="структу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928670"/>
            <a:ext cx="7786742" cy="564360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70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4359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Ф на презентацию\DSCN4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071546"/>
            <a:ext cx="6120680" cy="532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03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Заседание парламента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186153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Только для ИД\Наша новая школа приложение\DSCN04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3" y="357166"/>
            <a:ext cx="6786611" cy="62151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991701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 cstate="print"/>
          <a:srcRect l="25134" t="16711" r="26836" b="26791"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983751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Только для ИД\разное\DSCN29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6519"/>
            <a:ext cx="8358246" cy="6344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7824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7851648" cy="642942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Команда КВН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6" descr="D:\С Рабочего стола\Школьная\Новая папка\Image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14712" y="1071546"/>
            <a:ext cx="5429288" cy="3897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C:\Users\FOX\Desktop\На презентацию\SAM_39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428868"/>
            <a:ext cx="3357586" cy="402502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314365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4581525"/>
            <a:ext cx="3600450" cy="1584325"/>
          </a:xfrm>
        </p:spPr>
        <p:txBody>
          <a:bodyPr/>
          <a:lstStyle/>
          <a:p>
            <a:pPr marR="0" algn="ctr" eaLnBrk="1" hangingPunct="1"/>
            <a:r>
              <a:rPr lang="ru-RU" altLang="ru-RU" b="1" smtClean="0"/>
              <a:t>Краевой фестиваль школьных команд КВН 2013г. Чита</a:t>
            </a:r>
          </a:p>
        </p:txBody>
      </p:sp>
      <p:pic>
        <p:nvPicPr>
          <p:cNvPr id="4" name="Рисунок 3" descr="DSCN93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888768" cy="39604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 descr="DSCN94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924944"/>
            <a:ext cx="4814832" cy="36898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713156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S60056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71546"/>
            <a:ext cx="7000875" cy="5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305800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Школьный историко-краеведческий музей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898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3058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Выставка частных коллекций «Потрогай историю руками</a:t>
            </a:r>
            <a:r>
              <a:rPr lang="ru-RU" sz="4400" dirty="0" smtClean="0"/>
              <a:t>»</a:t>
            </a:r>
            <a:endParaRPr lang="ru-RU" sz="4400" dirty="0"/>
          </a:p>
        </p:txBody>
      </p:sp>
      <p:pic>
        <p:nvPicPr>
          <p:cNvPr id="4098" name="Picture 2" descr="C:\Users\1\Desktop\Марина\выставка\DSCN5799.JPG"/>
          <p:cNvPicPr>
            <a:picLocks noChangeAspect="1" noChangeArrowheads="1"/>
          </p:cNvPicPr>
          <p:nvPr/>
        </p:nvPicPr>
        <p:blipFill>
          <a:blip r:embed="rId2" cstate="print"/>
          <a:srcRect l="13253"/>
          <a:stretch>
            <a:fillRect/>
          </a:stretch>
        </p:blipFill>
        <p:spPr bwMode="auto">
          <a:xfrm>
            <a:off x="214282" y="928670"/>
            <a:ext cx="3552961" cy="3071834"/>
          </a:xfrm>
          <a:prstGeom prst="rect">
            <a:avLst/>
          </a:prstGeom>
          <a:noFill/>
        </p:spPr>
      </p:pic>
      <p:pic>
        <p:nvPicPr>
          <p:cNvPr id="4099" name="Picture 3" descr="C:\Users\1\Desktop\Марина\выставка\DSCN5804.JPG"/>
          <p:cNvPicPr>
            <a:picLocks noChangeAspect="1" noChangeArrowheads="1"/>
          </p:cNvPicPr>
          <p:nvPr/>
        </p:nvPicPr>
        <p:blipFill>
          <a:blip r:embed="rId3" cstate="print"/>
          <a:srcRect r="16867"/>
          <a:stretch>
            <a:fillRect/>
          </a:stretch>
        </p:blipFill>
        <p:spPr bwMode="auto">
          <a:xfrm>
            <a:off x="4643438" y="928670"/>
            <a:ext cx="3643338" cy="3286907"/>
          </a:xfrm>
          <a:prstGeom prst="rect">
            <a:avLst/>
          </a:prstGeom>
          <a:noFill/>
        </p:spPr>
      </p:pic>
      <p:pic>
        <p:nvPicPr>
          <p:cNvPr id="4100" name="Picture 4" descr="C:\Users\1\Desktop\Марина\выставка\DSCN5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804025"/>
            <a:ext cx="4071966" cy="3053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64238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2852"/>
            <a:ext cx="8359080" cy="13263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Виртуальный мир неформального образования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7944" t="9469" r="26121" b="13751"/>
          <a:stretch>
            <a:fillRect/>
          </a:stretch>
        </p:blipFill>
        <p:spPr bwMode="auto">
          <a:xfrm>
            <a:off x="1259632" y="1124744"/>
            <a:ext cx="6696744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6164224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11208" r="1401" b="40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11724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4071" t="17719" r="22800" b="12392"/>
          <a:stretch>
            <a:fillRect/>
          </a:stretch>
        </p:blipFill>
        <p:spPr bwMode="auto">
          <a:xfrm>
            <a:off x="179512" y="0"/>
            <a:ext cx="871296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418402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121" y="500042"/>
            <a:ext cx="8622721" cy="607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49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SCN2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8501122" cy="5376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37377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1000132"/>
          </a:xfrm>
        </p:spPr>
        <p:txBody>
          <a:bodyPr/>
          <a:lstStyle/>
          <a:p>
            <a:pPr algn="ctr"/>
            <a:r>
              <a:rPr lang="ru-RU" b="1" dirty="0" smtClean="0"/>
              <a:t>Работа над очередным номером газеты «Переменка»</a:t>
            </a:r>
            <a:endParaRPr lang="ru-RU" b="1" dirty="0"/>
          </a:p>
        </p:txBody>
      </p:sp>
      <p:pic>
        <p:nvPicPr>
          <p:cNvPr id="2052" name="Picture 4" descr="E:\SAM_3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50" y="1285860"/>
            <a:ext cx="7817764" cy="5278899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619823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357166"/>
            <a:ext cx="7615262" cy="714380"/>
          </a:xfrm>
        </p:spPr>
        <p:txBody>
          <a:bodyPr/>
          <a:lstStyle/>
          <a:p>
            <a:pPr algn="ctr"/>
            <a:r>
              <a:rPr lang="ru-RU" b="1" dirty="0" smtClean="0"/>
              <a:t>Видеостудия «Золотой кадр»</a:t>
            </a:r>
            <a:endParaRPr lang="ru-RU" b="1" dirty="0"/>
          </a:p>
        </p:txBody>
      </p:sp>
      <p:pic>
        <p:nvPicPr>
          <p:cNvPr id="3074" name="Picture 2" descr="E:\всз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14422"/>
            <a:ext cx="7143800" cy="5214974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2594025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Телепередача «Диалог»</a:t>
            </a:r>
            <a:endParaRPr lang="ru-RU" sz="2800" b="1" dirty="0"/>
          </a:p>
        </p:txBody>
      </p:sp>
      <p:pic>
        <p:nvPicPr>
          <p:cNvPr id="4099" name="Picture 3" descr="E:\SAM_3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14422"/>
            <a:ext cx="7429552" cy="530693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811381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85728"/>
            <a:ext cx="7854696" cy="14287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/>
              <a:t>Фотостудия</a:t>
            </a:r>
            <a:r>
              <a:rPr lang="ru-RU" sz="3200" b="1" dirty="0" smtClean="0"/>
              <a:t> «Стоп-кадр»</a:t>
            </a:r>
            <a:endParaRPr lang="ru-RU" sz="3200" b="1" dirty="0"/>
          </a:p>
        </p:txBody>
      </p:sp>
      <p:pic>
        <p:nvPicPr>
          <p:cNvPr id="7170" name="Picture 2" descr="C:\Users\1\Desktop\SAM_0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928670"/>
            <a:ext cx="6643734" cy="574133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619177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428604"/>
            <a:ext cx="870800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5999818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42852"/>
            <a:ext cx="7854696" cy="14863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Ведущие программы «Диалог» и кинофестиваля «Золотой кадр»</a:t>
            </a:r>
            <a:endParaRPr lang="ru-RU" sz="2800" b="1" dirty="0"/>
          </a:p>
        </p:txBody>
      </p:sp>
      <p:pic>
        <p:nvPicPr>
          <p:cNvPr id="8194" name="Picture 2" descr="F:\DSCN06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142984"/>
            <a:ext cx="3929091" cy="550072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3494434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Диалог\ЗолКадФ\DSCN07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4336"/>
            <a:ext cx="5292080" cy="42336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2290" name="Picture 2" descr="C:\Диалог\ЗолКадФ\DSCN07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5" y="0"/>
            <a:ext cx="5436096" cy="396044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186287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4662" r="14499" b="29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401531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5661025"/>
            <a:ext cx="7705725" cy="647700"/>
          </a:xfrm>
        </p:spPr>
        <p:txBody>
          <a:bodyPr/>
          <a:lstStyle/>
          <a:p>
            <a:pPr marR="0" eaLnBrk="1" hangingPunct="1"/>
            <a:r>
              <a:rPr lang="ru-RU" altLang="ru-RU" sz="3200" b="1" smtClean="0"/>
              <a:t>«Новые приключения неуловимых -2»</a:t>
            </a:r>
          </a:p>
        </p:txBody>
      </p:sp>
      <p:pic>
        <p:nvPicPr>
          <p:cNvPr id="38915" name="Picture 3" descr="C:\Users\АИПК\Desktop\DSCN04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32656"/>
            <a:ext cx="5472608" cy="5080421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8284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69430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14290"/>
            <a:ext cx="4450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/>
              <a:t>Форумные</a:t>
            </a:r>
            <a:r>
              <a:rPr lang="ru-RU" sz="3200" b="1" dirty="0" smtClean="0"/>
              <a:t> миры</a:t>
            </a:r>
            <a:endParaRPr lang="ru-RU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71546"/>
            <a:ext cx="7239051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34248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928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Клубы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643998" cy="648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46311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8786842" cy="659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73" y="0"/>
            <a:ext cx="8991627" cy="674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857232"/>
            <a:ext cx="7854696" cy="1214446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Медиацентр</a:t>
            </a:r>
            <a:r>
              <a:rPr lang="ru-RU" b="1" dirty="0" smtClean="0">
                <a:solidFill>
                  <a:srgbClr val="FF0000"/>
                </a:solidFill>
              </a:rPr>
              <a:t> «Сияющая радуга» - мощный воспитательный ресурс школы.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83726" y="2344666"/>
            <a:ext cx="857256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1691680" y="1916832"/>
            <a:ext cx="794" cy="25922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307677" y="2308947"/>
            <a:ext cx="785818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2601979" y="3094765"/>
            <a:ext cx="2357454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288355" y="2416501"/>
            <a:ext cx="1000132" cy="79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4833830" y="3095162"/>
            <a:ext cx="2357454" cy="79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14348" y="1928802"/>
            <a:ext cx="7715304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0" y="2780928"/>
            <a:ext cx="1714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Включение детей в проектную деятельность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95936" y="2996952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prstClr val="white"/>
                </a:solidFill>
              </a:rPr>
              <a:t>Коммуни</a:t>
            </a:r>
            <a:r>
              <a:rPr lang="ru-RU" b="1" dirty="0">
                <a:solidFill>
                  <a:prstClr val="white"/>
                </a:solidFill>
              </a:rPr>
              <a:t>-</a:t>
            </a:r>
          </a:p>
          <a:p>
            <a:pPr algn="ctr"/>
            <a:r>
              <a:rPr lang="ru-RU" b="1" dirty="0" err="1">
                <a:solidFill>
                  <a:prstClr val="white"/>
                </a:solidFill>
              </a:rPr>
              <a:t>кабельность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04048" y="4293096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Воспитание </a:t>
            </a:r>
          </a:p>
          <a:p>
            <a:pPr algn="ctr"/>
            <a:r>
              <a:rPr lang="ru-RU" b="1" dirty="0">
                <a:solidFill>
                  <a:prstClr val="white"/>
                </a:solidFill>
              </a:rPr>
              <a:t>личностных качеств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1560" y="4509120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Выявление и поддержка талантливых детей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79712" y="270892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prstClr val="white"/>
                </a:solidFill>
              </a:rPr>
              <a:t>Проф-ориентация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99792" y="4365104"/>
            <a:ext cx="2098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Умение работать</a:t>
            </a:r>
          </a:p>
          <a:p>
            <a:r>
              <a:rPr lang="ru-RU" b="1" dirty="0">
                <a:solidFill>
                  <a:prstClr val="white"/>
                </a:solidFill>
              </a:rPr>
              <a:t> с информацией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>
            <a:off x="7164288" y="1916832"/>
            <a:ext cx="1588" cy="10801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228184" y="3068960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Умение работать </a:t>
            </a:r>
          </a:p>
          <a:p>
            <a:pPr algn="ctr"/>
            <a:r>
              <a:rPr lang="ru-RU" b="1" dirty="0">
                <a:solidFill>
                  <a:prstClr val="white"/>
                </a:solidFill>
              </a:rPr>
              <a:t>в коллективе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 flipH="1">
            <a:off x="8316416" y="1916832"/>
            <a:ext cx="1588" cy="28803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717054" y="4941168"/>
            <a:ext cx="2426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Воспитание</a:t>
            </a:r>
          </a:p>
          <a:p>
            <a:pPr algn="ctr"/>
            <a:r>
              <a:rPr lang="ru-RU" b="1" dirty="0">
                <a:solidFill>
                  <a:prstClr val="white"/>
                </a:solidFill>
              </a:rPr>
              <a:t>Самостоятельности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5656" y="6021288"/>
            <a:ext cx="68407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Успешная социализация личности ребенка</a:t>
            </a:r>
          </a:p>
        </p:txBody>
      </p:sp>
    </p:spTree>
    <p:extLst>
      <p:ext uri="{BB962C8B-B14F-4D97-AF65-F5344CB8AC3E}">
        <p14:creationId xmlns:p14="http://schemas.microsoft.com/office/powerpoint/2010/main" val="25883931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Только для ИД\людм.серг\DSCN0466.JPG"/>
          <p:cNvPicPr>
            <a:picLocks noChangeAspect="1" noChangeArrowheads="1"/>
          </p:cNvPicPr>
          <p:nvPr/>
        </p:nvPicPr>
        <p:blipFill>
          <a:blip r:embed="rId3" cstate="print"/>
          <a:srcRect r="7522"/>
          <a:stretch>
            <a:fillRect/>
          </a:stretch>
        </p:blipFill>
        <p:spPr bwMode="auto">
          <a:xfrm>
            <a:off x="857236" y="214290"/>
            <a:ext cx="7286664" cy="6429420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>
            <a:off x="4500562" y="6858000"/>
            <a:ext cx="45719" cy="10001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412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357166"/>
            <a:ext cx="6226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Результаты деятельности   (олимпиады)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3" y="857231"/>
          <a:ext cx="8501130" cy="540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5"/>
                <a:gridCol w="571504"/>
                <a:gridCol w="500066"/>
                <a:gridCol w="571504"/>
                <a:gridCol w="500066"/>
                <a:gridCol w="714380"/>
                <a:gridCol w="500066"/>
                <a:gridCol w="357190"/>
                <a:gridCol w="428628"/>
                <a:gridCol w="571504"/>
                <a:gridCol w="3071837"/>
              </a:tblGrid>
              <a:tr h="1071571">
                <a:tc>
                  <a:txBody>
                    <a:bodyPr/>
                    <a:lstStyle/>
                    <a:p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Муниципальный 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Краевой 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Всероссийский </a:t>
                      </a:r>
                      <a:endParaRPr lang="ru-RU" dirty="0"/>
                    </a:p>
                    <a:p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579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589615">
                <a:tc>
                  <a:txBody>
                    <a:bodyPr/>
                    <a:lstStyle/>
                    <a:p>
                      <a:r>
                        <a:rPr lang="ru-RU" dirty="0" smtClean="0"/>
                        <a:t>2010-1011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55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Новосибирск</a:t>
                      </a:r>
                    </a:p>
                    <a:p>
                      <a:r>
                        <a:rPr lang="ru-RU" sz="1400" dirty="0" err="1" smtClean="0"/>
                        <a:t>Предметн</a:t>
                      </a:r>
                      <a:r>
                        <a:rPr lang="ru-RU" sz="1400" dirty="0" smtClean="0"/>
                        <a:t>. Олимп.</a:t>
                      </a:r>
                      <a:endParaRPr lang="ru-RU" sz="1400" dirty="0"/>
                    </a:p>
                  </a:txBody>
                  <a:tcPr/>
                </a:tc>
              </a:tr>
              <a:tr h="741060">
                <a:tc>
                  <a:txBody>
                    <a:bodyPr/>
                    <a:lstStyle/>
                    <a:p>
                      <a:r>
                        <a:rPr lang="ru-RU" dirty="0" smtClean="0"/>
                        <a:t>2011-2012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r>
                        <a:rPr lang="ru-RU" dirty="0" smtClean="0"/>
                        <a:t>2012-2013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С-Петербург</a:t>
                      </a:r>
                    </a:p>
                    <a:p>
                      <a:r>
                        <a:rPr lang="ru-RU" sz="1400" dirty="0" smtClean="0"/>
                        <a:t>с/</a:t>
                      </a:r>
                      <a:r>
                        <a:rPr lang="ru-RU" sz="1400" dirty="0" err="1" smtClean="0"/>
                        <a:t>х</a:t>
                      </a:r>
                      <a:r>
                        <a:rPr lang="ru-RU" sz="1400" dirty="0" smtClean="0"/>
                        <a:t> Улан-Удэ</a:t>
                      </a:r>
                    </a:p>
                    <a:p>
                      <a:r>
                        <a:rPr lang="ru-RU" sz="1400" dirty="0" err="1" smtClean="0"/>
                        <a:t>Федер</a:t>
                      </a:r>
                      <a:r>
                        <a:rPr lang="ru-RU" sz="1400" dirty="0" smtClean="0"/>
                        <a:t>. Олимп. Физ. Мат</a:t>
                      </a:r>
                    </a:p>
                    <a:p>
                      <a:r>
                        <a:rPr lang="ru-RU" sz="1400" dirty="0" err="1" smtClean="0"/>
                        <a:t>Всерос</a:t>
                      </a:r>
                      <a:r>
                        <a:rPr lang="ru-RU" sz="1400" dirty="0" smtClean="0"/>
                        <a:t>. Олимп. По истории</a:t>
                      </a:r>
                    </a:p>
                    <a:p>
                      <a:r>
                        <a:rPr lang="ru-RU" sz="1400" dirty="0" smtClean="0"/>
                        <a:t> 1м – 5 </a:t>
                      </a:r>
                      <a:r>
                        <a:rPr lang="ru-RU" sz="1400" dirty="0" err="1" smtClean="0"/>
                        <a:t>ч-к</a:t>
                      </a:r>
                      <a:endParaRPr lang="ru-RU" sz="14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758910">
                <a:tc>
                  <a:txBody>
                    <a:bodyPr/>
                    <a:lstStyle/>
                    <a:p>
                      <a:r>
                        <a:rPr lang="ru-RU" dirty="0" smtClean="0"/>
                        <a:t>2013-2014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</a:p>
                    <a:p>
                      <a:r>
                        <a:rPr lang="ru-RU" sz="1400" dirty="0" smtClean="0"/>
                        <a:t>7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«Летописец» 2м,2м, 3м</a:t>
                      </a:r>
                    </a:p>
                    <a:p>
                      <a:r>
                        <a:rPr lang="ru-RU" sz="1400" dirty="0" smtClean="0"/>
                        <a:t>«Дистанционная волна »</a:t>
                      </a:r>
                      <a:r>
                        <a:rPr lang="ru-RU" sz="1400" baseline="0" dirty="0" smtClean="0"/>
                        <a:t> сертификаты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14291"/>
            <a:ext cx="3108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НПК «Шаг в науку»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76" y="857230"/>
          <a:ext cx="8643999" cy="4286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923"/>
                <a:gridCol w="664923"/>
                <a:gridCol w="664923"/>
                <a:gridCol w="664923"/>
                <a:gridCol w="626462"/>
                <a:gridCol w="703384"/>
                <a:gridCol w="664923"/>
                <a:gridCol w="664923"/>
                <a:gridCol w="664923"/>
                <a:gridCol w="664923"/>
                <a:gridCol w="664923"/>
                <a:gridCol w="664923"/>
                <a:gridCol w="664923"/>
              </a:tblGrid>
              <a:tr h="828012">
                <a:tc>
                  <a:txBody>
                    <a:bodyPr/>
                    <a:lstStyle/>
                    <a:p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Муниципальный 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Краевой 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Всероссийский уровень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937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828012">
                <a:tc>
                  <a:txBody>
                    <a:bodyPr/>
                    <a:lstStyle/>
                    <a:p>
                      <a:r>
                        <a:rPr lang="ru-RU" dirty="0" smtClean="0"/>
                        <a:t>2010-2011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12">
                <a:tc>
                  <a:txBody>
                    <a:bodyPr/>
                    <a:lstStyle/>
                    <a:p>
                      <a:r>
                        <a:rPr lang="ru-RU" dirty="0" smtClean="0"/>
                        <a:t>2011-2012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1182874">
                <a:tc>
                  <a:txBody>
                    <a:bodyPr/>
                    <a:lstStyle/>
                    <a:p>
                      <a:r>
                        <a:rPr lang="ru-RU" dirty="0" smtClean="0"/>
                        <a:t>2012-2013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0042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0"/>
            <a:ext cx="1974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Конкурсы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67161"/>
              </p:ext>
            </p:extLst>
          </p:nvPr>
        </p:nvGraphicFramePr>
        <p:xfrm>
          <a:off x="214281" y="428606"/>
          <a:ext cx="8643999" cy="6879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3"/>
                <a:gridCol w="4794896"/>
                <a:gridCol w="3206160"/>
              </a:tblGrid>
              <a:tr h="661511">
                <a:tc>
                  <a:txBody>
                    <a:bodyPr/>
                    <a:lstStyle/>
                    <a:p>
                      <a:r>
                        <a:rPr lang="ru-RU" dirty="0" smtClean="0"/>
                        <a:t>Год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Краевой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Всероссийский уровень</a:t>
                      </a:r>
                      <a:endParaRPr lang="ru-RU" dirty="0"/>
                    </a:p>
                  </a:txBody>
                  <a:tcPr/>
                </a:tc>
              </a:tr>
              <a:tr h="1417524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2010-2011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«Человек в истории. Россия  </a:t>
                      </a:r>
                      <a:r>
                        <a:rPr lang="en-US" sz="1200" b="1" dirty="0" smtClean="0"/>
                        <a:t>XX</a:t>
                      </a:r>
                      <a:r>
                        <a:rPr lang="ru-RU" sz="1200" b="1" dirty="0" smtClean="0"/>
                        <a:t> век» - 1, 2, 3 место; конкурс детско-юношеского </a:t>
                      </a:r>
                      <a:r>
                        <a:rPr lang="ru-RU" sz="1200" b="1" dirty="0" err="1" smtClean="0"/>
                        <a:t>видеотворчества</a:t>
                      </a:r>
                      <a:r>
                        <a:rPr lang="ru-RU" sz="1200" b="1" dirty="0" smtClean="0"/>
                        <a:t> «Мой Забайкальский край» – 1 м. (4</a:t>
                      </a:r>
                      <a:r>
                        <a:rPr lang="ru-RU" sz="1200" b="1" baseline="0" dirty="0" smtClean="0"/>
                        <a:t> путевки ВДЦ «Океан»</a:t>
                      </a:r>
                      <a:r>
                        <a:rPr lang="ru-RU" sz="1200" b="1" dirty="0" smtClean="0"/>
                        <a:t>), «Рыцари дорожного движения» номинация «Художественное творчество 2011 » - 2 м. – 2ч-ка;</a:t>
                      </a:r>
                      <a:r>
                        <a:rPr lang="ru-RU" sz="1200" b="1" baseline="0" dirty="0" smtClean="0"/>
                        <a:t> «Диалог цивилизаций »  - 3 м – 3 уч-ся; конкурс  по теории решений изобретательских задач 1 м, 3м, 3 м; конкурс детских команд КВН -  4 м; конкурс кукольных театров</a:t>
                      </a:r>
                      <a:r>
                        <a:rPr lang="ru-RU" sz="1200" b="1" dirty="0" smtClean="0"/>
                        <a:t>  - 1 м.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Конкурс газетных статей – 2м, 2 м, 3 м.</a:t>
                      </a:r>
                      <a:endParaRPr lang="ru-RU" sz="1200" b="1" dirty="0"/>
                    </a:p>
                  </a:txBody>
                  <a:tcPr/>
                </a:tc>
              </a:tr>
              <a:tr h="849921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2011-2012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Конкурс 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Декабристские чтения «Мы были дети 1812 г »  - 1 м, 3 м;</a:t>
                      </a:r>
                      <a:r>
                        <a:rPr lang="ru-RU" sz="1200" b="1" baseline="0" dirty="0" smtClean="0"/>
                        <a:t> конкурс </a:t>
                      </a:r>
                      <a:r>
                        <a:rPr lang="ru-RU" sz="1200" b="1" baseline="0" dirty="0" err="1" smtClean="0"/>
                        <a:t>видеотоворчества</a:t>
                      </a:r>
                      <a:r>
                        <a:rPr lang="ru-RU" sz="1200" b="1" baseline="0" dirty="0" smtClean="0"/>
                        <a:t> – 1 м; Конкурс детских команд КВН – 3 м., конкурс «Человек в истории. Россия </a:t>
                      </a:r>
                      <a:r>
                        <a:rPr lang="en-US" sz="1200" b="1" baseline="0" dirty="0" smtClean="0"/>
                        <a:t>XX</a:t>
                      </a:r>
                      <a:r>
                        <a:rPr lang="ru-RU" sz="1200" b="1" baseline="0" dirty="0" smtClean="0"/>
                        <a:t> век» -  4 грамоты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078661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2012-2013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Индивидуальное первенство в краевой заочной олимпиаде школьников «</a:t>
                      </a:r>
                      <a:r>
                        <a:rPr lang="ru-RU" sz="1200" b="1" dirty="0" err="1" smtClean="0"/>
                        <a:t>Неболит</a:t>
                      </a:r>
                      <a:r>
                        <a:rPr lang="ru-RU" sz="1200" b="1" dirty="0" smtClean="0"/>
                        <a:t>» в рамках всероссийской акции Классный час. Номинация Сочинение «Радуга жизни»  - 1 м., конкурс,</a:t>
                      </a:r>
                      <a:r>
                        <a:rPr lang="ru-RU" sz="1200" b="1" baseline="0" dirty="0" smtClean="0"/>
                        <a:t> посвященный истории органов внутренних дел Забайкальского края «Полиция Забайкалья – вчера и сегодня» - благодарственное письмо, конкурс школьных  работ «Моя любимая школа» -  6 грамот; коллектив МОУ СОШ п. Тарбагатай в номинации социальных проектов – 2 м; конкурс школьных газет ко Дню Победы – 3 м.; </a:t>
                      </a:r>
                      <a:r>
                        <a:rPr lang="en-US" sz="1200" b="1" baseline="0" dirty="0" smtClean="0"/>
                        <a:t>V</a:t>
                      </a:r>
                      <a:r>
                        <a:rPr lang="ru-RU" sz="1200" b="1" baseline="0" dirty="0" smtClean="0"/>
                        <a:t> региональная экологическая акция  «охранять природу – значит любить Родину»  - 6 дипломов. Конкурс «Моя малая Родина»; конкурс рисунков «Символ Забайкальского края » 2 м.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417524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2013-2014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Конкурс «Живущие в кедровнике » -  1 м, 2</a:t>
                      </a:r>
                      <a:r>
                        <a:rPr lang="ru-RU" sz="1200" b="1" baseline="0" dirty="0" smtClean="0"/>
                        <a:t> м., выставка НТТМ – 2013 – 3 м, хостинг, конкурс сочинений «Всё, что тебя касается»</a:t>
                      </a:r>
                    </a:p>
                    <a:p>
                      <a:r>
                        <a:rPr lang="ru-RU" sz="1200" b="1" baseline="0" dirty="0" smtClean="0"/>
                        <a:t>Конкурс творческих работ о значении символики РФ – 1 м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Викторина «давайте сыграем в</a:t>
                      </a:r>
                      <a:r>
                        <a:rPr lang="ru-RU" sz="1200" b="1" baseline="0" dirty="0" smtClean="0"/>
                        <a:t> детективов</a:t>
                      </a:r>
                      <a:r>
                        <a:rPr lang="ru-RU" sz="1200" b="1" dirty="0" smtClean="0"/>
                        <a:t>» англ. Яз. 3,3,3м.;</a:t>
                      </a:r>
                      <a:r>
                        <a:rPr lang="ru-RU" sz="1200" b="1" baseline="0" dirty="0" smtClean="0"/>
                        <a:t>  занимательная викторина ко дню учителя номинация «Я всё знаю»</a:t>
                      </a:r>
                      <a:r>
                        <a:rPr lang="ru-RU" sz="1200" b="1" dirty="0" smtClean="0"/>
                        <a:t>  1, 1 м.</a:t>
                      </a:r>
                      <a:r>
                        <a:rPr lang="en-US" sz="1200" b="1" dirty="0" smtClean="0"/>
                        <a:t>IV</a:t>
                      </a:r>
                      <a:r>
                        <a:rPr lang="ru-RU" sz="1200" b="1" dirty="0" smtClean="0"/>
                        <a:t> </a:t>
                      </a:r>
                      <a:r>
                        <a:rPr lang="ru-RU" sz="1200" b="1" dirty="0" err="1" smtClean="0"/>
                        <a:t>блиц-турнир</a:t>
                      </a:r>
                      <a:r>
                        <a:rPr lang="ru-RU" sz="1200" b="1" dirty="0" smtClean="0"/>
                        <a:t> по англ. Яз. «Радуга» - 5,8,9,11,18,19 м., </a:t>
                      </a:r>
                      <a:r>
                        <a:rPr lang="ru-RU" sz="1200" b="1" dirty="0" err="1" smtClean="0"/>
                        <a:t>Всерос</a:t>
                      </a:r>
                      <a:r>
                        <a:rPr lang="ru-RU" sz="1200" b="1" dirty="0" smtClean="0"/>
                        <a:t>. Конкурс </a:t>
                      </a:r>
                      <a:r>
                        <a:rPr lang="ru-RU" sz="1200" b="1" dirty="0" err="1" smtClean="0"/>
                        <a:t>тв</a:t>
                      </a:r>
                      <a:r>
                        <a:rPr lang="ru-RU" sz="1200" b="1" dirty="0" smtClean="0"/>
                        <a:t>. Работ «Символика РФ» -участие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022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Спортивные достижения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624667"/>
              </p:ext>
            </p:extLst>
          </p:nvPr>
        </p:nvGraphicFramePr>
        <p:xfrm>
          <a:off x="214281" y="642920"/>
          <a:ext cx="8643999" cy="548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5"/>
                <a:gridCol w="3286148"/>
                <a:gridCol w="4429156"/>
              </a:tblGrid>
              <a:tr h="571502">
                <a:tc>
                  <a:txBody>
                    <a:bodyPr/>
                    <a:lstStyle/>
                    <a:p>
                      <a:r>
                        <a:rPr lang="ru-RU" dirty="0" smtClean="0"/>
                        <a:t>Год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Краевой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Всероссийский уровень</a:t>
                      </a:r>
                      <a:endParaRPr lang="ru-RU" dirty="0"/>
                    </a:p>
                  </a:txBody>
                  <a:tcPr/>
                </a:tc>
              </a:tr>
              <a:tr h="108585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2010-2011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Первенство</a:t>
                      </a:r>
                      <a:r>
                        <a:rPr lang="ru-RU" sz="1400" b="1" baseline="0" dirty="0" smtClean="0"/>
                        <a:t> по гиревому спорту – 2 уч-ся – 2 м, 2 уч-ся – 3 м, 1 уч-ся – 5 м; Первенство по силовому троеборью – 1,1, 2,3 м; зональные соревнования по волейболу (юноши – 1 м; девушки – 1 м);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Межрегиональный турнир по волейболу среди мужчин</a:t>
                      </a:r>
                      <a:r>
                        <a:rPr lang="ru-RU" sz="1400" b="1" baseline="0" dirty="0" smtClean="0"/>
                        <a:t> – 3 м, женщин – 2 м; межрегиональный кубок по волейболу  на приз почётного железнодорожника А. Л. Артемьева – юноши – 1 м, девушки – 3 м</a:t>
                      </a:r>
                      <a:endParaRPr lang="ru-RU" sz="1400" b="1" dirty="0"/>
                    </a:p>
                  </a:txBody>
                  <a:tcPr/>
                </a:tc>
              </a:tr>
              <a:tr h="108585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2011-2012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Первенство по силовому троеборью 1,1,2,3 м.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Межрегиональный  турнир по волейболу на приз почётного железнодорожника А. Л. Артемьева  3 м;</a:t>
                      </a:r>
                      <a:r>
                        <a:rPr lang="ru-RU" sz="1400" b="1" baseline="0" dirty="0" smtClean="0"/>
                        <a:t> межрегиональный турнир по волейболу среди мужчин – 1 м.,</a:t>
                      </a:r>
                      <a:endParaRPr lang="ru-RU" sz="1400" b="1" dirty="0"/>
                    </a:p>
                  </a:txBody>
                  <a:tcPr/>
                </a:tc>
              </a:tr>
              <a:tr h="108585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2012-2013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VI</a:t>
                      </a:r>
                      <a:r>
                        <a:rPr lang="ru-RU" sz="1400" b="1" dirty="0" smtClean="0"/>
                        <a:t> Спартакиада допризывного возраста Забайкальского края – 3 м., Первенство «Полоса препятствий» - 2 м.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межрегиональный турнир по волейболу среди мужчин – 3 м.; межрегиональный турнир</a:t>
                      </a:r>
                      <a:r>
                        <a:rPr lang="ru-RU" sz="1400" b="1" baseline="0" dirty="0" smtClean="0"/>
                        <a:t>  по волейболу среди мужчин – 2 м.</a:t>
                      </a:r>
                      <a:endParaRPr lang="ru-RU" sz="1400" b="1" dirty="0"/>
                    </a:p>
                  </a:txBody>
                  <a:tcPr/>
                </a:tc>
              </a:tr>
              <a:tr h="108585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2013-2014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Первенство района по волейболу -1 м., межмуниципальные</a:t>
                      </a:r>
                      <a:r>
                        <a:rPr lang="ru-RU" sz="1400" b="1" baseline="0" dirty="0" smtClean="0"/>
                        <a:t> соревнования по гиревому спорту на кубок главы п/г «</a:t>
                      </a:r>
                      <a:r>
                        <a:rPr lang="ru-RU" sz="1400" b="1" baseline="0" dirty="0" err="1" smtClean="0"/>
                        <a:t>Хилокское</a:t>
                      </a:r>
                      <a:r>
                        <a:rPr lang="ru-RU" sz="1400" b="1" baseline="0" smtClean="0"/>
                        <a:t>» 1, 2, 3 м.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Межрегиональный турнир среди сельских поселений под</a:t>
                      </a:r>
                      <a:r>
                        <a:rPr lang="ru-RU" sz="1400" b="1" baseline="0" dirty="0" smtClean="0"/>
                        <a:t> девизом «Здоровье Забайкалья»п. </a:t>
                      </a:r>
                      <a:r>
                        <a:rPr lang="ru-RU" sz="1400" b="1" baseline="0" dirty="0" err="1" smtClean="0"/>
                        <a:t>Бада</a:t>
                      </a:r>
                      <a:r>
                        <a:rPr lang="ru-RU" sz="1400" b="1" baseline="0" dirty="0" smtClean="0"/>
                        <a:t> – 2 м., номинация «Лучший нападающий»; межрегиональный турнир по баскетболу на приз Р. </a:t>
                      </a:r>
                      <a:r>
                        <a:rPr lang="ru-RU" sz="1400" b="1" baseline="0" dirty="0" err="1" smtClean="0"/>
                        <a:t>Карюхина</a:t>
                      </a:r>
                      <a:r>
                        <a:rPr lang="ru-RU" sz="1400" b="1" baseline="0" dirty="0" smtClean="0"/>
                        <a:t> – 4,5 м</a:t>
                      </a:r>
                      <a:endParaRPr lang="ru-RU" sz="1400" b="1" dirty="0" smtClean="0"/>
                    </a:p>
                    <a:p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556149"/>
              </p:ext>
            </p:extLst>
          </p:nvPr>
        </p:nvGraphicFramePr>
        <p:xfrm>
          <a:off x="357158" y="285728"/>
          <a:ext cx="8572560" cy="552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1772693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Результаты ГИА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Результаты ЕГЭ</a:t>
                      </a:r>
                      <a:endParaRPr lang="ru-RU" sz="2000" b="1" dirty="0"/>
                    </a:p>
                  </a:txBody>
                  <a:tcPr/>
                </a:tc>
              </a:tr>
              <a:tr h="2799339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Качество обучения  (по русскому языку – 71%, 41%, 64%; по математике – 80%,14%, 48%)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Успеваемость учащихся по всем предметам – 100%; средний балл выше среднего по краю</a:t>
                      </a:r>
                      <a:endParaRPr lang="ru-RU" sz="2000" b="1" baseline="0" dirty="0" smtClean="0"/>
                    </a:p>
                    <a:p>
                      <a:r>
                        <a:rPr lang="ru-RU" sz="2000" b="1" baseline="0" dirty="0" smtClean="0"/>
                        <a:t>Русский язык 64, 57,67</a:t>
                      </a:r>
                    </a:p>
                    <a:p>
                      <a:r>
                        <a:rPr lang="ru-RU" sz="2000" b="1" baseline="0" dirty="0" smtClean="0"/>
                        <a:t>Математика 49, 40, 48</a:t>
                      </a:r>
                    </a:p>
                    <a:p>
                      <a:r>
                        <a:rPr lang="ru-RU" sz="2000" b="1" baseline="0" dirty="0" smtClean="0"/>
                        <a:t>Биология 56, 56, 57</a:t>
                      </a:r>
                    </a:p>
                    <a:p>
                      <a:r>
                        <a:rPr lang="ru-RU" sz="2000" b="1" baseline="0" dirty="0" smtClean="0"/>
                        <a:t>Химия 66, 53, 70</a:t>
                      </a:r>
                    </a:p>
                    <a:p>
                      <a:r>
                        <a:rPr lang="ru-RU" sz="2000" b="1" baseline="0" dirty="0" smtClean="0"/>
                        <a:t>Обществознание 64, 59, 64</a:t>
                      </a:r>
                    </a:p>
                    <a:p>
                      <a:r>
                        <a:rPr lang="ru-RU" sz="2000" b="1" baseline="0" dirty="0" smtClean="0"/>
                        <a:t>История 66, 46</a:t>
                      </a:r>
                    </a:p>
                    <a:p>
                      <a:r>
                        <a:rPr lang="ru-RU" sz="2000" b="1" baseline="0" dirty="0" smtClean="0"/>
                        <a:t>Физика 51, 52</a:t>
                      </a:r>
                    </a:p>
                    <a:p>
                      <a:r>
                        <a:rPr lang="ru-RU" sz="2000" b="1" baseline="0" dirty="0" smtClean="0"/>
                        <a:t>Литература 73, 59</a:t>
                      </a:r>
                    </a:p>
                    <a:p>
                      <a:r>
                        <a:rPr lang="ru-RU" sz="2000" b="1" baseline="0" dirty="0" smtClean="0"/>
                        <a:t>География 75%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0034" y="5357826"/>
            <a:ext cx="83592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b="1" dirty="0" smtClean="0">
              <a:solidFill>
                <a:srgbClr val="0070C0"/>
              </a:solidFill>
            </a:endParaRPr>
          </a:p>
          <a:p>
            <a:endParaRPr lang="ru-RU" sz="2000" b="1" dirty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За три года учащиеся школы получили 8 золотых и 7 серебряных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 медалей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E:\Ф на презентацию\гордость школ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61618"/>
            <a:ext cx="8858312" cy="653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3291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36"/>
          <a:stretch/>
        </p:blipFill>
        <p:spPr bwMode="auto">
          <a:xfrm>
            <a:off x="467543" y="116632"/>
            <a:ext cx="7235745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348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332656"/>
            <a:ext cx="842493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1557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600" y="332656"/>
            <a:ext cx="892899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204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1296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836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871296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865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4654" y="610394"/>
            <a:ext cx="8964488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21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148" y="28570"/>
            <a:ext cx="9134852" cy="664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6994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квитанция 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5" t="1912" r="21014" b="18162"/>
          <a:stretch/>
        </p:blipFill>
        <p:spPr bwMode="auto">
          <a:xfrm>
            <a:off x="1043608" y="188640"/>
            <a:ext cx="6768752" cy="653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57199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1389</Words>
  <Application>Microsoft Office PowerPoint</Application>
  <PresentationFormat>Экран (4:3)</PresentationFormat>
  <Paragraphs>275</Paragraphs>
  <Slides>86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87" baseType="lpstr">
      <vt:lpstr>45_Поток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 Предметно-уровневая дифференциация -Предпрофильная подготовка - Профильное обучение - Система элективных курсов переход на нелинейное расписание на старшей ступени</vt:lpstr>
      <vt:lpstr> Система творческих лабораторий НОУ «Эрудит» «Пытливый ум» «Дерзай, твори, исследуй» «Здесь каждый камень – летопись сама» «Упорство и труд – основа успеха» «Музей и дети» «Человек и его здоровье» «Мир, в котором я живу»</vt:lpstr>
      <vt:lpstr>Презентация PowerPoint</vt:lpstr>
      <vt:lpstr>Система  взаимодействия с ВУЗами</vt:lpstr>
      <vt:lpstr> </vt:lpstr>
      <vt:lpstr>Воспитательная система  «Быть гражданином с детства»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Победители районного конкурса «Созвездие талантов» танцевальная группа «Непоседы»</vt:lpstr>
      <vt:lpstr>Презентация PowerPoint</vt:lpstr>
      <vt:lpstr>Презентация PowerPoint</vt:lpstr>
      <vt:lpstr> Традиции школы - день Знаний</vt:lpstr>
      <vt:lpstr>-</vt:lpstr>
      <vt:lpstr> Праздник последнего звонка</vt:lpstr>
      <vt:lpstr>Творческие отчеты</vt:lpstr>
      <vt:lpstr>Вахта памяти </vt:lpstr>
      <vt:lpstr>Презентация PowerPoint</vt:lpstr>
      <vt:lpstr>-Месячник «Твори добро»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КВН</vt:lpstr>
      <vt:lpstr>Презентация PowerPoint</vt:lpstr>
      <vt:lpstr>Школьный историко-краеведческий музей</vt:lpstr>
      <vt:lpstr>Выставка частных коллекций «Потрогай историю руками»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Леонидовна</dc:creator>
  <cp:lastModifiedBy>Светлана Леонидовна</cp:lastModifiedBy>
  <cp:revision>34</cp:revision>
  <dcterms:created xsi:type="dcterms:W3CDTF">2014-02-15T00:57:57Z</dcterms:created>
  <dcterms:modified xsi:type="dcterms:W3CDTF">2014-02-17T23:36:04Z</dcterms:modified>
</cp:coreProperties>
</file>